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3"/>
  </p:notesMasterIdLst>
  <p:sldIdLst>
    <p:sldId id="263" r:id="rId3"/>
    <p:sldId id="298" r:id="rId4"/>
    <p:sldId id="317" r:id="rId5"/>
    <p:sldId id="325" r:id="rId6"/>
    <p:sldId id="326" r:id="rId7"/>
    <p:sldId id="327" r:id="rId8"/>
    <p:sldId id="328" r:id="rId9"/>
    <p:sldId id="329" r:id="rId10"/>
    <p:sldId id="330" r:id="rId11"/>
    <p:sldId id="331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37"/>
    <a:srgbClr val="5BAE46"/>
    <a:srgbClr val="DDDDDD"/>
    <a:srgbClr val="9C9EA2"/>
    <a:srgbClr val="04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7" autoAdjust="0"/>
    <p:restoredTop sz="80420" autoAdjust="0"/>
  </p:normalViewPr>
  <p:slideViewPr>
    <p:cSldViewPr>
      <p:cViewPr varScale="1">
        <p:scale>
          <a:sx n="73" d="100"/>
          <a:sy n="73" d="100"/>
        </p:scale>
        <p:origin x="13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60E8F-C38B-4D61-85DB-7DF47C43662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0D2F72-E011-4DA7-800E-0AC7DF7F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D2F72-E011-4DA7-800E-0AC7DF7FBD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4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5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58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al Servi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6" name="Picture 2" descr="http://fiscalservice.treasuryecm.gov/fs/support/GAC/StyleGuideLogos/Fiscal%20Service%20-%20Horizontal%20-%20Color%20-%20Treasu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820"/>
            <a:ext cx="52120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9250"/>
            <a:ext cx="9144000" cy="720703"/>
          </a:xfrm>
          <a:prstGeom prst="rect">
            <a:avLst/>
          </a:prstGeom>
          <a:solidFill>
            <a:srgbClr val="01285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285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3"/>
          <a:stretch/>
        </p:blipFill>
        <p:spPr>
          <a:xfrm>
            <a:off x="7040492" y="6212133"/>
            <a:ext cx="1821992" cy="55493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335280"/>
            <a:ext cx="5212080" cy="16459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picture to add business line or product/ service sub logo</a:t>
            </a:r>
          </a:p>
        </p:txBody>
      </p:sp>
    </p:spTree>
    <p:extLst>
      <p:ext uri="{BB962C8B-B14F-4D97-AF65-F5344CB8AC3E}">
        <p14:creationId xmlns:p14="http://schemas.microsoft.com/office/powerpoint/2010/main" val="233078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228600" y="965676"/>
            <a:ext cx="8686800" cy="520652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90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5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9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427081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268788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048" y="990600"/>
            <a:ext cx="423800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676400"/>
            <a:ext cx="4242816" cy="44497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23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7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8600" y="6232022"/>
            <a:ext cx="8686800" cy="0"/>
          </a:xfrm>
          <a:prstGeom prst="line">
            <a:avLst/>
          </a:prstGeom>
          <a:ln w="952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587431" y="6389370"/>
            <a:ext cx="396913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04325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RANSFORM </a:t>
            </a:r>
            <a:r>
              <a:rPr lang="en-US" sz="14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16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ELIVER</a:t>
            </a:r>
            <a:endParaRPr lang="en-US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4C_FS_HORZ_wTreasuryTag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256946"/>
            <a:ext cx="1752600" cy="55345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1" dirty="0" smtClean="0">
                <a:solidFill>
                  <a:srgbClr val="036A37"/>
                </a:solidFill>
              </a:rPr>
              <a:t>Contact Information</a:t>
            </a:r>
            <a:endParaRPr lang="en-US" sz="3200" b="1" dirty="0">
              <a:solidFill>
                <a:srgbClr val="036A37"/>
              </a:solidFill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" y="1243584"/>
            <a:ext cx="2944368" cy="1042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picture to add sub logo</a:t>
            </a:r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152400" y="6400800"/>
            <a:ext cx="1143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B54F64-4D77-425A-BD5E-0504AD8FCA49}" type="slidenum">
              <a:rPr lang="en-US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6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ag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1"/>
          <a:stretch/>
        </p:blipFill>
        <p:spPr bwMode="auto">
          <a:xfrm>
            <a:off x="1905000" y="3212538"/>
            <a:ext cx="5334000" cy="10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 bwMode="auto">
          <a:xfrm>
            <a:off x="1570788" y="2438400"/>
            <a:ext cx="6002424" cy="8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228600" y="4267200"/>
            <a:ext cx="8686800" cy="0"/>
          </a:xfrm>
          <a:prstGeom prst="line">
            <a:avLst/>
          </a:prstGeom>
          <a:ln w="28575">
            <a:solidFill>
              <a:srgbClr val="04325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533400" y="58276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use the business line or product/service sub logo title slide, please insert the appropriate sub logo by clicking the picture icon on the “Sub Logo”  title slide.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 userDrawn="1"/>
        </p:nvSpPr>
        <p:spPr>
          <a:xfrm>
            <a:off x="228600" y="838200"/>
            <a:ext cx="8686800" cy="1732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b="1" dirty="0" smtClean="0">
                <a:solidFill>
                  <a:prstClr val="black"/>
                </a:solidFill>
              </a:rPr>
              <a:t>General 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These templates can </a:t>
            </a:r>
            <a:r>
              <a:rPr lang="en-US" sz="1600" dirty="0">
                <a:solidFill>
                  <a:prstClr val="black"/>
                </a:solidFill>
              </a:rPr>
              <a:t>be used for all external and internal </a:t>
            </a:r>
            <a:r>
              <a:rPr lang="en-US" sz="1600" dirty="0" smtClean="0">
                <a:solidFill>
                  <a:prstClr val="black"/>
                </a:solidFill>
              </a:rPr>
              <a:t>presentations and handouts.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Insert page numbers from the “Insert” tab.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Ensure all text is in “Arial”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If color is used, ensure color selection is consistent with the template. For your reference, a few of the Fiscal Service colors are provided below.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892996"/>
            <a:ext cx="8686800" cy="0"/>
          </a:xfrm>
          <a:prstGeom prst="line">
            <a:avLst/>
          </a:prstGeom>
          <a:ln w="28575">
            <a:solidFill>
              <a:srgbClr val="0432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 userDrawn="1"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prstClr val="black"/>
                </a:solidFill>
              </a:rPr>
              <a:t>PowerPoint Usage Guide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424304"/>
            <a:ext cx="1828800" cy="1366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4424303"/>
            <a:ext cx="1821656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4800599" y="58276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the appropriate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product/service sub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clicking the picture icon on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“Contact Information” slide.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7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9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8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E73A-268B-4C9D-A3E2-BCE515329CA8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47635-5D16-4538-B10C-484A636EA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00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432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528" y="3352190"/>
            <a:ext cx="8991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4325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GTAS 2.11 –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Manual Adjustment by USSGL</a:t>
            </a:r>
            <a:endParaRPr lang="en-US" sz="4000" b="1" dirty="0" smtClean="0">
              <a:solidFill>
                <a:schemeClr val="tx1"/>
              </a:solidFill>
              <a:latin typeface="+mj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USSGL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Board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Meeting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May 10, </a:t>
            </a:r>
            <a:r>
              <a:rPr lang="en-US" sz="1600" b="1" dirty="0" smtClean="0">
                <a:solidFill>
                  <a:schemeClr val="tx1"/>
                </a:solidFill>
                <a:latin typeface="+mj-lt"/>
              </a:rPr>
              <a:t>2018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24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990600"/>
            <a:ext cx="8686800" cy="342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7244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of a ‘removed’ </a:t>
            </a:r>
            <a:r>
              <a:rPr lang="en-US" dirty="0" err="1"/>
              <a:t>USSGL</a:t>
            </a:r>
            <a:r>
              <a:rPr lang="en-US" dirty="0"/>
              <a:t> Account; after clicking ‘save’, the </a:t>
            </a:r>
            <a:r>
              <a:rPr lang="en-US" dirty="0" err="1"/>
              <a:t>USSGL</a:t>
            </a:r>
            <a:r>
              <a:rPr lang="en-US" dirty="0"/>
              <a:t> Account will be permanently removed.</a:t>
            </a:r>
          </a:p>
        </p:txBody>
      </p:sp>
    </p:spTree>
    <p:extLst>
      <p:ext uri="{BB962C8B-B14F-4D97-AF65-F5344CB8AC3E}">
        <p14:creationId xmlns:p14="http://schemas.microsoft.com/office/powerpoint/2010/main" val="394219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Manual Adjustments done at the </a:t>
            </a:r>
            <a:r>
              <a:rPr lang="en-US" dirty="0" err="1" smtClean="0"/>
              <a:t>USSGL</a:t>
            </a:r>
            <a:r>
              <a:rPr lang="en-US" dirty="0" smtClean="0"/>
              <a:t> level as opposed to only supplying the line item information.</a:t>
            </a:r>
          </a:p>
          <a:p>
            <a:r>
              <a:rPr lang="en-US" dirty="0" smtClean="0"/>
              <a:t>Added Line Numbers</a:t>
            </a:r>
          </a:p>
          <a:p>
            <a:r>
              <a:rPr lang="en-US" dirty="0" smtClean="0"/>
              <a:t>Added Text Box for justification.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36A37"/>
                </a:solidFill>
              </a:rPr>
              <a:t>What’s Changed?</a:t>
            </a:r>
            <a:endParaRPr lang="en-US" b="1" dirty="0">
              <a:solidFill>
                <a:srgbClr val="036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7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Manual Adjustments – On Entry (Preparer)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79" y="965200"/>
            <a:ext cx="5967642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3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591676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0" y="14478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Example of Line with the </a:t>
            </a:r>
            <a:r>
              <a:rPr lang="en-US" dirty="0" err="1"/>
              <a:t>USSGL</a:t>
            </a:r>
            <a:r>
              <a:rPr lang="en-US" dirty="0"/>
              <a:t> Breakout for adjustment</a:t>
            </a:r>
          </a:p>
        </p:txBody>
      </p:sp>
    </p:spTree>
    <p:extLst>
      <p:ext uri="{BB962C8B-B14F-4D97-AF65-F5344CB8AC3E}">
        <p14:creationId xmlns:p14="http://schemas.microsoft.com/office/powerpoint/2010/main" val="297058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8077200" cy="42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53340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1C45"/>
                </a:solidFill>
              </a:rPr>
              <a:t>Example of Line 9.2 (Net Position) &amp; no </a:t>
            </a:r>
            <a:r>
              <a:rPr lang="en-US" dirty="0" err="1">
                <a:solidFill>
                  <a:srgbClr val="021C45"/>
                </a:solidFill>
              </a:rPr>
              <a:t>USSGL</a:t>
            </a:r>
            <a:r>
              <a:rPr lang="en-US" dirty="0">
                <a:solidFill>
                  <a:srgbClr val="021C45"/>
                </a:solidFill>
              </a:rPr>
              <a:t> Breakout</a:t>
            </a:r>
          </a:p>
        </p:txBody>
      </p:sp>
    </p:spTree>
    <p:extLst>
      <p:ext uri="{BB962C8B-B14F-4D97-AF65-F5344CB8AC3E}">
        <p14:creationId xmlns:p14="http://schemas.microsoft.com/office/powerpoint/2010/main" val="404509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" y="1283732"/>
            <a:ext cx="7848600" cy="193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610476" cy="17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914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1C45"/>
                </a:solidFill>
              </a:rPr>
              <a:t>Clicking in the Adjustment Field allows it to be changed: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401234"/>
            <a:ext cx="745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21C45"/>
                </a:solidFill>
              </a:rPr>
              <a:t>Clicking ‘enter’ or tabbing off the field saves the adjustment and the save button is enabled:</a:t>
            </a:r>
          </a:p>
        </p:txBody>
      </p:sp>
    </p:spTree>
    <p:extLst>
      <p:ext uri="{BB962C8B-B14F-4D97-AF65-F5344CB8AC3E}">
        <p14:creationId xmlns:p14="http://schemas.microsoft.com/office/powerpoint/2010/main" val="255292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599707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1905001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Adjustment is applied after clicking save in the prior examples</a:t>
            </a:r>
          </a:p>
        </p:txBody>
      </p:sp>
    </p:spTree>
    <p:extLst>
      <p:ext uri="{BB962C8B-B14F-4D97-AF65-F5344CB8AC3E}">
        <p14:creationId xmlns:p14="http://schemas.microsoft.com/office/powerpoint/2010/main" val="47568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14400"/>
            <a:ext cx="655320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09999"/>
            <a:ext cx="6172200" cy="22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29400" y="1066800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Available </a:t>
            </a:r>
            <a:r>
              <a:rPr lang="en-US" dirty="0" err="1"/>
              <a:t>USSGL</a:t>
            </a:r>
            <a:r>
              <a:rPr lang="en-US" dirty="0"/>
              <a:t> Accounts for the line available via the Reclassified Balance Sheet’s Configuration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09999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Selecting a </a:t>
            </a:r>
            <a:r>
              <a:rPr lang="en-US" dirty="0" err="1"/>
              <a:t>USSGL</a:t>
            </a:r>
            <a:r>
              <a:rPr lang="en-US" dirty="0"/>
              <a:t> Account enables the ‘Add </a:t>
            </a:r>
            <a:r>
              <a:rPr lang="en-US" dirty="0" err="1"/>
              <a:t>USSGL</a:t>
            </a:r>
            <a:r>
              <a:rPr lang="en-US" dirty="0"/>
              <a:t>’ button</a:t>
            </a:r>
          </a:p>
        </p:txBody>
      </p:sp>
    </p:spTree>
    <p:extLst>
      <p:ext uri="{BB962C8B-B14F-4D97-AF65-F5344CB8AC3E}">
        <p14:creationId xmlns:p14="http://schemas.microsoft.com/office/powerpoint/2010/main" val="89854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Manual Adjustments – Edit (Preparer)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001000" cy="322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3434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Adding a </a:t>
            </a:r>
            <a:r>
              <a:rPr lang="en-US" dirty="0" err="1"/>
              <a:t>USSGL</a:t>
            </a:r>
            <a:r>
              <a:rPr lang="en-US" dirty="0"/>
              <a:t> Account is placed at the bottom of the table.  The Preparer can apply the Adjustment amount on this line; if added by mistake, the Preparer can click the ‘remove’ button.</a:t>
            </a:r>
          </a:p>
        </p:txBody>
      </p:sp>
    </p:spTree>
    <p:extLst>
      <p:ext uri="{BB962C8B-B14F-4D97-AF65-F5344CB8AC3E}">
        <p14:creationId xmlns:p14="http://schemas.microsoft.com/office/powerpoint/2010/main" val="363939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reau of the Fiscal Servic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247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Bureau of the Fiscal Service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KMP</dc:creator>
  <cp:lastModifiedBy>Christopher Adam Beck</cp:lastModifiedBy>
  <cp:revision>129</cp:revision>
  <cp:lastPrinted>2016-01-05T20:07:37Z</cp:lastPrinted>
  <dcterms:created xsi:type="dcterms:W3CDTF">2014-08-04T00:16:53Z</dcterms:created>
  <dcterms:modified xsi:type="dcterms:W3CDTF">2018-05-02T20:15:34Z</dcterms:modified>
</cp:coreProperties>
</file>