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21"/>
  </p:notesMasterIdLst>
  <p:handoutMasterIdLst>
    <p:handoutMasterId r:id="rId22"/>
  </p:handoutMasterIdLst>
  <p:sldIdLst>
    <p:sldId id="466" r:id="rId4"/>
    <p:sldId id="515" r:id="rId5"/>
    <p:sldId id="535" r:id="rId6"/>
    <p:sldId id="550" r:id="rId7"/>
    <p:sldId id="555" r:id="rId8"/>
    <p:sldId id="553" r:id="rId9"/>
    <p:sldId id="564" r:id="rId10"/>
    <p:sldId id="566" r:id="rId11"/>
    <p:sldId id="568" r:id="rId12"/>
    <p:sldId id="569" r:id="rId13"/>
    <p:sldId id="542" r:id="rId14"/>
    <p:sldId id="558" r:id="rId15"/>
    <p:sldId id="563" r:id="rId16"/>
    <p:sldId id="561" r:id="rId17"/>
    <p:sldId id="565" r:id="rId18"/>
    <p:sldId id="567" r:id="rId19"/>
    <p:sldId id="54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43253"/>
    <a:srgbClr val="36ADE1"/>
    <a:srgbClr val="B9E5C0"/>
    <a:srgbClr val="036A37"/>
    <a:srgbClr val="5EC26F"/>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6344" autoAdjust="0"/>
  </p:normalViewPr>
  <p:slideViewPr>
    <p:cSldViewPr>
      <p:cViewPr varScale="1">
        <p:scale>
          <a:sx n="110" d="100"/>
          <a:sy n="110" d="100"/>
        </p:scale>
        <p:origin x="1740" y="96"/>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4/29/2024</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4/29/2024</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5415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1649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478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23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21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3212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3723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4/29/2024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4/29/2024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4/29/2024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4/29/2024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fiscal.treasury.gov/ussgl/resources-implementation.html"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view.officeapps.live.com/op/view.aspx?src=https%3A%2F%2Ffiscal.treasury.gov%2Ffiles%2Fussgl%2Fussgl-issues-submission-template.docx&amp;wdOrigin=BROWSELINK" TargetMode="External"/><Relationship Id="rId2" Type="http://schemas.openxmlformats.org/officeDocument/2006/relationships/hyperlink" Target="https://www.fiscal.treasury.gov/ussgl/report-an-issue.html"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mailto:Stephen.Riley@fiscal.treasury.gov" TargetMode="External"/><Relationship Id="rId2" Type="http://schemas.openxmlformats.org/officeDocument/2006/relationships/notesSlide" Target="../notesSlides/notesSlide14.xml"/><Relationship Id="rId1" Type="http://schemas.openxmlformats.org/officeDocument/2006/relationships/slideLayout" Target="../slideLayouts/slideLayout29.xml"/><Relationship Id="rId6" Type="http://schemas.openxmlformats.org/officeDocument/2006/relationships/image" Target="../media/image9.png"/><Relationship Id="rId5" Type="http://schemas.openxmlformats.org/officeDocument/2006/relationships/hyperlink" Target="mailto:Joshua.Hudkins@fiscal.treasury.gov" TargetMode="External"/><Relationship Id="rId4" Type="http://schemas.openxmlformats.org/officeDocument/2006/relationships/hyperlink" Target="mailto:USSGL.Issues@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1, 2024</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endParaRPr lang="en-US" sz="1600" dirty="0">
              <a:effectLst/>
              <a:latin typeface="Times New Roman" panose="02020603050405020304" pitchFamily="18" charset="0"/>
              <a:ea typeface="Times New Roman" panose="02020603050405020304" pitchFamily="18" charset="0"/>
            </a:endParaRPr>
          </a:p>
          <a:p>
            <a:r>
              <a:rPr lang="en-US" sz="2600" dirty="0"/>
              <a:t>423100 – Unfilled Customer Orders With Advance – Transferred – </a:t>
            </a:r>
            <a:r>
              <a:rPr lang="en-US" sz="2600" dirty="0">
                <a:highlight>
                  <a:srgbClr val="FFFF00"/>
                </a:highlight>
              </a:rPr>
              <a:t>No Offset</a:t>
            </a:r>
          </a:p>
          <a:p>
            <a:pPr lvl="1"/>
            <a:r>
              <a:rPr lang="en-US" sz="2000" b="1" dirty="0">
                <a:effectLst/>
                <a:ea typeface="Times New Roman" panose="02020603050405020304" pitchFamily="18" charset="0"/>
              </a:rPr>
              <a:t>Definition</a:t>
            </a:r>
            <a:r>
              <a:rPr lang="en-US" sz="2000" dirty="0">
                <a:effectLst/>
                <a:ea typeface="Times New Roman" panose="02020603050405020304" pitchFamily="18" charset="0"/>
              </a:rPr>
              <a:t>:  </a:t>
            </a:r>
            <a:r>
              <a:rPr lang="en-US" sz="2000" dirty="0">
                <a:effectLst/>
                <a:latin typeface="TimesNewRoman"/>
                <a:ea typeface="Times New Roman" panose="02020603050405020304" pitchFamily="18" charset="0"/>
                <a:cs typeface="Courier New" panose="02070309020205020404" pitchFamily="49" charset="0"/>
              </a:rPr>
              <a:t>This account is used to record the amount in USSGL account 422200, "Unfilled Customer Orders With Advance," transferred from one Treasury Appropriation Fund Symbol to another </a:t>
            </a:r>
            <a:r>
              <a:rPr lang="en-US" sz="2000" dirty="0">
                <a:solidFill>
                  <a:srgbClr val="5B9BD5"/>
                </a:solidFill>
                <a:effectLst/>
                <a:highlight>
                  <a:srgbClr val="FFFF00"/>
                </a:highlight>
                <a:latin typeface="TimesNewRoman"/>
                <a:ea typeface="Times New Roman" panose="02020603050405020304" pitchFamily="18" charset="0"/>
                <a:cs typeface="Courier New" panose="02070309020205020404" pitchFamily="49" charset="0"/>
              </a:rPr>
              <a:t>where</a:t>
            </a:r>
            <a:r>
              <a:rPr lang="en-US" sz="2000" dirty="0">
                <a:effectLst/>
                <a:highlight>
                  <a:srgbClr val="FFFF00"/>
                </a:highlight>
                <a:latin typeface="TimesNewRoman"/>
                <a:ea typeface="Times New Roman" panose="02020603050405020304" pitchFamily="18" charset="0"/>
                <a:cs typeface="Courier New" panose="02070309020205020404" pitchFamily="49" charset="0"/>
              </a:rPr>
              <a:t> </a:t>
            </a:r>
            <a:r>
              <a:rPr lang="en-US" sz="2000" dirty="0">
                <a:solidFill>
                  <a:srgbClr val="5B9BD5"/>
                </a:solidFill>
                <a:effectLst/>
                <a:highlight>
                  <a:srgbClr val="FFFF00"/>
                </a:highlight>
                <a:latin typeface="TimesNewRoman"/>
                <a:ea typeface="Times New Roman" panose="02020603050405020304" pitchFamily="18" charset="0"/>
                <a:cs typeface="Courier New" panose="02070309020205020404" pitchFamily="49" charset="0"/>
              </a:rPr>
              <a:t>advance is not offset by an unpaid obligation or an undelivered prepaid/advanced obligation</a:t>
            </a:r>
            <a:r>
              <a:rPr lang="en-US" sz="2000" dirty="0">
                <a:solidFill>
                  <a:srgbClr val="5B9BD5"/>
                </a:solidFill>
                <a:effectLst/>
                <a:latin typeface="TimesNewRoman"/>
                <a:ea typeface="Times New Roman" panose="02020603050405020304" pitchFamily="18" charset="0"/>
                <a:cs typeface="Courier New" panose="02070309020205020404" pitchFamily="49" charset="0"/>
              </a:rPr>
              <a:t>. </a:t>
            </a:r>
            <a:r>
              <a:rPr lang="en-US" sz="2000" dirty="0">
                <a:effectLst/>
                <a:latin typeface="TimesNewRoman"/>
                <a:ea typeface="Times New Roman" panose="02020603050405020304" pitchFamily="18" charset="0"/>
                <a:cs typeface="Courier New" panose="02070309020205020404" pitchFamily="49" charset="0"/>
              </a:rPr>
              <a:t>Although the normal balance for this account is credit, it is acceptable for this account to have a debit balance.</a:t>
            </a:r>
          </a:p>
          <a:p>
            <a:pPr lvl="1"/>
            <a:r>
              <a:rPr lang="en-US" sz="2000" b="1" dirty="0">
                <a:effectLst/>
                <a:latin typeface="Times New Roman" panose="02020603050405020304" pitchFamily="18" charset="0"/>
                <a:ea typeface="Times New Roman" panose="02020603050405020304" pitchFamily="18" charset="0"/>
              </a:rPr>
              <a:t>	Justification</a:t>
            </a:r>
            <a:r>
              <a:rPr lang="en-US" sz="2000" dirty="0">
                <a:effectLst/>
                <a:latin typeface="Times New Roman" panose="02020603050405020304" pitchFamily="18" charset="0"/>
                <a:ea typeface="Times New Roman" panose="02020603050405020304" pitchFamily="18" charset="0"/>
              </a:rPr>
              <a:t>:  To update USSGL account 423100 for use in transferring unfilled customer orders with advance and they are not offset by an unpaid obligation or undelivered prepaid/advanced obligation as needed in the draft Non-Expenditure Transfer Scenario.</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1046545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800" dirty="0"/>
              <a:t>Coordinating with OMB to address budgetary guidance</a:t>
            </a:r>
          </a:p>
          <a:p>
            <a:pPr lvl="1"/>
            <a:r>
              <a:rPr lang="en-US" sz="2400" dirty="0">
                <a:latin typeface="Calibri" panose="020F0502020204030204" pitchFamily="34" charset="0"/>
                <a:cs typeface="Times New Roman" panose="02020603050405020304" pitchFamily="18" charset="0"/>
              </a:rPr>
              <a:t>Non-Expenditure Transfers</a:t>
            </a:r>
          </a:p>
          <a:p>
            <a:pPr lvl="1"/>
            <a:r>
              <a:rPr lang="en-US" sz="2400" dirty="0">
                <a:latin typeface="Calibri" panose="020F0502020204030204" pitchFamily="34" charset="0"/>
                <a:cs typeface="Times New Roman" panose="02020603050405020304" pitchFamily="18" charset="0"/>
              </a:rPr>
              <a:t>Congressional Deferral</a:t>
            </a:r>
            <a:r>
              <a:rPr lang="en-US" sz="2400" dirty="0"/>
              <a:t> </a:t>
            </a:r>
          </a:p>
          <a:p>
            <a:pPr lvl="1"/>
            <a:r>
              <a:rPr lang="en-US" sz="2400" dirty="0">
                <a:latin typeface="Calibri" panose="020F0502020204030204" pitchFamily="34" charset="0"/>
                <a:cs typeface="Times New Roman" panose="02020603050405020304" pitchFamily="18" charset="0"/>
              </a:rPr>
              <a:t>Executive Branch Deferral</a:t>
            </a:r>
            <a:endParaRPr lang="en-US" sz="2400" dirty="0"/>
          </a:p>
          <a:p>
            <a:pPr lvl="1"/>
            <a:r>
              <a:rPr lang="en-US" sz="2400" dirty="0">
                <a:latin typeface="Calibri" panose="020F0502020204030204" pitchFamily="34" charset="0"/>
                <a:ea typeface="Calibri" panose="020F0502020204030204" pitchFamily="34" charset="0"/>
                <a:cs typeface="Times New Roman" panose="02020603050405020304" pitchFamily="18" charset="0"/>
              </a:rPr>
              <a:t>Year-End Accruals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latin typeface="Calibri" panose="020F0502020204030204" pitchFamily="34" charset="0"/>
                <a:cs typeface="Times New Roman" panose="02020603050405020304" pitchFamily="18" charset="0"/>
              </a:rPr>
              <a:t>Rescissions/Reductions</a:t>
            </a:r>
            <a:endParaRPr lang="en-US" sz="2400" dirty="0"/>
          </a:p>
          <a:p>
            <a:pPr lvl="1"/>
            <a:r>
              <a:rPr lang="en-US" sz="2400" dirty="0">
                <a:latin typeface="Calibri" panose="020F0502020204030204" pitchFamily="34" charset="0"/>
                <a:ea typeface="Calibri" panose="020F0502020204030204" pitchFamily="34" charset="0"/>
                <a:cs typeface="Times New Roman" panose="02020603050405020304" pitchFamily="18" charset="0"/>
              </a:rPr>
              <a:t>Repayable Advances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latin typeface="Calibri" panose="020F0502020204030204" pitchFamily="34" charset="0"/>
                <a:ea typeface="Calibri" panose="020F0502020204030204" pitchFamily="34" charset="0"/>
                <a:cs typeface="Times New Roman" panose="02020603050405020304" pitchFamily="18" charset="0"/>
              </a:rPr>
              <a:t>Foreign Military Sales</a:t>
            </a:r>
          </a:p>
          <a:p>
            <a:pPr marL="457200" lvl="1" indent="0">
              <a:buNone/>
            </a:pPr>
            <a:endParaRPr lang="en-US" sz="1800" dirty="0">
              <a:latin typeface="Calibri" panose="020F0502020204030204" pitchFamily="34" charset="0"/>
              <a:cs typeface="Times New Roman" panose="02020603050405020304" pitchFamily="18" charset="0"/>
            </a:endParaRPr>
          </a:p>
          <a:p>
            <a:pPr marL="457200" lvl="1" indent="0">
              <a:buNone/>
            </a:pPr>
            <a:r>
              <a:rPr lang="en-US" sz="1600" dirty="0">
                <a:hlinkClick r:id="rId3"/>
              </a:rPr>
              <a:t>The U.S. Standard General Ledger - USSGL Implementation Guidance (treasury.gov)</a:t>
            </a:r>
            <a:endParaRPr lang="en-US" sz="1600" dirty="0"/>
          </a:p>
          <a:p>
            <a:pPr marL="457200" lvl="1" indent="0">
              <a:buNone/>
            </a:pPr>
            <a:endParaRPr lang="en-US" sz="2200" dirty="0"/>
          </a:p>
          <a:p>
            <a:pPr lvl="2"/>
            <a:endParaRPr lang="en-US" sz="1800" dirty="0"/>
          </a:p>
          <a:p>
            <a:pPr lvl="1"/>
            <a:endParaRPr lang="en-US" sz="2200" dirty="0"/>
          </a:p>
          <a:p>
            <a:pPr marL="0"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Scenarios</a:t>
            </a:r>
          </a:p>
        </p:txBody>
      </p:sp>
    </p:spTree>
    <p:extLst>
      <p:ext uri="{BB962C8B-B14F-4D97-AF65-F5344CB8AC3E}">
        <p14:creationId xmlns:p14="http://schemas.microsoft.com/office/powerpoint/2010/main" val="282225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400" b="1" dirty="0"/>
              <a:t>Working Groups</a:t>
            </a:r>
          </a:p>
          <a:p>
            <a:pPr lvl="1"/>
            <a:r>
              <a:rPr lang="en-US" sz="2400" dirty="0"/>
              <a:t>Custodial Guidance</a:t>
            </a:r>
          </a:p>
          <a:p>
            <a:pPr lvl="1"/>
            <a:r>
              <a:rPr lang="en-US" sz="2400" dirty="0"/>
              <a:t>OMB Abnormal Balance Resolutions</a:t>
            </a:r>
          </a:p>
          <a:p>
            <a:pPr lvl="1"/>
            <a:r>
              <a:rPr lang="en-US" sz="2400" dirty="0"/>
              <a:t>Budget and Accrual Reconciliation (BAR) Guidance</a:t>
            </a:r>
          </a:p>
          <a:p>
            <a:pPr lvl="1"/>
            <a:r>
              <a:rPr lang="en-US" sz="2400" dirty="0"/>
              <a:t>Cash &amp; Investments Held Outside of Treasury (CIHO)/Funds Held Outside of Treasury (FHOT)</a:t>
            </a:r>
          </a:p>
          <a:p>
            <a:pPr lvl="1"/>
            <a:r>
              <a:rPr lang="en-US" sz="2400" dirty="0"/>
              <a:t>Intra-governmental Transactions (IGT) Buy/Sell</a:t>
            </a:r>
          </a:p>
          <a:p>
            <a:pPr lvl="1"/>
            <a:r>
              <a:rPr lang="en-US" sz="2400" dirty="0"/>
              <a:t>Standardized Financial Statements</a:t>
            </a:r>
          </a:p>
          <a:p>
            <a:pPr lvl="1"/>
            <a:endParaRPr lang="en-US" sz="2400" dirty="0"/>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Groups </a:t>
            </a:r>
          </a:p>
        </p:txBody>
      </p:sp>
    </p:spTree>
    <p:extLst>
      <p:ext uri="{BB962C8B-B14F-4D97-AF65-F5344CB8AC3E}">
        <p14:creationId xmlns:p14="http://schemas.microsoft.com/office/powerpoint/2010/main" val="100250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pPr marL="457200" lvl="1" indent="0">
              <a:buNone/>
            </a:pPr>
            <a:endParaRPr lang="en-US" dirty="0"/>
          </a:p>
          <a:p>
            <a:r>
              <a:rPr lang="en-US" sz="2800" b="1" dirty="0"/>
              <a:t>Issues Resolution</a:t>
            </a:r>
          </a:p>
          <a:p>
            <a:pPr lvl="1"/>
            <a:r>
              <a:rPr lang="en-US" sz="2400" dirty="0"/>
              <a:t>Online issues log</a:t>
            </a:r>
          </a:p>
          <a:p>
            <a:pPr marL="457200" lvl="1" indent="0">
              <a:buNone/>
            </a:pPr>
            <a:r>
              <a:rPr lang="en-US" sz="2400" dirty="0"/>
              <a:t>  </a:t>
            </a:r>
            <a:r>
              <a:rPr lang="en-US" sz="1600" dirty="0">
                <a:hlinkClick r:id="rId2"/>
              </a:rPr>
              <a:t>https://www.fiscal.treasury.gov/ussgl/report-an-issue.html</a:t>
            </a:r>
            <a:r>
              <a:rPr lang="en-US" sz="1600" dirty="0"/>
              <a:t> </a:t>
            </a:r>
          </a:p>
          <a:p>
            <a:pPr lvl="1"/>
            <a:r>
              <a:rPr lang="en-US" sz="2400" dirty="0"/>
              <a:t>USSGL Issues Template</a:t>
            </a:r>
          </a:p>
          <a:p>
            <a:pPr marL="457200" lvl="1" indent="0">
              <a:buNone/>
            </a:pPr>
            <a:r>
              <a:rPr lang="en-US" sz="1600" dirty="0">
                <a:solidFill>
                  <a:srgbClr val="7030A0"/>
                </a:solidFill>
                <a:hlinkClick r:id="rId3">
                  <a:extLst>
                    <a:ext uri="{A12FA001-AC4F-418D-AE19-62706E023703}">
                      <ahyp:hlinkClr xmlns:ahyp="http://schemas.microsoft.com/office/drawing/2018/hyperlinkcolor" val="tx"/>
                    </a:ext>
                  </a:extLst>
                </a:hlinkClick>
              </a:rPr>
              <a:t>ussgl-issues-submission-template.docx (live.com)</a:t>
            </a:r>
            <a:endParaRPr lang="en-US" sz="2400" dirty="0">
              <a:solidFill>
                <a:srgbClr val="7030A0"/>
              </a:solidFill>
            </a:endParaRPr>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Issue Resolution</a:t>
            </a:r>
          </a:p>
        </p:txBody>
      </p:sp>
    </p:spTree>
    <p:extLst>
      <p:ext uri="{BB962C8B-B14F-4D97-AF65-F5344CB8AC3E}">
        <p14:creationId xmlns:p14="http://schemas.microsoft.com/office/powerpoint/2010/main" val="391096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Update to Allocation of Realized Authority – To Be Transferred From Invested Balances – Prior-Year (416612) Definition</a:t>
            </a:r>
          </a:p>
          <a:p>
            <a:pPr lvl="1"/>
            <a:r>
              <a:rPr lang="en-US" sz="2000" dirty="0">
                <a:latin typeface="TimesNewRoman"/>
                <a:ea typeface="Times New Roman" panose="02020603050405020304" pitchFamily="18" charset="0"/>
                <a:cs typeface="Courier New" panose="02070309020205020404" pitchFamily="49" charset="0"/>
              </a:rPr>
              <a:t>For Corps of Engineers – Civil Works this account reflects activity that must adjust to zero before period 12 </a:t>
            </a:r>
            <a:r>
              <a:rPr lang="en-US" sz="2000">
                <a:latin typeface="TimesNewRoman"/>
                <a:ea typeface="Times New Roman" panose="02020603050405020304" pitchFamily="18" charset="0"/>
                <a:cs typeface="Courier New" panose="02070309020205020404" pitchFamily="49" charset="0"/>
              </a:rPr>
              <a:t>ATB submission.</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Validation 37 (Period 12 Zero Balance Validation) Update</a:t>
            </a:r>
          </a:p>
          <a:p>
            <a:pPr lvl="1"/>
            <a:r>
              <a:rPr lang="en-US" sz="1800" dirty="0">
                <a:latin typeface="TimesNewRoman"/>
                <a:ea typeface="Times New Roman" panose="02020603050405020304" pitchFamily="18" charset="0"/>
                <a:cs typeface="Courier New" panose="02070309020205020404" pitchFamily="49" charset="0"/>
              </a:rPr>
              <a:t>USSGL 416612 will be removed from Validation 37 for FY 2025 reporting</a:t>
            </a:r>
          </a:p>
          <a:p>
            <a:pPr marL="457200" lvl="1"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1800" dirty="0">
              <a:latin typeface="TimesNewRoman"/>
              <a:ea typeface="Times New Roman" panose="02020603050405020304" pitchFamily="18" charset="0"/>
              <a:cs typeface="Courier New" panose="02070309020205020404" pitchFamily="49"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3966474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SF 133 – Line 1722 Update</a:t>
            </a:r>
          </a:p>
          <a:p>
            <a:pPr lvl="1"/>
            <a:r>
              <a:rPr lang="en-US" sz="2200" dirty="0"/>
              <a:t>For USSGL 439300 with the Reimbursable indicator the Fund type is being updated to include EG &amp; ER (General Fund or Intragovernmental Revolving Fund)</a:t>
            </a:r>
            <a:endParaRPr lang="en-US" sz="2600" dirty="0"/>
          </a:p>
          <a:p>
            <a:r>
              <a:rPr lang="en-US" sz="2600" dirty="0"/>
              <a:t>Transaction Code Modification/Additions</a:t>
            </a:r>
          </a:p>
          <a:p>
            <a:pPr lvl="1"/>
            <a:r>
              <a:rPr lang="en-US" sz="2200" dirty="0"/>
              <a:t>A712 – Replace Ordering entity with performing agency</a:t>
            </a:r>
          </a:p>
          <a:p>
            <a:pPr lvl="1"/>
            <a:r>
              <a:rPr lang="en-US" sz="2200" dirty="0"/>
              <a:t>D436 – To adjust this TC to apply to special or trust fund receipts also (for prior year)</a:t>
            </a:r>
          </a:p>
          <a:p>
            <a:pPr lvl="1"/>
            <a:r>
              <a:rPr lang="en-US" sz="2200" dirty="0"/>
              <a:t>D437 (New) – Similar to TC D436 but only for current year and only for refund of offsetting collections other than advances</a:t>
            </a:r>
          </a:p>
          <a:p>
            <a:pPr lvl="1"/>
            <a:r>
              <a:rPr lang="en-US" sz="2200" dirty="0"/>
              <a:t>D438 – For trust or special fund receipts in current year</a:t>
            </a:r>
          </a:p>
          <a:p>
            <a:pPr lvl="1"/>
            <a:r>
              <a:rPr lang="en-US" sz="2200" dirty="0"/>
              <a:t>A147 – See next slide</a:t>
            </a:r>
            <a:endParaRPr lang="en-US" sz="2600" dirty="0"/>
          </a:p>
          <a:p>
            <a:pPr marL="0" indent="0">
              <a:buNone/>
            </a:pPr>
            <a:endParaRPr lang="en-US" sz="2600" dirty="0"/>
          </a:p>
          <a:p>
            <a:pPr marL="457200" lvl="1"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1800" dirty="0">
              <a:latin typeface="TimesNewRoman"/>
              <a:ea typeface="Times New Roman" panose="02020603050405020304" pitchFamily="18" charset="0"/>
              <a:cs typeface="Courier New" panose="02070309020205020404" pitchFamily="49" charset="0"/>
            </a:endParaRPr>
          </a:p>
          <a:p>
            <a:pPr marL="0" indent="0">
              <a:buNone/>
            </a:pPr>
            <a:endParaRPr lang="en-US" sz="2000" dirty="0">
              <a:latin typeface="TimesNewRoman"/>
              <a:ea typeface="Times New Roman" panose="02020603050405020304" pitchFamily="18" charset="0"/>
              <a:cs typeface="Courier New" panose="02070309020205020404" pitchFamily="49"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290813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endParaRPr lang="en-US" sz="2000" dirty="0"/>
          </a:p>
          <a:p>
            <a:pPr marL="0" indent="0">
              <a:buNone/>
            </a:pPr>
            <a:endParaRPr lang="en-US" sz="1800" dirty="0">
              <a:latin typeface="TimesNewRoman"/>
              <a:ea typeface="Times New Roman" panose="02020603050405020304" pitchFamily="18" charset="0"/>
              <a:cs typeface="Courier New" panose="02070309020205020404" pitchFamily="49" charset="0"/>
            </a:endParaRPr>
          </a:p>
          <a:p>
            <a:pPr marL="0" indent="0">
              <a:buNone/>
            </a:pPr>
            <a:endParaRPr lang="en-US" sz="2000" dirty="0">
              <a:latin typeface="TimesNewRoman"/>
              <a:ea typeface="Times New Roman" panose="02020603050405020304" pitchFamily="18" charset="0"/>
              <a:cs typeface="Courier New" panose="02070309020205020404" pitchFamily="49"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pic>
        <p:nvPicPr>
          <p:cNvPr id="8" name="Picture 7">
            <a:extLst>
              <a:ext uri="{FF2B5EF4-FFF2-40B4-BE49-F238E27FC236}">
                <a16:creationId xmlns:a16="http://schemas.microsoft.com/office/drawing/2014/main" id="{4076D940-4650-7AFC-4622-0BAA74502D6B}"/>
              </a:ext>
            </a:extLst>
          </p:cNvPr>
          <p:cNvPicPr>
            <a:picLocks noChangeAspect="1"/>
          </p:cNvPicPr>
          <p:nvPr/>
        </p:nvPicPr>
        <p:blipFill>
          <a:blip r:embed="rId3"/>
          <a:stretch>
            <a:fillRect/>
          </a:stretch>
        </p:blipFill>
        <p:spPr>
          <a:xfrm>
            <a:off x="709612" y="890587"/>
            <a:ext cx="7724775" cy="5076825"/>
          </a:xfrm>
          <a:prstGeom prst="rect">
            <a:avLst/>
          </a:prstGeom>
        </p:spPr>
      </p:pic>
    </p:spTree>
    <p:extLst>
      <p:ext uri="{BB962C8B-B14F-4D97-AF65-F5344CB8AC3E}">
        <p14:creationId xmlns:p14="http://schemas.microsoft.com/office/powerpoint/2010/main" val="3209823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35" y="973892"/>
            <a:ext cx="8121854"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Stephen Riley</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Department of the Treasury</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(304) 480-7536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Stephen.Riley@fiscal.treasury.gov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USSGL.Issues@fiscal.treasury.gov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Joshua.Hudkins@fiscal.treasury.gov</a:t>
            </a:r>
            <a:endParaRPr lang="en-US" sz="1600" dirty="0">
              <a:solidFill>
                <a:srgbClr val="7030A0"/>
              </a:solidFill>
              <a:latin typeface="Arial" panose="020B0604020202020204" pitchFamily="34" charset="0"/>
              <a:cs typeface="Arial" panose="020B0604020202020204" pitchFamily="34" charset="0"/>
            </a:endParaRPr>
          </a:p>
          <a:p>
            <a:pPr>
              <a:defRPr/>
            </a:pPr>
            <a:r>
              <a:rPr lang="en-US" sz="1600" dirty="0">
                <a:solidFill>
                  <a:srgbClr val="7030A0"/>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USSGL.Issues@fiscal.treasury.gov  </a:t>
            </a:r>
            <a:endParaRPr lang="en-US" sz="1600" dirty="0">
              <a:solidFill>
                <a:srgbClr val="7030A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554A2256-A5A6-FA90-CE25-679461C0B88E}"/>
              </a:ext>
            </a:extLst>
          </p:cNvPr>
          <p:cNvSpPr txBox="1"/>
          <p:nvPr/>
        </p:nvSpPr>
        <p:spPr>
          <a:xfrm>
            <a:off x="4725620" y="1201510"/>
            <a:ext cx="3418045" cy="369332"/>
          </a:xfrm>
          <a:prstGeom prst="rect">
            <a:avLst/>
          </a:prstGeom>
          <a:noFill/>
        </p:spPr>
        <p:txBody>
          <a:bodyPr wrap="square" rtlCol="0">
            <a:spAutoFit/>
          </a:bodyPr>
          <a:lstStyle/>
          <a:p>
            <a:r>
              <a:rPr lang="en-US" dirty="0">
                <a:solidFill>
                  <a:srgbClr val="00B050"/>
                </a:solidFill>
              </a:rPr>
              <a:t>USSGLteam@fiscal.treasury.gov</a:t>
            </a:r>
          </a:p>
        </p:txBody>
      </p:sp>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2024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2025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Scenarios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Working Groups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Issues Resolution</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Updates on Information provided at April IRC meeting</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119000 Other Cash</a:t>
            </a:r>
          </a:p>
          <a:p>
            <a:pPr lvl="1"/>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cash holdings not otherwise classified in another USSGL account. </a:t>
            </a:r>
            <a:r>
              <a:rPr lang="en-US" sz="1600" dirty="0">
                <a:solidFill>
                  <a:srgbClr val="2F5496"/>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This account does not include undeposited collections/deposits in transit, which should be reported in USSGL account 111000. This account also excludes cash deposited in accounts outside of the U.S. Treasury, in non-Treasury General Accounts (TGAs), which should be reported in the appropriate FHOT account.</a:t>
            </a:r>
            <a:r>
              <a:rPr lang="en-US" sz="1600"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does not close at yearend.</a:t>
            </a:r>
            <a:endParaRPr lang="en-US" sz="1600" dirty="0"/>
          </a:p>
          <a:p>
            <a:pPr lvl="1"/>
            <a:r>
              <a:rPr lang="en-US" sz="1600" b="1" dirty="0"/>
              <a:t>Justification</a:t>
            </a:r>
            <a:r>
              <a:rPr lang="en-US" sz="2200" dirty="0"/>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Ensures Funds Held Outside of Treasury (FHOT) are recorded in the appropriate cash SGL and reported in the Central Accounting and Reporting System (CARS) with the appropriate BETC.</a:t>
            </a:r>
            <a:endParaRPr lang="en-US" sz="1600"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en-US" sz="2000" dirty="0"/>
              <a:t>120000 Foreign Currency</a:t>
            </a:r>
          </a:p>
          <a:p>
            <a:pPr lvl="1"/>
            <a:r>
              <a:rPr lang="en-US" sz="1600" dirty="0">
                <a:effectLst/>
                <a:latin typeface="Times New Roman" panose="02020603050405020304" pitchFamily="18" charset="0"/>
                <a:ea typeface="Times New Roman" panose="02020603050405020304" pitchFamily="18" charset="0"/>
              </a:rPr>
              <a:t>This account is used to record the amount of U.S. dollar equivalent of foreign government currency. </a:t>
            </a:r>
            <a:r>
              <a:rPr lang="en-US" sz="1600" dirty="0">
                <a:solidFill>
                  <a:srgbClr val="2F5496"/>
                </a:solidFill>
                <a:effectLst/>
                <a:highlight>
                  <a:srgbClr val="FFFF00"/>
                </a:highlight>
                <a:latin typeface="Times New Roman" panose="02020603050405020304" pitchFamily="18" charset="0"/>
                <a:ea typeface="Times New Roman" panose="02020603050405020304" pitchFamily="18" charset="0"/>
              </a:rPr>
              <a:t>By nature, this account includes foreign currency deposited in accounts outside of the U.S. Treasury, in non-Treasury General Accounts (TGAs.)</a:t>
            </a:r>
            <a:r>
              <a:rPr lang="en-US" sz="1600" dirty="0">
                <a:solidFill>
                  <a:srgbClr val="2F5496"/>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This account does not close at year-end.</a:t>
            </a:r>
            <a:endParaRPr lang="en-US" sz="1600" dirty="0"/>
          </a:p>
          <a:p>
            <a:pPr lvl="1"/>
            <a:r>
              <a:rPr lang="en-US" sz="1600" b="1" dirty="0"/>
              <a:t>Justification</a:t>
            </a:r>
            <a:r>
              <a:rPr lang="en-US" sz="2200" dirty="0"/>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Ensures Funds Held Outside of Treasury (FHOT) are recorded in the appropriate cash SGL and reported in the Central Accounting and Reporting System (CARS) with the appropriate BETC.</a:t>
            </a:r>
            <a:endParaRPr lang="en-US" sz="16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6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marR="0" lvl="1" indent="0">
              <a:spcAft>
                <a:spcPts val="0"/>
              </a:spcAft>
              <a:buNone/>
            </a:pPr>
            <a:endParaRPr lang="en-US" sz="2200" dirty="0"/>
          </a:p>
          <a:p>
            <a:pPr lvl="1"/>
            <a:endParaRPr lang="en-US" sz="2600" dirty="0"/>
          </a:p>
          <a:p>
            <a:pPr marL="0" indent="0">
              <a:buNone/>
            </a:pPr>
            <a:endParaRPr lang="en-US" sz="2200" dirty="0"/>
          </a:p>
          <a:p>
            <a:pPr marL="0" indent="0">
              <a:buNone/>
            </a:pPr>
            <a:endParaRPr lang="en-US" sz="2600" dirty="0"/>
          </a:p>
          <a:p>
            <a:pPr marL="457200" lvl="1" indent="0">
              <a:buNone/>
            </a:pPr>
            <a:endParaRPr lang="en-US" dirty="0"/>
          </a:p>
        </p:txBody>
      </p:sp>
      <p:sp>
        <p:nvSpPr>
          <p:cNvPr id="3" name="Content Placeholder 2"/>
          <p:cNvSpPr>
            <a:spLocks noGrp="1"/>
          </p:cNvSpPr>
          <p:nvPr>
            <p:ph sz="quarter" idx="11"/>
          </p:nvPr>
        </p:nvSpPr>
        <p:spPr/>
        <p:txBody>
          <a:bodyPr/>
          <a:lstStyle/>
          <a:p>
            <a:r>
              <a:rPr lang="en-US" dirty="0">
                <a:latin typeface="+mn-lt"/>
              </a:rPr>
              <a:t>Fiscal Year 2024 Ballot Items - Modifications</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000" dirty="0"/>
              <a:t>299100 Other Liabilities</a:t>
            </a:r>
          </a:p>
          <a:p>
            <a:pPr marL="400050" lvl="1"/>
            <a:r>
              <a:rPr lang="en-US" sz="1600" dirty="0"/>
              <a:t>This account is used to record other liabilities of reductions where there is not a related budgetary obligation. Use while awaiting a warrant to be issued for a reduction (i.e., rescission, across-the-board reduction, and sequestration). This account may also be used while awaiting a warrant to be issued for a reduction of unobligated balances of indefinite appropriations derived from the General Fund of the U.S. Government. The warrant must be issued by year-end. </a:t>
            </a:r>
            <a:r>
              <a:rPr lang="en-US" sz="1600" dirty="0">
                <a:highlight>
                  <a:srgbClr val="FFFF00"/>
                </a:highlight>
              </a:rPr>
              <a:t>Also use this account where reductions are awaiting being processed via a capital transfer.</a:t>
            </a:r>
            <a:r>
              <a:rPr lang="en-US" sz="1600" dirty="0"/>
              <a:t> This account does not close at year-end.</a:t>
            </a:r>
          </a:p>
          <a:p>
            <a:pPr marL="400050" lvl="1"/>
            <a:r>
              <a:rPr lang="en-US" sz="1400" b="1" dirty="0"/>
              <a:t>Justification</a:t>
            </a:r>
            <a:r>
              <a:rPr lang="en-US" sz="1200" dirty="0"/>
              <a:t>: </a:t>
            </a:r>
            <a:r>
              <a:rPr lang="en-US" sz="1600" dirty="0"/>
              <a:t>To highlight that this USSGL can also be used for reductions awaiting being processed via capital transfer.</a:t>
            </a:r>
          </a:p>
          <a:p>
            <a:pPr marL="0" indent="0">
              <a:buNone/>
            </a:pPr>
            <a:endParaRPr lang="en-US" sz="1400" dirty="0"/>
          </a:p>
          <a:p>
            <a:pPr marL="0" indent="0">
              <a:buNone/>
            </a:pPr>
            <a:endParaRPr lang="en-US" sz="1800" dirty="0"/>
          </a:p>
          <a:p>
            <a:pPr lvl="1"/>
            <a:endParaRPr lang="en-US" sz="1800" dirty="0"/>
          </a:p>
          <a:p>
            <a:pPr marL="0" indent="0">
              <a:buNone/>
            </a:pPr>
            <a:endParaRPr lang="en-US" sz="1800" dirty="0"/>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1"/>
            <a:ext cx="8686800" cy="1087514"/>
          </a:xfrm>
        </p:spPr>
        <p:txBody>
          <a:bodyPr/>
          <a:lstStyle/>
          <a:p>
            <a:pPr marL="0" lvl="1" indent="0">
              <a:spcBef>
                <a:spcPts val="0"/>
              </a:spcBef>
              <a:buNone/>
            </a:pPr>
            <a:r>
              <a:rPr lang="en-US" sz="3600" dirty="0">
                <a:latin typeface="+mn-lt"/>
              </a:rPr>
              <a:t>Fiscal Year 2024 Ballot items - Modifications </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400" dirty="0">
                <a:latin typeface="Aharoni"/>
              </a:rPr>
              <a:t>417112 Non-Allocation Transfers of Invested Balances – Receivable – Prior-Year</a:t>
            </a:r>
          </a:p>
          <a:p>
            <a:r>
              <a:rPr lang="en-US" sz="2400" dirty="0">
                <a:solidFill>
                  <a:srgbClr val="000000"/>
                </a:solidFill>
                <a:effectLst/>
                <a:latin typeface="Aharoni"/>
                <a:ea typeface="Calibri" panose="020F0502020204030204" pitchFamily="34" charset="0"/>
              </a:rPr>
              <a:t>417212 Non-Allocation Transfers of Invested Balances – Payable – Prior-Year</a:t>
            </a:r>
          </a:p>
          <a:p>
            <a:r>
              <a:rPr lang="en-US" sz="2400" dirty="0">
                <a:solidFill>
                  <a:srgbClr val="000000"/>
                </a:solidFill>
                <a:latin typeface="Aharoni"/>
                <a:ea typeface="Calibri" panose="020F0502020204030204" pitchFamily="34" charset="0"/>
              </a:rPr>
              <a:t>417312 Non-Allocation Transfers of Invested Balances – Transferred – Prior-Year</a:t>
            </a:r>
          </a:p>
          <a:p>
            <a:pPr lvl="1"/>
            <a:r>
              <a:rPr lang="en-US" sz="2400" b="1" dirty="0">
                <a:solidFill>
                  <a:srgbClr val="000000"/>
                </a:solidFill>
                <a:effectLst/>
                <a:latin typeface="Aharoni"/>
                <a:ea typeface="Times New Roman" panose="02020603050405020304" pitchFamily="18" charset="0"/>
              </a:rPr>
              <a:t>Justification</a:t>
            </a:r>
            <a:r>
              <a:rPr lang="en-US" sz="2400" dirty="0">
                <a:solidFill>
                  <a:srgbClr val="000000"/>
                </a:solidFill>
                <a:effectLst/>
                <a:latin typeface="Aharoni"/>
                <a:ea typeface="Times New Roman" panose="02020603050405020304" pitchFamily="18" charset="0"/>
              </a:rPr>
              <a:t>:  New USSGLs were necessary to separate prior-year from current-year.  </a:t>
            </a:r>
            <a:r>
              <a:rPr lang="en-US" sz="2400" dirty="0">
                <a:solidFill>
                  <a:srgbClr val="000000"/>
                </a:solidFill>
                <a:latin typeface="Aharoni"/>
                <a:ea typeface="Times New Roman" panose="02020603050405020304" pitchFamily="18" charset="0"/>
              </a:rPr>
              <a:t>There is a need to show the receivable, payable, and transfer in a separate USSGL.</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sz="1800" dirty="0"/>
          </a:p>
          <a:p>
            <a:pPr marL="457200" lvl="1"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3600" dirty="0">
                <a:latin typeface="+mn-lt"/>
              </a:rPr>
              <a:t>Fiscal Year 2025 Ballot items - Additions</a:t>
            </a:r>
          </a:p>
        </p:txBody>
      </p:sp>
    </p:spTree>
    <p:extLst>
      <p:ext uri="{BB962C8B-B14F-4D97-AF65-F5344CB8AC3E}">
        <p14:creationId xmlns:p14="http://schemas.microsoft.com/office/powerpoint/2010/main" val="312495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423110 – Unfilled Customer Orders With Advance – Transferred – With Offset</a:t>
            </a:r>
          </a:p>
          <a:p>
            <a:pPr lvl="1"/>
            <a:r>
              <a:rPr lang="en-US" sz="1800" b="1" dirty="0">
                <a:effectLst/>
                <a:ea typeface="Times New Roman" panose="02020603050405020304" pitchFamily="18" charset="0"/>
              </a:rPr>
              <a:t>Definition</a:t>
            </a:r>
            <a:r>
              <a:rPr lang="en-US" sz="1800" dirty="0">
                <a:effectLst/>
                <a:ea typeface="Times New Roman" panose="02020603050405020304" pitchFamily="18" charset="0"/>
              </a:rPr>
              <a:t>:  </a:t>
            </a:r>
            <a:r>
              <a:rPr lang="en-US" sz="1800" dirty="0">
                <a:effectLst/>
                <a:latin typeface="TimesNewRoman"/>
                <a:ea typeface="Times New Roman" panose="02020603050405020304" pitchFamily="18" charset="0"/>
                <a:cs typeface="Courier New" panose="02070309020205020404" pitchFamily="49" charset="0"/>
              </a:rPr>
              <a:t>This account is used to record the amount in USSGL account 422200, "Unfilled Customer Orders With Advance," transferred from one Treasury Appropriation Fund Symbol to another where advance is offset by an unpaid obligation or an undelivered prepaid/advanced obligation. Although the normal balance for this account is credit, it is acceptable for this account to have a debit balance.</a:t>
            </a:r>
          </a:p>
          <a:p>
            <a:pPr lvl="1"/>
            <a:r>
              <a:rPr lang="en-US" sz="1800" b="1" dirty="0">
                <a:effectLst/>
                <a:latin typeface="Times New Roman" panose="02020603050405020304" pitchFamily="18" charset="0"/>
                <a:ea typeface="Times New Roman" panose="02020603050405020304" pitchFamily="18" charset="0"/>
              </a:rPr>
              <a:t>	Justification</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NewRoman"/>
                <a:ea typeface="Times New Roman" panose="02020603050405020304" pitchFamily="18" charset="0"/>
                <a:cs typeface="Courier New" panose="02070309020205020404" pitchFamily="49" charset="0"/>
              </a:rPr>
              <a:t>To create new USSGL account for use in transferring unfilled customer orders with advance and offset by an unpaid obligation or undelivered prepaid/advanced obligation as needed in the draft Non-Expenditure Transfer Scenario.</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800" dirty="0">
              <a:effectLst/>
              <a:latin typeface="Times New Roman" panose="02020603050405020304" pitchFamily="18" charset="0"/>
              <a:ea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Additions</a:t>
            </a:r>
          </a:p>
        </p:txBody>
      </p:sp>
    </p:spTree>
    <p:extLst>
      <p:ext uri="{BB962C8B-B14F-4D97-AF65-F5344CB8AC3E}">
        <p14:creationId xmlns:p14="http://schemas.microsoft.com/office/powerpoint/2010/main" val="31883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416500 - </a:t>
            </a:r>
            <a:r>
              <a:rPr lang="en-US" sz="2400" dirty="0">
                <a:effectLst/>
                <a:latin typeface="Times New Roman" panose="02020603050405020304" pitchFamily="18" charset="0"/>
                <a:ea typeface="Times New Roman" panose="02020603050405020304" pitchFamily="18" charset="0"/>
              </a:rPr>
              <a:t>Allocations of Authority - Anticipated From Invested Balances - </a:t>
            </a:r>
            <a:r>
              <a:rPr lang="en-US" sz="2400" b="1" dirty="0">
                <a:solidFill>
                  <a:srgbClr val="0070C0"/>
                </a:solidFill>
                <a:effectLst/>
                <a:highlight>
                  <a:srgbClr val="FFFF00"/>
                </a:highlight>
                <a:latin typeface="Times New Roman" panose="02020603050405020304" pitchFamily="18" charset="0"/>
                <a:ea typeface="Times New Roman" panose="02020603050405020304" pitchFamily="18" charset="0"/>
              </a:rPr>
              <a:t>Current-Year</a:t>
            </a:r>
          </a:p>
          <a:p>
            <a:r>
              <a:rPr lang="en-US" sz="2400" dirty="0"/>
              <a:t>416600 </a:t>
            </a:r>
            <a:r>
              <a:rPr lang="en-US"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Allocations of Realized Authority - To Be Transferred From Invested Balances - </a:t>
            </a:r>
            <a:r>
              <a:rPr lang="en-US" sz="2400" b="1" dirty="0">
                <a:solidFill>
                  <a:srgbClr val="0070C0"/>
                </a:solidFill>
                <a:effectLst/>
                <a:highlight>
                  <a:srgbClr val="FFFF00"/>
                </a:highlight>
                <a:latin typeface="Times New Roman" panose="02020603050405020304" pitchFamily="18" charset="0"/>
                <a:ea typeface="Times New Roman" panose="02020603050405020304" pitchFamily="18" charset="0"/>
              </a:rPr>
              <a:t>Current-Year</a:t>
            </a:r>
            <a:endParaRPr lang="en-US" sz="2400" b="1" dirty="0">
              <a:solidFill>
                <a:srgbClr val="0070C0"/>
              </a:solidFill>
              <a:highlight>
                <a:srgbClr val="FFFF00"/>
              </a:highlight>
              <a:latin typeface="Times New Roman" panose="02020603050405020304" pitchFamily="18" charset="0"/>
              <a:ea typeface="Times New Roman" panose="02020603050405020304" pitchFamily="18" charset="0"/>
            </a:endParaRPr>
          </a:p>
          <a:p>
            <a:r>
              <a:rPr lang="en-US" sz="2400" dirty="0"/>
              <a:t>416700 </a:t>
            </a:r>
            <a:r>
              <a:rPr lang="en-US"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Allocations of Realized Authority - Transferred From Invested Balances - </a:t>
            </a:r>
            <a:r>
              <a:rPr lang="en-US" sz="2400" b="1" dirty="0">
                <a:solidFill>
                  <a:srgbClr val="0070C0"/>
                </a:solidFill>
                <a:effectLst/>
                <a:highlight>
                  <a:srgbClr val="FFFF00"/>
                </a:highlight>
                <a:latin typeface="Times New Roman" panose="02020603050405020304" pitchFamily="18" charset="0"/>
                <a:ea typeface="Times New Roman" panose="02020603050405020304" pitchFamily="18" charset="0"/>
              </a:rPr>
              <a:t>Current-Year</a:t>
            </a:r>
          </a:p>
          <a:p>
            <a:pPr lvl="1"/>
            <a:r>
              <a:rPr lang="en-US" sz="2400" b="1" dirty="0">
                <a:latin typeface="Times New Roman" panose="02020603050405020304" pitchFamily="18" charset="0"/>
                <a:ea typeface="Times New Roman" panose="02020603050405020304" pitchFamily="18" charset="0"/>
              </a:rPr>
              <a:t>Justification – </a:t>
            </a:r>
            <a:r>
              <a:rPr lang="en-US" sz="2400" dirty="0">
                <a:latin typeface="Times New Roman" panose="02020603050405020304" pitchFamily="18" charset="0"/>
                <a:ea typeface="Times New Roman" panose="02020603050405020304" pitchFamily="18" charset="0"/>
              </a:rPr>
              <a:t>To modify USSGL account series to separate prior-year (416512, 416612, and 416712) from current-year.</a:t>
            </a:r>
          </a:p>
          <a:p>
            <a:pPr lvl="1"/>
            <a:r>
              <a:rPr lang="en-US" sz="2400" b="1" dirty="0">
                <a:latin typeface="Times New Roman" panose="02020603050405020304" pitchFamily="18" charset="0"/>
                <a:ea typeface="Times New Roman" panose="02020603050405020304" pitchFamily="18" charset="0"/>
              </a:rPr>
              <a:t>Note – </a:t>
            </a:r>
            <a:r>
              <a:rPr lang="en-US" sz="2400" dirty="0">
                <a:latin typeface="Times New Roman" panose="02020603050405020304" pitchFamily="18" charset="0"/>
                <a:ea typeface="Times New Roman" panose="02020603050405020304" pitchFamily="18" charset="0"/>
              </a:rPr>
              <a:t>USSGL 416700 also has added to the definition a sentence reading “For situations where the executing TAFS has indefinite authority, the amount transferred must be obligated.</a:t>
            </a:r>
            <a:endParaRPr lang="en-US" sz="2400" dirty="0">
              <a:effectLst/>
              <a:latin typeface="Times New Roman" panose="02020603050405020304" pitchFamily="18" charset="0"/>
              <a:ea typeface="Times New Roman" panose="02020603050405020304" pitchFamily="18" charset="0"/>
            </a:endParaRPr>
          </a:p>
          <a:p>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94164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416512 - </a:t>
            </a:r>
            <a:r>
              <a:rPr lang="en-US" sz="2000" dirty="0">
                <a:effectLst/>
                <a:latin typeface="Times New Roman" panose="02020603050405020304" pitchFamily="18" charset="0"/>
                <a:ea typeface="Times New Roman" panose="02020603050405020304" pitchFamily="18" charset="0"/>
              </a:rPr>
              <a:t>Allocations of Authority - Anticipated From Invested Balances - Prior-Year</a:t>
            </a:r>
          </a:p>
          <a:p>
            <a:r>
              <a:rPr lang="en-US" sz="2000" dirty="0"/>
              <a:t>416612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Allocations of Realized Authority - To Be Transferred From Invested Balances - Prior-Year</a:t>
            </a:r>
            <a:endParaRPr lang="en-US" sz="2000" dirty="0">
              <a:latin typeface="Times New Roman" panose="02020603050405020304" pitchFamily="18" charset="0"/>
              <a:ea typeface="Times New Roman" panose="02020603050405020304" pitchFamily="18" charset="0"/>
            </a:endParaRPr>
          </a:p>
          <a:p>
            <a:r>
              <a:rPr lang="en-US" sz="2000" dirty="0"/>
              <a:t>416712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Allocations of Realized Authority - Transferred From Invested Balances - Prior-Year</a:t>
            </a:r>
          </a:p>
          <a:p>
            <a:pPr lvl="1"/>
            <a:r>
              <a:rPr lang="en-US" sz="2000" b="1" dirty="0">
                <a:latin typeface="Times New Roman" panose="02020603050405020304" pitchFamily="18" charset="0"/>
                <a:ea typeface="Times New Roman" panose="02020603050405020304" pitchFamily="18" charset="0"/>
              </a:rPr>
              <a:t>Justification</a:t>
            </a:r>
            <a:r>
              <a:rPr lang="en-US" sz="2000" dirty="0">
                <a:latin typeface="Times New Roman" panose="02020603050405020304" pitchFamily="18" charset="0"/>
                <a:ea typeface="Times New Roman" panose="02020603050405020304" pitchFamily="18" charset="0"/>
              </a:rPr>
              <a:t> – To modify USSGL account series to separate prior-year from current-year (416500, 416600, and 416700) and to remove the “Corps of Engineers – Civil Works use only.”  These USSGLs will be used by the Department of Interior and a GTAS validation will be added to limit access.</a:t>
            </a:r>
          </a:p>
          <a:p>
            <a:pPr lvl="1"/>
            <a:r>
              <a:rPr lang="en-US" sz="2000" b="1" dirty="0">
                <a:latin typeface="Times New Roman" panose="02020603050405020304" pitchFamily="18" charset="0"/>
                <a:ea typeface="Times New Roman" panose="02020603050405020304" pitchFamily="18" charset="0"/>
              </a:rPr>
              <a:t>Note</a:t>
            </a:r>
            <a:r>
              <a:rPr lang="en-US" sz="2000" dirty="0">
                <a:latin typeface="Times New Roman" panose="02020603050405020304" pitchFamily="18" charset="0"/>
                <a:ea typeface="Times New Roman" panose="02020603050405020304" pitchFamily="18" charset="0"/>
              </a:rPr>
              <a:t> – USSGL 416712 also has added to the definition a sentence reading “For situations where the executing TAFS has indefinite authority, the amount transferred must be obligated.”</a:t>
            </a: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344646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endParaRPr lang="en-US" sz="1600" dirty="0">
              <a:effectLst/>
              <a:latin typeface="Times New Roman" panose="02020603050405020304" pitchFamily="18" charset="0"/>
              <a:ea typeface="Times New Roman" panose="02020603050405020304" pitchFamily="18" charset="0"/>
            </a:endParaRPr>
          </a:p>
          <a:p>
            <a:r>
              <a:rPr lang="en-US" sz="2400" dirty="0">
                <a:latin typeface="Aharoni"/>
              </a:rPr>
              <a:t>417100 </a:t>
            </a:r>
            <a:r>
              <a:rPr lang="en-US" sz="2400" dirty="0">
                <a:effectLst/>
                <a:latin typeface="Times New Roman" panose="02020603050405020304" pitchFamily="18" charset="0"/>
                <a:ea typeface="Times New Roman" panose="02020603050405020304" pitchFamily="18" charset="0"/>
              </a:rPr>
              <a:t>Non-Allocation Transfers of Invested Balances - Receivable - </a:t>
            </a:r>
            <a:r>
              <a:rPr lang="en-US" sz="2400" b="1" dirty="0">
                <a:solidFill>
                  <a:srgbClr val="0070C0"/>
                </a:solidFill>
                <a:effectLst/>
                <a:highlight>
                  <a:srgbClr val="FFFF00"/>
                </a:highlight>
                <a:latin typeface="Times New Roman" panose="02020603050405020304" pitchFamily="18" charset="0"/>
                <a:ea typeface="Times New Roman" panose="02020603050405020304" pitchFamily="18" charset="0"/>
              </a:rPr>
              <a:t>Current-Year </a:t>
            </a:r>
            <a:endParaRPr lang="en-US" sz="2400" dirty="0">
              <a:latin typeface="Aharoni"/>
            </a:endParaRPr>
          </a:p>
          <a:p>
            <a:r>
              <a:rPr lang="en-US" sz="2400" dirty="0">
                <a:solidFill>
                  <a:srgbClr val="000000"/>
                </a:solidFill>
                <a:effectLst/>
                <a:latin typeface="Aharoni"/>
                <a:ea typeface="Calibri" panose="020F0502020204030204" pitchFamily="34" charset="0"/>
              </a:rPr>
              <a:t>417200 </a:t>
            </a:r>
            <a:r>
              <a:rPr lang="en-US" sz="2400" dirty="0">
                <a:solidFill>
                  <a:srgbClr val="000000"/>
                </a:solidFill>
                <a:effectLst/>
                <a:latin typeface="Times New Roman" panose="02020603050405020304" pitchFamily="18" charset="0"/>
                <a:ea typeface="Calibri" panose="020F0502020204030204" pitchFamily="34" charset="0"/>
              </a:rPr>
              <a:t>Non-Allocation Transfers of Invested Balances - Payable - </a:t>
            </a:r>
            <a:r>
              <a:rPr lang="en-US" sz="2400" b="1" dirty="0">
                <a:solidFill>
                  <a:srgbClr val="0070C0"/>
                </a:solidFill>
                <a:effectLst/>
                <a:highlight>
                  <a:srgbClr val="FFFF00"/>
                </a:highlight>
                <a:latin typeface="Times New Roman" panose="02020603050405020304" pitchFamily="18" charset="0"/>
                <a:ea typeface="Calibri" panose="020F0502020204030204" pitchFamily="34" charset="0"/>
              </a:rPr>
              <a:t>Current-Year</a:t>
            </a:r>
            <a:r>
              <a:rPr lang="en-US" sz="2400" dirty="0">
                <a:solidFill>
                  <a:srgbClr val="000000"/>
                </a:solidFill>
                <a:effectLst/>
                <a:latin typeface="Times New Roman" panose="02020603050405020304" pitchFamily="18" charset="0"/>
                <a:ea typeface="Calibri" panose="020F0502020204030204" pitchFamily="34" charset="0"/>
              </a:rPr>
              <a:t> </a:t>
            </a:r>
            <a:endParaRPr lang="en-US" sz="2400" dirty="0">
              <a:solidFill>
                <a:srgbClr val="000000"/>
              </a:solidFill>
              <a:effectLst/>
              <a:latin typeface="Aharoni"/>
              <a:ea typeface="Calibri" panose="020F0502020204030204" pitchFamily="34" charset="0"/>
            </a:endParaRPr>
          </a:p>
          <a:p>
            <a:r>
              <a:rPr lang="en-US" sz="2400" dirty="0">
                <a:solidFill>
                  <a:srgbClr val="000000"/>
                </a:solidFill>
                <a:latin typeface="Aharoni"/>
                <a:ea typeface="Calibri" panose="020F0502020204030204" pitchFamily="34" charset="0"/>
              </a:rPr>
              <a:t>417300 </a:t>
            </a:r>
            <a:r>
              <a:rPr lang="en-US" sz="2400" dirty="0">
                <a:effectLst/>
                <a:latin typeface="Times New Roman" panose="02020603050405020304" pitchFamily="18" charset="0"/>
                <a:ea typeface="Times New Roman" panose="02020603050405020304" pitchFamily="18" charset="0"/>
              </a:rPr>
              <a:t>Non-Allocation Transfers of Invested Balances - Transferred - </a:t>
            </a:r>
            <a:r>
              <a:rPr lang="en-US" sz="2400" b="1" dirty="0">
                <a:solidFill>
                  <a:srgbClr val="0070C0"/>
                </a:solidFill>
                <a:effectLst/>
                <a:highlight>
                  <a:srgbClr val="FFFF00"/>
                </a:highlight>
                <a:latin typeface="Times New Roman" panose="02020603050405020304" pitchFamily="18" charset="0"/>
                <a:ea typeface="Times New Roman" panose="02020603050405020304" pitchFamily="18" charset="0"/>
              </a:rPr>
              <a:t>Current-Year</a:t>
            </a:r>
            <a:r>
              <a:rPr lang="en-US" sz="2400" dirty="0">
                <a:effectLst/>
                <a:latin typeface="Times New Roman" panose="02020603050405020304" pitchFamily="18" charset="0"/>
                <a:ea typeface="Times New Roman" panose="02020603050405020304" pitchFamily="18" charset="0"/>
              </a:rPr>
              <a:t> </a:t>
            </a:r>
            <a:endParaRPr lang="en-US" sz="2400" dirty="0">
              <a:solidFill>
                <a:srgbClr val="000000"/>
              </a:solidFill>
              <a:latin typeface="Aharoni"/>
              <a:ea typeface="Calibri" panose="020F0502020204030204" pitchFamily="34" charset="0"/>
            </a:endParaRPr>
          </a:p>
          <a:p>
            <a:pPr lvl="1"/>
            <a:r>
              <a:rPr lang="en-US" sz="2400" b="1" dirty="0">
                <a:solidFill>
                  <a:srgbClr val="000000"/>
                </a:solidFill>
                <a:effectLst/>
                <a:latin typeface="Aharoni"/>
                <a:ea typeface="Times New Roman" panose="02020603050405020304" pitchFamily="18" charset="0"/>
              </a:rPr>
              <a:t>Justification</a:t>
            </a:r>
            <a:r>
              <a:rPr lang="en-US" sz="2400" dirty="0">
                <a:solidFill>
                  <a:srgbClr val="000000"/>
                </a:solidFill>
                <a:effectLst/>
                <a:latin typeface="Aharoni"/>
                <a:ea typeface="Times New Roman" panose="02020603050405020304" pitchFamily="18" charset="0"/>
              </a:rPr>
              <a:t>:  Modify USSGL account to separate prior-year (417112, 417212, and 417312) from current-year existing accounts</a:t>
            </a:r>
            <a:r>
              <a:rPr lang="en-US" sz="2000" dirty="0">
                <a:solidFill>
                  <a:srgbClr val="000000"/>
                </a:solidFill>
                <a:effectLst/>
                <a:latin typeface="Aharoni"/>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1176827597"/>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79626</TotalTime>
  <Words>1424</Words>
  <Application>Microsoft Office PowerPoint</Application>
  <PresentationFormat>On-screen Show (4:3)</PresentationFormat>
  <Paragraphs>224</Paragraphs>
  <Slides>17</Slides>
  <Notes>14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Aharoni</vt:lpstr>
      <vt:lpstr>Arial</vt:lpstr>
      <vt:lpstr>Calibri</vt:lpstr>
      <vt:lpstr>Courier New</vt:lpstr>
      <vt:lpstr>Times New Roman</vt:lpstr>
      <vt:lpstr>TimesNewRoman</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1444</cp:revision>
  <cp:lastPrinted>2018-02-14T19:42:11Z</cp:lastPrinted>
  <dcterms:created xsi:type="dcterms:W3CDTF">2014-06-05T14:12:22Z</dcterms:created>
  <dcterms:modified xsi:type="dcterms:W3CDTF">2024-04-29T19:54:53Z</dcterms:modified>
</cp:coreProperties>
</file>