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6"/>
  </p:sldMasterIdLst>
  <p:notesMasterIdLst>
    <p:notesMasterId r:id="rId10"/>
  </p:notesMasterIdLst>
  <p:handoutMasterIdLst>
    <p:handoutMasterId r:id="rId11"/>
  </p:handoutMasterIdLst>
  <p:sldIdLst>
    <p:sldId id="423" r:id="rId7"/>
    <p:sldId id="1572" r:id="rId8"/>
    <p:sldId id="1576" r:id="rId9"/>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Invoicing Program Update" id="{57D8BEC9-5C13-4084-BA7C-F743E740DEA8}">
          <p14:sldIdLst>
            <p14:sldId id="423"/>
            <p14:sldId id="1572"/>
            <p14:sldId id="157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FD1403-790B-843F-2A47-039CD9A974A5}" name="Kirstie Marie Pottmeyer" initials="KP" userId="S::Kirstie.Pottmeyer@fiscal.treasury.gov::4e570a3d-df12-487c-9867-02956640566e" providerId="AD"/>
  <p188:author id="{C03B0004-8FF4-0261-9604-19BB45B79D65}" name="Keith A. Jarboe" initials="KAJ" userId="S::Keith.Jarboe@fiscal.treasury.gov::81f9ba35-2e1f-4ffb-886f-bc73ffd1a016" providerId="AD"/>
  <p188:author id="{44B32E0E-66BB-2BC5-AD57-26CF71592B7E}" name="Andrew R. Morris" initials="AM" userId="S::Andrew.R.Morris@fiscal.treasury.gov::760f1c26-3a5c-4fd6-beec-347dacc83f39" providerId="AD"/>
  <p188:author id="{67A22F6E-F3A0-91D0-E025-31F0BBC289A4}" name="David P. Thomas III" initials="DT" userId="S::david.thomas@fiscal.treasury.gov::9e1d28db-f7f2-4f54-ab39-c6923ea2f28c" providerId="AD"/>
  <p188:author id="{9C8DA29F-B4BB-F2CA-CAFA-5AA3B58B9539}" name="Matthew J. Miller" initials="MM" userId="S::Matthew.Miller@fiscal.treasury.gov::83524604-abaa-4609-bf96-e328e057a1d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Marisa F. Schmader " initials="MFS" lastIdx="24" clrIdx="0"/>
  <p:cmAuthor id="7" name="Robinson, Jennifer" initials="RJ" lastIdx="73" clrIdx="7">
    <p:extLst>
      <p:ext uri="{19B8F6BF-5375-455C-9EA6-DF929625EA0E}">
        <p15:presenceInfo xmlns:p15="http://schemas.microsoft.com/office/powerpoint/2012/main" userId="S-1-5-21-662528488-348457345-1760376032-13954" providerId="AD"/>
      </p:ext>
    </p:extLst>
  </p:cmAuthor>
  <p:cmAuthor id="1" name="MConrad" initials="MC" lastIdx="0" clrIdx="1"/>
  <p:cmAuthor id="8" name="Robinson, Jennifer" initials="RJ [2]" lastIdx="9" clrIdx="8">
    <p:extLst>
      <p:ext uri="{19B8F6BF-5375-455C-9EA6-DF929625EA0E}">
        <p15:presenceInfo xmlns:p15="http://schemas.microsoft.com/office/powerpoint/2012/main" userId="S::Jennifer.Robinson@stls.frb.org::42a1f324-9e95-4bc7-a00c-09ad213bc8e2" providerId="AD"/>
      </p:ext>
    </p:extLst>
  </p:cmAuthor>
  <p:cmAuthor id="2" name="Keith A. Jarboe" initials="KAJ" lastIdx="105" clrIdx="2"/>
  <p:cmAuthor id="9" name="Keith" initials="K" lastIdx="2" clrIdx="9">
    <p:extLst>
      <p:ext uri="{19B8F6BF-5375-455C-9EA6-DF929625EA0E}">
        <p15:presenceInfo xmlns:p15="http://schemas.microsoft.com/office/powerpoint/2012/main" userId="S::Keith.Jarboe@fiscal.treasury.gov::81f9ba35-2e1f-4ffb-886f-bc73ffd1a016" providerId="AD"/>
      </p:ext>
    </p:extLst>
  </p:cmAuthor>
  <p:cmAuthor id="3" name="Goodwin" initials="MRG" lastIdx="0" clrIdx="3"/>
  <p:cmAuthor id="4" name="Matthew J. Miller" initials="MJM" lastIdx="29" clrIdx="4"/>
  <p:cmAuthor id="5" name="Pavita K. Murthi " initials="PKM" lastIdx="1" clrIdx="5"/>
  <p:cmAuthor id="6" name="Robinson, Jennifer" initials="JR"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AE46"/>
    <a:srgbClr val="FFFF99"/>
    <a:srgbClr val="FF7C80"/>
    <a:srgbClr val="043253"/>
    <a:srgbClr val="4F81BD"/>
    <a:srgbClr val="036A37"/>
    <a:srgbClr val="FFCC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6327" autoAdjust="0"/>
  </p:normalViewPr>
  <p:slideViewPr>
    <p:cSldViewPr>
      <p:cViewPr varScale="1">
        <p:scale>
          <a:sx n="106" d="100"/>
          <a:sy n="106" d="100"/>
        </p:scale>
        <p:origin x="774"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0" d="100"/>
          <a:sy n="80" d="100"/>
        </p:scale>
        <p:origin x="2040" y="-352"/>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78" tIns="46239" rIns="92478" bIns="46239" rtlCol="0"/>
          <a:lstStyle>
            <a:lvl1pPr algn="l">
              <a:defRPr sz="1100"/>
            </a:lvl1pPr>
          </a:lstStyle>
          <a:p>
            <a:endParaRPr lang="en-US" dirty="0"/>
          </a:p>
        </p:txBody>
      </p:sp>
      <p:sp>
        <p:nvSpPr>
          <p:cNvPr id="3" name="Date Placeholder 2"/>
          <p:cNvSpPr>
            <a:spLocks noGrp="1"/>
          </p:cNvSpPr>
          <p:nvPr>
            <p:ph type="dt" sz="quarter" idx="1"/>
          </p:nvPr>
        </p:nvSpPr>
        <p:spPr>
          <a:xfrm>
            <a:off x="3936767" y="0"/>
            <a:ext cx="3011699" cy="461804"/>
          </a:xfrm>
          <a:prstGeom prst="rect">
            <a:avLst/>
          </a:prstGeom>
        </p:spPr>
        <p:txBody>
          <a:bodyPr vert="horz" lIns="92478" tIns="46239" rIns="92478" bIns="46239" rtlCol="0"/>
          <a:lstStyle>
            <a:lvl1pPr algn="r">
              <a:defRPr sz="1100"/>
            </a:lvl1pPr>
          </a:lstStyle>
          <a:p>
            <a:fld id="{88B72C4B-9D2E-48EF-B63D-9EC6DE19A3C8}" type="datetimeFigureOut">
              <a:rPr lang="en-US" smtClean="0"/>
              <a:t>7/31/2025</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78" tIns="46239" rIns="92478" bIns="46239"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36767" y="8772668"/>
            <a:ext cx="3011699" cy="461804"/>
          </a:xfrm>
          <a:prstGeom prst="rect">
            <a:avLst/>
          </a:prstGeom>
        </p:spPr>
        <p:txBody>
          <a:bodyPr vert="horz" lIns="92478" tIns="46239" rIns="92478" bIns="46239" rtlCol="0" anchor="b"/>
          <a:lstStyle>
            <a:lvl1pPr algn="r">
              <a:defRPr sz="11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78" tIns="46239" rIns="92478" bIns="46239" rtlCol="0"/>
          <a:lstStyle>
            <a:lvl1pPr algn="l">
              <a:defRPr sz="1100"/>
            </a:lvl1pPr>
          </a:lstStyle>
          <a:p>
            <a:endParaRPr lang="en-US" dirty="0"/>
          </a:p>
        </p:txBody>
      </p:sp>
      <p:sp>
        <p:nvSpPr>
          <p:cNvPr id="3" name="Date Placeholder 2"/>
          <p:cNvSpPr>
            <a:spLocks noGrp="1"/>
          </p:cNvSpPr>
          <p:nvPr>
            <p:ph type="dt" idx="1"/>
          </p:nvPr>
        </p:nvSpPr>
        <p:spPr>
          <a:xfrm>
            <a:off x="3936767" y="0"/>
            <a:ext cx="3011699" cy="461804"/>
          </a:xfrm>
          <a:prstGeom prst="rect">
            <a:avLst/>
          </a:prstGeom>
        </p:spPr>
        <p:txBody>
          <a:bodyPr vert="horz" lIns="92478" tIns="46239" rIns="92478" bIns="46239" rtlCol="0"/>
          <a:lstStyle>
            <a:lvl1pPr algn="r">
              <a:defRPr sz="1100"/>
            </a:lvl1pPr>
          </a:lstStyle>
          <a:p>
            <a:fld id="{59E45C4A-76D3-4E86-ADC8-C599867EC4DB}" type="datetimeFigureOut">
              <a:rPr lang="en-US" smtClean="0"/>
              <a:t>7/31/2025</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78" tIns="46239" rIns="92478" bIns="46239"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78" tIns="46239" rIns="92478" bIns="4623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78" tIns="46239" rIns="92478" bIns="46239"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36767" y="8772668"/>
            <a:ext cx="3011699" cy="461804"/>
          </a:xfrm>
          <a:prstGeom prst="rect">
            <a:avLst/>
          </a:prstGeom>
        </p:spPr>
        <p:txBody>
          <a:bodyPr vert="horz" lIns="92478" tIns="46239" rIns="92478" bIns="46239" rtlCol="0" anchor="b"/>
          <a:lstStyle>
            <a:lvl1pPr algn="r">
              <a:defRPr sz="11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4A17C7-C699-4286-8B95-0D2EA1AEB0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37347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4A17C7-C699-4286-8B95-0D2EA1AEB026}" type="slidenum">
              <a:rPr lang="en-US" smtClean="0"/>
              <a:t>2</a:t>
            </a:fld>
            <a:endParaRPr lang="en-US" dirty="0"/>
          </a:p>
        </p:txBody>
      </p:sp>
    </p:spTree>
    <p:extLst>
      <p:ext uri="{BB962C8B-B14F-4D97-AF65-F5344CB8AC3E}">
        <p14:creationId xmlns:p14="http://schemas.microsoft.com/office/powerpoint/2010/main" val="2553692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4A17C7-C699-4286-8B95-0D2EA1AEB026}" type="slidenum">
              <a:rPr lang="en-US" smtClean="0"/>
              <a:t>3</a:t>
            </a:fld>
            <a:endParaRPr lang="en-US" dirty="0"/>
          </a:p>
        </p:txBody>
      </p:sp>
    </p:spTree>
    <p:extLst>
      <p:ext uri="{BB962C8B-B14F-4D97-AF65-F5344CB8AC3E}">
        <p14:creationId xmlns:p14="http://schemas.microsoft.com/office/powerpoint/2010/main" val="33387324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3"/>
            <a:ext cx="12192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4802" y="345820"/>
            <a:ext cx="6949439" cy="164592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4"/>
          <p:cNvSpPr txBox="1">
            <a:spLocks/>
          </p:cNvSpPr>
          <p:nvPr userDrawn="1"/>
        </p:nvSpPr>
        <p:spPr>
          <a:xfrm>
            <a:off x="3449910" y="6342072"/>
            <a:ext cx="5292185"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solidFill>
                  <a:schemeClr val="bg1"/>
                </a:solidFill>
                <a:latin typeface="Arial" panose="020B0604020202020204" pitchFamily="34" charset="0"/>
                <a:cs typeface="Arial" panose="020B0604020202020204" pitchFamily="34" charset="0"/>
              </a:rPr>
              <a:t>L</a:t>
            </a:r>
            <a:r>
              <a:rPr lang="en-US" sz="1200" b="1" spc="300" dirty="0">
                <a:solidFill>
                  <a:schemeClr val="bg1"/>
                </a:solidFill>
                <a:latin typeface="Arial" panose="020B0604020202020204" pitchFamily="34" charset="0"/>
                <a:cs typeface="Arial" panose="020B0604020202020204" pitchFamily="34" charset="0"/>
              </a:rPr>
              <a:t>EAD </a:t>
            </a:r>
            <a:r>
              <a:rPr lang="en-US" sz="1400" b="1" spc="300" dirty="0">
                <a:solidFill>
                  <a:schemeClr val="bg1"/>
                </a:solidFill>
                <a:latin typeface="Arial" panose="020B0604020202020204" pitchFamily="34" charset="0"/>
                <a:cs typeface="Arial" panose="020B0604020202020204" pitchFamily="34" charset="0"/>
              </a:rPr>
              <a:t>∙ </a:t>
            </a:r>
            <a:r>
              <a:rPr lang="en-US" sz="1600" b="1" spc="300" dirty="0">
                <a:solidFill>
                  <a:schemeClr val="bg1"/>
                </a:solidFill>
                <a:latin typeface="Arial" panose="020B0604020202020204" pitchFamily="34" charset="0"/>
                <a:cs typeface="Arial" panose="020B0604020202020204" pitchFamily="34" charset="0"/>
              </a:rPr>
              <a:t>T</a:t>
            </a:r>
            <a:r>
              <a:rPr lang="en-US" sz="1200" b="1" spc="300" dirty="0">
                <a:solidFill>
                  <a:schemeClr val="bg1"/>
                </a:solidFill>
                <a:latin typeface="Arial" panose="020B0604020202020204" pitchFamily="34" charset="0"/>
                <a:cs typeface="Arial" panose="020B0604020202020204" pitchFamily="34" charset="0"/>
              </a:rPr>
              <a:t>RANSFORM </a:t>
            </a:r>
            <a:r>
              <a:rPr lang="en-US" sz="1400" b="1" spc="300" dirty="0">
                <a:solidFill>
                  <a:schemeClr val="bg1"/>
                </a:solidFill>
                <a:latin typeface="Arial" panose="020B0604020202020204" pitchFamily="34" charset="0"/>
                <a:cs typeface="Arial" panose="020B0604020202020204" pitchFamily="34" charset="0"/>
              </a:rPr>
              <a:t>∙ </a:t>
            </a:r>
            <a:r>
              <a:rPr lang="en-US" sz="1600" b="1" spc="300" dirty="0">
                <a:solidFill>
                  <a:schemeClr val="bg1"/>
                </a:solidFill>
                <a:latin typeface="Arial" panose="020B0604020202020204" pitchFamily="34" charset="0"/>
                <a:cs typeface="Arial" panose="020B0604020202020204" pitchFamily="34" charset="0"/>
              </a:rPr>
              <a:t>D</a:t>
            </a:r>
            <a:r>
              <a:rPr lang="en-US" sz="1200" b="1" spc="300" dirty="0">
                <a:solidFill>
                  <a:schemeClr val="bg1"/>
                </a:solidFill>
                <a:latin typeface="Arial" panose="020B0604020202020204" pitchFamily="34" charset="0"/>
                <a:cs typeface="Arial" panose="020B0604020202020204" pitchFamily="34" charset="0"/>
              </a:rPr>
              <a:t>ELIVER</a:t>
            </a:r>
            <a:endParaRPr lang="en-US" sz="1800" b="1" spc="3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731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3"/>
            <a:ext cx="12192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9387324" y="6212136"/>
            <a:ext cx="2429323" cy="554935"/>
          </a:xfrm>
          <a:prstGeom prst="rect">
            <a:avLst/>
          </a:prstGeom>
        </p:spPr>
      </p:pic>
      <p:sp>
        <p:nvSpPr>
          <p:cNvPr id="4" name="Picture Placeholder 3"/>
          <p:cNvSpPr>
            <a:spLocks noGrp="1"/>
          </p:cNvSpPr>
          <p:nvPr>
            <p:ph type="pic" sz="quarter" idx="10" hasCustomPrompt="1"/>
          </p:nvPr>
        </p:nvSpPr>
        <p:spPr>
          <a:xfrm>
            <a:off x="304800" y="335280"/>
            <a:ext cx="694944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756844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304800" y="965676"/>
            <a:ext cx="115824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200"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304800" y="6232022"/>
            <a:ext cx="115824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3449910" y="6389370"/>
            <a:ext cx="5292185"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sz="1800"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304800" y="892996"/>
            <a:ext cx="115824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203200" y="6400800"/>
            <a:ext cx="1524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0400" y="6256949"/>
            <a:ext cx="2336800" cy="553453"/>
          </a:xfrm>
          <a:prstGeom prst="rect">
            <a:avLst/>
          </a:prstGeom>
        </p:spPr>
      </p:pic>
      <p:sp>
        <p:nvSpPr>
          <p:cNvPr id="22" name="Content Placeholder 21"/>
          <p:cNvSpPr>
            <a:spLocks noGrp="1"/>
          </p:cNvSpPr>
          <p:nvPr>
            <p:ph sz="quarter" idx="10" hasCustomPrompt="1"/>
          </p:nvPr>
        </p:nvSpPr>
        <p:spPr>
          <a:xfrm>
            <a:off x="304800" y="965676"/>
            <a:ext cx="115824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774731" y="152400"/>
            <a:ext cx="9112468" cy="685800"/>
          </a:xfrm>
          <a:prstGeom prst="rect">
            <a:avLst/>
          </a:prstGeom>
        </p:spPr>
        <p:txBody>
          <a:bodyPr/>
          <a:lstStyle>
            <a:lvl1pPr marL="0" indent="0">
              <a:spcBef>
                <a:spcPts val="0"/>
              </a:spcBef>
              <a:buNone/>
              <a:defRPr sz="3600" baseline="0">
                <a:solidFill>
                  <a:srgbClr val="036A37"/>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94282" y="136634"/>
            <a:ext cx="2324103"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8459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990600"/>
            <a:ext cx="56896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90600"/>
            <a:ext cx="56896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304800" y="6232022"/>
            <a:ext cx="115824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3449910" y="6389370"/>
            <a:ext cx="5292185"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sz="1800"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304800" y="892996"/>
            <a:ext cx="115824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0400" y="6256949"/>
            <a:ext cx="2336800" cy="553453"/>
          </a:xfrm>
          <a:prstGeom prst="rect">
            <a:avLst/>
          </a:prstGeom>
        </p:spPr>
      </p:pic>
      <p:sp>
        <p:nvSpPr>
          <p:cNvPr id="15" name="Content Placeholder 21"/>
          <p:cNvSpPr>
            <a:spLocks noGrp="1"/>
          </p:cNvSpPr>
          <p:nvPr>
            <p:ph sz="quarter" idx="11" hasCustomPrompt="1"/>
          </p:nvPr>
        </p:nvSpPr>
        <p:spPr>
          <a:xfrm>
            <a:off x="304800" y="152400"/>
            <a:ext cx="115824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203200" y="6400800"/>
            <a:ext cx="1524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1301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2" y="990600"/>
            <a:ext cx="5694415"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04800" y="1676403"/>
            <a:ext cx="5691717"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6066" y="990600"/>
            <a:ext cx="5650676"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5" y="1676403"/>
            <a:ext cx="56570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304800" y="6232022"/>
            <a:ext cx="115824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3449910" y="6389370"/>
            <a:ext cx="5292185"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sz="1800"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304800" y="892996"/>
            <a:ext cx="115824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0400" y="6256949"/>
            <a:ext cx="2336800" cy="553453"/>
          </a:xfrm>
          <a:prstGeom prst="rect">
            <a:avLst/>
          </a:prstGeom>
        </p:spPr>
      </p:pic>
      <p:sp>
        <p:nvSpPr>
          <p:cNvPr id="23" name="Content Placeholder 21"/>
          <p:cNvSpPr>
            <a:spLocks noGrp="1"/>
          </p:cNvSpPr>
          <p:nvPr>
            <p:ph sz="quarter" idx="11" hasCustomPrompt="1"/>
          </p:nvPr>
        </p:nvSpPr>
        <p:spPr>
          <a:xfrm>
            <a:off x="304800" y="152400"/>
            <a:ext cx="115824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203200" y="6400800"/>
            <a:ext cx="1524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783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304800" y="6232022"/>
            <a:ext cx="115824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3449910" y="6389370"/>
            <a:ext cx="5292185"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sz="1800"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0400" y="6256949"/>
            <a:ext cx="2336800" cy="553453"/>
          </a:xfrm>
          <a:prstGeom prst="rect">
            <a:avLst/>
          </a:prstGeom>
        </p:spPr>
      </p:pic>
      <p:sp>
        <p:nvSpPr>
          <p:cNvPr id="14" name="Slide Number Placeholder 5"/>
          <p:cNvSpPr txBox="1">
            <a:spLocks/>
          </p:cNvSpPr>
          <p:nvPr userDrawn="1"/>
        </p:nvSpPr>
        <p:spPr>
          <a:xfrm>
            <a:off x="203200" y="6400800"/>
            <a:ext cx="1524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1070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304800" y="6232022"/>
            <a:ext cx="115824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3449910" y="6389370"/>
            <a:ext cx="5292185"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sz="1800"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0400" y="6256949"/>
            <a:ext cx="2336800" cy="553453"/>
          </a:xfrm>
          <a:prstGeom prst="rect">
            <a:avLst/>
          </a:prstGeom>
        </p:spPr>
      </p:pic>
      <p:cxnSp>
        <p:nvCxnSpPr>
          <p:cNvPr id="15" name="Straight Connector 14"/>
          <p:cNvCxnSpPr/>
          <p:nvPr userDrawn="1"/>
        </p:nvCxnSpPr>
        <p:spPr>
          <a:xfrm>
            <a:off x="304800" y="892996"/>
            <a:ext cx="115824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304800" y="152400"/>
            <a:ext cx="115824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646176" y="1243584"/>
            <a:ext cx="3925824"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203200" y="6400800"/>
            <a:ext cx="1524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2828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2540000" y="3212538"/>
            <a:ext cx="7112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2094384" y="2438403"/>
            <a:ext cx="8003232"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304800" y="4267200"/>
            <a:ext cx="115824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711200" y="5827695"/>
            <a:ext cx="4978400" cy="738664"/>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304800" y="838200"/>
            <a:ext cx="115824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304800" y="892996"/>
            <a:ext cx="115824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304800" y="152400"/>
            <a:ext cx="115824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981200" y="4424304"/>
            <a:ext cx="24384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624761" y="4424303"/>
            <a:ext cx="2428875"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6400799" y="5827695"/>
            <a:ext cx="4876800" cy="738664"/>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77003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5242839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362200" y="2743200"/>
            <a:ext cx="8153400" cy="29718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a:defRPr/>
            </a:pPr>
            <a:r>
              <a:rPr lang="en-US" sz="3900" b="1" dirty="0"/>
              <a:t>G-Invoicing</a:t>
            </a:r>
          </a:p>
          <a:p>
            <a:pPr lvl="0">
              <a:defRPr/>
            </a:pPr>
            <a:r>
              <a:rPr lang="en-US" sz="2400" dirty="0"/>
              <a:t>Program Update</a:t>
            </a:r>
          </a:p>
          <a:p>
            <a:pPr>
              <a:defRPr/>
            </a:pPr>
            <a:endParaRPr lang="en-US" sz="2400" b="1" dirty="0"/>
          </a:p>
          <a:p>
            <a:pPr lvl="0">
              <a:defRPr/>
            </a:pPr>
            <a:r>
              <a:rPr lang="en-US" sz="2000" dirty="0"/>
              <a:t>U.S. Standard General Ledger (USSGL) </a:t>
            </a:r>
          </a:p>
          <a:p>
            <a:pPr lvl="0">
              <a:defRPr/>
            </a:pPr>
            <a:r>
              <a:rPr lang="en-US" sz="2000" dirty="0"/>
              <a:t>Issues Resolution Committee (IRC)</a:t>
            </a:r>
          </a:p>
          <a:p>
            <a:pPr lvl="0">
              <a:defRPr/>
            </a:pPr>
            <a:r>
              <a:rPr lang="en-US" sz="1600" dirty="0"/>
              <a:t>August 2025</a:t>
            </a:r>
          </a:p>
        </p:txBody>
      </p:sp>
    </p:spTree>
    <p:extLst>
      <p:ext uri="{BB962C8B-B14F-4D97-AF65-F5344CB8AC3E}">
        <p14:creationId xmlns:p14="http://schemas.microsoft.com/office/powerpoint/2010/main" val="253307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6718F5E-1457-AAA2-CBAC-A7E6D55AF7FC}"/>
              </a:ext>
            </a:extLst>
          </p:cNvPr>
          <p:cNvSpPr txBox="1"/>
          <p:nvPr/>
        </p:nvSpPr>
        <p:spPr>
          <a:xfrm>
            <a:off x="304800" y="914400"/>
            <a:ext cx="11658600" cy="5278368"/>
          </a:xfrm>
          <a:prstGeom prst="rect">
            <a:avLst/>
          </a:prstGeom>
          <a:noFill/>
        </p:spPr>
        <p:txBody>
          <a:bodyPr wrap="square" rtlCol="0">
            <a:spAutoFit/>
          </a:bodyPr>
          <a:lstStyle/>
          <a:p>
            <a:pPr>
              <a:spcAft>
                <a:spcPts val="600"/>
              </a:spcAft>
            </a:pPr>
            <a:r>
              <a:rPr lang="en-US" sz="2000" b="1" u="sng" dirty="0"/>
              <a:t>Payments Under the Economy Act: 31 U.S.C. § 1535 &amp; FAR 17.502-2</a:t>
            </a:r>
          </a:p>
          <a:p>
            <a:pPr marL="285750" indent="-285750">
              <a:spcBef>
                <a:spcPts val="600"/>
              </a:spcBef>
              <a:spcAft>
                <a:spcPts val="600"/>
              </a:spcAft>
              <a:buFont typeface="Arial" panose="020B0604020202020204" pitchFamily="34" charset="0"/>
              <a:buChar char="•"/>
            </a:pPr>
            <a:r>
              <a:rPr lang="en-US" b="1" dirty="0"/>
              <a:t>Cash Advances: </a:t>
            </a:r>
            <a:r>
              <a:rPr lang="en-US" dirty="0"/>
              <a:t>Allows for the Servicing/Performing agency to request for an advance payment for all or part of the estimated cost of furnishing the supplies or services.</a:t>
            </a:r>
          </a:p>
          <a:p>
            <a:pPr marL="285750" indent="-285750">
              <a:spcBef>
                <a:spcPts val="1200"/>
              </a:spcBef>
              <a:spcAft>
                <a:spcPts val="600"/>
              </a:spcAft>
              <a:buFont typeface="Arial" panose="020B0604020202020204" pitchFamily="34" charset="0"/>
              <a:buChar char="•"/>
            </a:pPr>
            <a:r>
              <a:rPr lang="en-US" b="1" dirty="0"/>
              <a:t>Reimbursements: </a:t>
            </a:r>
            <a:r>
              <a:rPr lang="en-US" dirty="0"/>
              <a:t>Allows for Servicing Agency/Performing agency to collect payment for actual costs from the Requesting Agency on a reimbursable basis after supplies and services have been delivered.</a:t>
            </a:r>
          </a:p>
          <a:p>
            <a:pPr marL="285750" indent="-285750">
              <a:spcBef>
                <a:spcPts val="1200"/>
              </a:spcBef>
              <a:spcAft>
                <a:spcPts val="600"/>
              </a:spcAft>
              <a:buFont typeface="Arial" panose="020B0604020202020204" pitchFamily="34" charset="0"/>
              <a:buChar char="•"/>
            </a:pPr>
            <a:r>
              <a:rPr lang="en-US" dirty="0"/>
              <a:t>Per existing enacted laws (e.g., Economy Act) BOTH cash advances and reimbursements are </a:t>
            </a:r>
            <a:r>
              <a:rPr lang="en-US" b="1" dirty="0"/>
              <a:t>acceptable if approved by the Servicing/Performing agency.  </a:t>
            </a:r>
          </a:p>
          <a:p>
            <a:pPr marL="742950" lvl="1" indent="-285750">
              <a:spcAft>
                <a:spcPts val="600"/>
              </a:spcAft>
              <a:buFont typeface="Arial" panose="020B0604020202020204" pitchFamily="34" charset="0"/>
              <a:buChar char="•"/>
            </a:pPr>
            <a:r>
              <a:rPr lang="en-US" b="1" dirty="0"/>
              <a:t>If the Servicing Agency’s Treasury Account Fund Symbol has no other financial activity other than a reimbursable agreement </a:t>
            </a:r>
            <a:r>
              <a:rPr lang="en-US" dirty="0"/>
              <a:t>with their Trading Partner under the Economy Act, the Servicing Agency is required to request a cash advance for the reimbursable agreement. </a:t>
            </a:r>
            <a:r>
              <a:rPr lang="en-US" i="1" dirty="0"/>
              <a:t>Refer to Section 130.21 of OMB Circular A-11.</a:t>
            </a:r>
          </a:p>
          <a:p>
            <a:pPr marL="742950" lvl="1" indent="-285750">
              <a:spcAft>
                <a:spcPts val="600"/>
              </a:spcAft>
              <a:buFont typeface="Arial" panose="020B0604020202020204" pitchFamily="34" charset="0"/>
              <a:buChar char="•"/>
            </a:pPr>
            <a:r>
              <a:rPr lang="en-US" b="1" dirty="0"/>
              <a:t>Disbursing against budgetary account receivables is not permitted. </a:t>
            </a:r>
            <a:r>
              <a:rPr lang="en-US" dirty="0"/>
              <a:t>Clarification on this topic is forthcoming in the upcoming OMB Circular A-11 (2025) update.</a:t>
            </a:r>
          </a:p>
          <a:p>
            <a:pPr marL="285750" indent="-285750">
              <a:spcBef>
                <a:spcPts val="1200"/>
              </a:spcBef>
              <a:spcAft>
                <a:spcPts val="600"/>
              </a:spcAft>
              <a:buFont typeface="Arial" panose="020B0604020202020204" pitchFamily="34" charset="0"/>
              <a:buChar char="•"/>
            </a:pPr>
            <a:r>
              <a:rPr lang="en-US" b="1" dirty="0"/>
              <a:t>A Federal Agency should not </a:t>
            </a:r>
            <a:r>
              <a:rPr lang="en-US" dirty="0"/>
              <a:t>configure their ERP System, G-Invoicing integration, and/or their business processes to prevent or limit the collection and/or distribution of cash advances. Doing so would be inconsistent with existing enacted laws and valid government-wide processes.</a:t>
            </a:r>
          </a:p>
        </p:txBody>
      </p:sp>
      <p:sp>
        <p:nvSpPr>
          <p:cNvPr id="5" name="Content Placeholder 4">
            <a:extLst>
              <a:ext uri="{FF2B5EF4-FFF2-40B4-BE49-F238E27FC236}">
                <a16:creationId xmlns:a16="http://schemas.microsoft.com/office/drawing/2014/main" id="{84E558DD-C26C-33B6-554C-F9D27592F942}"/>
              </a:ext>
            </a:extLst>
          </p:cNvPr>
          <p:cNvSpPr txBox="1">
            <a:spLocks/>
          </p:cNvSpPr>
          <p:nvPr/>
        </p:nvSpPr>
        <p:spPr>
          <a:xfrm>
            <a:off x="2774731" y="152400"/>
            <a:ext cx="9112468" cy="685800"/>
          </a:xfrm>
          <a:prstGeom prst="rect">
            <a:avLst/>
          </a:prstGeom>
        </p:spPr>
        <p:txBody>
          <a:bodyPr anchor="ctr"/>
          <a:lstStyle>
            <a:lvl1pPr marL="0" indent="0" algn="l" defTabSz="914400" rtl="0" eaLnBrk="1" latinLnBrk="0" hangingPunct="1">
              <a:spcBef>
                <a:spcPts val="0"/>
              </a:spcBef>
              <a:buFont typeface="Arial" panose="020B0604020202020204" pitchFamily="34" charset="0"/>
              <a:buNone/>
              <a:defRPr sz="3600" kern="1200" baseline="0">
                <a:solidFill>
                  <a:srgbClr val="036A37"/>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b="1" dirty="0"/>
              <a:t>Advance Payments for IGT Buy/Sell Transactions</a:t>
            </a:r>
          </a:p>
        </p:txBody>
      </p:sp>
    </p:spTree>
    <p:extLst>
      <p:ext uri="{BB962C8B-B14F-4D97-AF65-F5344CB8AC3E}">
        <p14:creationId xmlns:p14="http://schemas.microsoft.com/office/powerpoint/2010/main" val="1257910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a:extLst>
              <a:ext uri="{FF2B5EF4-FFF2-40B4-BE49-F238E27FC236}">
                <a16:creationId xmlns:a16="http://schemas.microsoft.com/office/drawing/2014/main" id="{1A6B566E-2A27-6A2A-60E8-E09542E3DFF2}"/>
              </a:ext>
            </a:extLst>
          </p:cNvPr>
          <p:cNvSpPr txBox="1">
            <a:spLocks/>
          </p:cNvSpPr>
          <p:nvPr/>
        </p:nvSpPr>
        <p:spPr>
          <a:xfrm>
            <a:off x="2774731" y="152400"/>
            <a:ext cx="9112468" cy="685800"/>
          </a:xfrm>
          <a:prstGeom prst="rect">
            <a:avLst/>
          </a:prstGeom>
        </p:spPr>
        <p:txBody>
          <a:bodyPr anchor="ctr"/>
          <a:lstStyle>
            <a:lvl1pPr marL="0" indent="0" algn="l" defTabSz="914400" rtl="0" eaLnBrk="1" latinLnBrk="0" hangingPunct="1">
              <a:spcBef>
                <a:spcPts val="0"/>
              </a:spcBef>
              <a:buFont typeface="Arial" panose="020B0604020202020204" pitchFamily="34" charset="0"/>
              <a:buNone/>
              <a:defRPr sz="3600" kern="1200" baseline="0">
                <a:solidFill>
                  <a:srgbClr val="036A37"/>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b="1" dirty="0"/>
              <a:t>Trading Partner Support of G-Invoicing Functionality</a:t>
            </a:r>
          </a:p>
        </p:txBody>
      </p:sp>
      <p:graphicFrame>
        <p:nvGraphicFramePr>
          <p:cNvPr id="2" name="Table 1">
            <a:extLst>
              <a:ext uri="{FF2B5EF4-FFF2-40B4-BE49-F238E27FC236}">
                <a16:creationId xmlns:a16="http://schemas.microsoft.com/office/drawing/2014/main" id="{C61EAB4F-0AD3-2D3D-9252-F51317ED87A2}"/>
              </a:ext>
            </a:extLst>
          </p:cNvPr>
          <p:cNvGraphicFramePr>
            <a:graphicFrameLocks noGrp="1"/>
          </p:cNvGraphicFramePr>
          <p:nvPr>
            <p:extLst>
              <p:ext uri="{D42A27DB-BD31-4B8C-83A1-F6EECF244321}">
                <p14:modId xmlns:p14="http://schemas.microsoft.com/office/powerpoint/2010/main" val="3026350782"/>
              </p:ext>
            </p:extLst>
          </p:nvPr>
        </p:nvGraphicFramePr>
        <p:xfrm>
          <a:off x="243840" y="2362200"/>
          <a:ext cx="11704320" cy="3779520"/>
        </p:xfrm>
        <a:graphic>
          <a:graphicData uri="http://schemas.openxmlformats.org/drawingml/2006/table">
            <a:tbl>
              <a:tblPr firstRow="1" bandRow="1">
                <a:tableStyleId>{5940675A-B579-460E-94D1-54222C63F5DA}</a:tableStyleId>
              </a:tblPr>
              <a:tblGrid>
                <a:gridCol w="6217920">
                  <a:extLst>
                    <a:ext uri="{9D8B030D-6E8A-4147-A177-3AD203B41FA5}">
                      <a16:colId xmlns:a16="http://schemas.microsoft.com/office/drawing/2014/main" val="2771970600"/>
                    </a:ext>
                  </a:extLst>
                </a:gridCol>
                <a:gridCol w="2453640">
                  <a:extLst>
                    <a:ext uri="{9D8B030D-6E8A-4147-A177-3AD203B41FA5}">
                      <a16:colId xmlns:a16="http://schemas.microsoft.com/office/drawing/2014/main" val="3102948516"/>
                    </a:ext>
                  </a:extLst>
                </a:gridCol>
                <a:gridCol w="3032760">
                  <a:extLst>
                    <a:ext uri="{9D8B030D-6E8A-4147-A177-3AD203B41FA5}">
                      <a16:colId xmlns:a16="http://schemas.microsoft.com/office/drawing/2014/main" val="1188518722"/>
                    </a:ext>
                  </a:extLst>
                </a:gridCol>
              </a:tblGrid>
              <a:tr h="274320">
                <a:tc>
                  <a:txBody>
                    <a:bodyPr/>
                    <a:lstStyle/>
                    <a:p>
                      <a:pPr algn="ctr"/>
                      <a:r>
                        <a:rPr lang="en-US" sz="1400" b="1" dirty="0"/>
                        <a:t>G-Invoicing Functionality</a:t>
                      </a:r>
                    </a:p>
                  </a:txBody>
                  <a:tcPr anchor="ctr">
                    <a:solidFill>
                      <a:schemeClr val="tx2">
                        <a:lumMod val="20000"/>
                        <a:lumOff val="80000"/>
                      </a:schemeClr>
                    </a:solidFill>
                  </a:tcPr>
                </a:tc>
                <a:tc>
                  <a:txBody>
                    <a:bodyPr/>
                    <a:lstStyle/>
                    <a:p>
                      <a:pPr algn="ctr"/>
                      <a:r>
                        <a:rPr lang="en-US" sz="1400" b="1" dirty="0"/>
                        <a:t>Requesting Agency</a:t>
                      </a:r>
                    </a:p>
                  </a:txBody>
                  <a:tcPr anchor="ctr">
                    <a:solidFill>
                      <a:schemeClr val="tx2">
                        <a:lumMod val="20000"/>
                        <a:lumOff val="80000"/>
                      </a:schemeClr>
                    </a:solidFill>
                  </a:tcPr>
                </a:tc>
                <a:tc>
                  <a:txBody>
                    <a:bodyPr/>
                    <a:lstStyle/>
                    <a:p>
                      <a:pPr algn="ctr"/>
                      <a:r>
                        <a:rPr lang="en-US" sz="1400" b="1" dirty="0"/>
                        <a:t>Servicing Agency</a:t>
                      </a:r>
                    </a:p>
                  </a:txBody>
                  <a:tcPr anchor="ctr">
                    <a:solidFill>
                      <a:schemeClr val="tx2">
                        <a:lumMod val="20000"/>
                        <a:lumOff val="80000"/>
                      </a:schemeClr>
                    </a:solidFill>
                  </a:tcPr>
                </a:tc>
                <a:extLst>
                  <a:ext uri="{0D108BD9-81ED-4DB2-BD59-A6C34878D82A}">
                    <a16:rowId xmlns:a16="http://schemas.microsoft.com/office/drawing/2014/main" val="2365949606"/>
                  </a:ext>
                </a:extLst>
              </a:tr>
              <a:tr h="274320">
                <a:tc>
                  <a:txBody>
                    <a:bodyPr/>
                    <a:lstStyle/>
                    <a:p>
                      <a:r>
                        <a:rPr lang="en-US" sz="1200" dirty="0"/>
                        <a:t>Federal Intra-governmental Data Standards (Required and Optional Data Elements)</a:t>
                      </a:r>
                    </a:p>
                  </a:txBody>
                  <a:tcPr anchor="ctr"/>
                </a:tc>
                <a:tc>
                  <a:txBody>
                    <a:bodyPr/>
                    <a:lstStyle/>
                    <a:p>
                      <a:r>
                        <a:rPr lang="en-US" sz="1200" dirty="0"/>
                        <a:t>Required</a:t>
                      </a:r>
                    </a:p>
                  </a:txBody>
                  <a:tcPr anchor="ctr"/>
                </a:tc>
                <a:tc>
                  <a:txBody>
                    <a:bodyPr/>
                    <a:lstStyle/>
                    <a:p>
                      <a:r>
                        <a:rPr lang="en-US" sz="1200" dirty="0"/>
                        <a:t>Required</a:t>
                      </a:r>
                    </a:p>
                  </a:txBody>
                  <a:tcPr anchor="ctr"/>
                </a:tc>
                <a:extLst>
                  <a:ext uri="{0D108BD9-81ED-4DB2-BD59-A6C34878D82A}">
                    <a16:rowId xmlns:a16="http://schemas.microsoft.com/office/drawing/2014/main" val="2683855616"/>
                  </a:ext>
                </a:extLst>
              </a:tr>
              <a:tr h="274320">
                <a:tc>
                  <a:txBody>
                    <a:bodyPr/>
                    <a:lstStyle/>
                    <a:p>
                      <a:r>
                        <a:rPr lang="en-US" sz="1200" dirty="0"/>
                        <a:t>General Terms &amp; Conditions (Creation and Approval)</a:t>
                      </a:r>
                    </a:p>
                  </a:txBody>
                  <a:tcPr anchor="ctr"/>
                </a:tc>
                <a:tc>
                  <a:txBody>
                    <a:bodyPr/>
                    <a:lstStyle/>
                    <a:p>
                      <a:r>
                        <a:rPr lang="en-US" sz="1200" dirty="0"/>
                        <a:t>Required</a:t>
                      </a:r>
                    </a:p>
                  </a:txBody>
                  <a:tcPr anchor="ctr"/>
                </a:tc>
                <a:tc>
                  <a:txBody>
                    <a:bodyPr/>
                    <a:lstStyle/>
                    <a:p>
                      <a:r>
                        <a:rPr lang="en-US" sz="1200" dirty="0"/>
                        <a:t>Required</a:t>
                      </a:r>
                    </a:p>
                  </a:txBody>
                  <a:tcPr anchor="ctr"/>
                </a:tc>
                <a:extLst>
                  <a:ext uri="{0D108BD9-81ED-4DB2-BD59-A6C34878D82A}">
                    <a16:rowId xmlns:a16="http://schemas.microsoft.com/office/drawing/2014/main" val="659869639"/>
                  </a:ext>
                </a:extLst>
              </a:tr>
              <a:tr h="274320">
                <a:tc>
                  <a:txBody>
                    <a:bodyPr/>
                    <a:lstStyle/>
                    <a:p>
                      <a:r>
                        <a:rPr lang="en-US" sz="1200" dirty="0"/>
                        <a:t>Buyer Initiated Orders</a:t>
                      </a:r>
                    </a:p>
                  </a:txBody>
                  <a:tcPr anchor="ctr"/>
                </a:tc>
                <a:tc>
                  <a:txBody>
                    <a:bodyPr/>
                    <a:lstStyle/>
                    <a:p>
                      <a:r>
                        <a:rPr lang="en-US" sz="1200" dirty="0"/>
                        <a:t>Required</a:t>
                      </a:r>
                    </a:p>
                  </a:txBody>
                  <a:tcPr anchor="ctr"/>
                </a:tc>
                <a:tc>
                  <a:txBody>
                    <a:bodyPr/>
                    <a:lstStyle/>
                    <a:p>
                      <a:r>
                        <a:rPr lang="en-US" sz="1200" dirty="0"/>
                        <a:t>Required</a:t>
                      </a:r>
                    </a:p>
                  </a:txBody>
                  <a:tcPr anchor="ctr"/>
                </a:tc>
                <a:extLst>
                  <a:ext uri="{0D108BD9-81ED-4DB2-BD59-A6C34878D82A}">
                    <a16:rowId xmlns:a16="http://schemas.microsoft.com/office/drawing/2014/main" val="758809399"/>
                  </a:ext>
                </a:extLst>
              </a:tr>
              <a:tr h="274320">
                <a:tc>
                  <a:txBody>
                    <a:bodyPr/>
                    <a:lstStyle/>
                    <a:p>
                      <a:r>
                        <a:rPr lang="en-US" sz="1200" dirty="0"/>
                        <a:t>Seller Facilitated Orders</a:t>
                      </a:r>
                    </a:p>
                  </a:txBody>
                  <a:tcPr anchor="ctr"/>
                </a:tc>
                <a:tc>
                  <a:txBody>
                    <a:bodyPr/>
                    <a:lstStyle/>
                    <a:p>
                      <a:r>
                        <a:rPr lang="en-US" sz="1200" dirty="0"/>
                        <a:t>Ability to Receive Required</a:t>
                      </a:r>
                    </a:p>
                  </a:txBody>
                  <a:tcPr anchor="ctr"/>
                </a:tc>
                <a:tc>
                  <a:txBody>
                    <a:bodyPr/>
                    <a:lstStyle/>
                    <a:p>
                      <a:r>
                        <a:rPr lang="en-US" sz="1200" dirty="0"/>
                        <a:t>Ability to Initiate Required</a:t>
                      </a:r>
                    </a:p>
                  </a:txBody>
                  <a:tcPr anchor="ctr"/>
                </a:tc>
                <a:extLst>
                  <a:ext uri="{0D108BD9-81ED-4DB2-BD59-A6C34878D82A}">
                    <a16:rowId xmlns:a16="http://schemas.microsoft.com/office/drawing/2014/main" val="3913630535"/>
                  </a:ext>
                </a:extLst>
              </a:tr>
              <a:tr h="370840">
                <a:tc>
                  <a:txBody>
                    <a:bodyPr/>
                    <a:lstStyle/>
                    <a:p>
                      <a:r>
                        <a:rPr lang="en-US" sz="1200" dirty="0"/>
                        <a:t>Seller Facilitated Orders with Constructive Order Acceptance</a:t>
                      </a:r>
                    </a:p>
                  </a:txBody>
                  <a:tcPr anchor="ctr"/>
                </a:tc>
                <a:tc>
                  <a:txBody>
                    <a:bodyPr/>
                    <a:lstStyle/>
                    <a:p>
                      <a:r>
                        <a:rPr lang="en-US" sz="1200" dirty="0"/>
                        <a:t>Ability to Receive Required</a:t>
                      </a:r>
                    </a:p>
                  </a:txBody>
                  <a:tcPr anchor="ctr"/>
                </a:tc>
                <a:tc>
                  <a:txBody>
                    <a:bodyPr/>
                    <a:lstStyle/>
                    <a:p>
                      <a:r>
                        <a:rPr lang="en-US" sz="1200" dirty="0"/>
                        <a:t>Ability to Initiate (If granted authority to use.  Currently only approved for GSA Rent.)</a:t>
                      </a:r>
                    </a:p>
                  </a:txBody>
                  <a:tcPr anchor="ctr"/>
                </a:tc>
                <a:extLst>
                  <a:ext uri="{0D108BD9-81ED-4DB2-BD59-A6C34878D82A}">
                    <a16:rowId xmlns:a16="http://schemas.microsoft.com/office/drawing/2014/main" val="3825852050"/>
                  </a:ext>
                </a:extLst>
              </a:tr>
              <a:tr h="274320">
                <a:tc>
                  <a:txBody>
                    <a:bodyPr/>
                    <a:lstStyle/>
                    <a:p>
                      <a:r>
                        <a:rPr lang="en-US" sz="1200" dirty="0"/>
                        <a:t>7600 EZ</a:t>
                      </a:r>
                    </a:p>
                  </a:txBody>
                  <a:tcPr anchor="ctr"/>
                </a:tc>
                <a:tc>
                  <a:txBody>
                    <a:bodyPr/>
                    <a:lstStyle/>
                    <a:p>
                      <a:r>
                        <a:rPr lang="en-US" sz="1200" dirty="0"/>
                        <a:t>Ability to Receive Required</a:t>
                      </a:r>
                    </a:p>
                  </a:txBody>
                  <a:tcPr anchor="ctr"/>
                </a:tc>
                <a:tc>
                  <a:txBody>
                    <a:bodyPr/>
                    <a:lstStyle/>
                    <a:p>
                      <a:r>
                        <a:rPr lang="en-US" sz="1200" dirty="0"/>
                        <a:t>Ability to Initiate Required</a:t>
                      </a:r>
                    </a:p>
                  </a:txBody>
                  <a:tcPr anchor="ctr"/>
                </a:tc>
                <a:extLst>
                  <a:ext uri="{0D108BD9-81ED-4DB2-BD59-A6C34878D82A}">
                    <a16:rowId xmlns:a16="http://schemas.microsoft.com/office/drawing/2014/main" val="3885919897"/>
                  </a:ext>
                </a:extLst>
              </a:tr>
              <a:tr h="274320">
                <a:tc>
                  <a:txBody>
                    <a:bodyPr/>
                    <a:lstStyle/>
                    <a:p>
                      <a:r>
                        <a:rPr lang="en-US" sz="1200" dirty="0"/>
                        <a:t>FOB Source</a:t>
                      </a:r>
                    </a:p>
                  </a:txBody>
                  <a:tcPr anchor="ctr"/>
                </a:tc>
                <a:tc>
                  <a:txBody>
                    <a:bodyPr/>
                    <a:lstStyle/>
                    <a:p>
                      <a:r>
                        <a:rPr lang="en-US" sz="1200" dirty="0"/>
                        <a:t>Required</a:t>
                      </a:r>
                    </a:p>
                  </a:txBody>
                  <a:tcPr anchor="ctr"/>
                </a:tc>
                <a:tc>
                  <a:txBody>
                    <a:bodyPr/>
                    <a:lstStyle/>
                    <a:p>
                      <a:r>
                        <a:rPr lang="en-US" sz="1200" dirty="0"/>
                        <a:t>Required</a:t>
                      </a:r>
                    </a:p>
                  </a:txBody>
                  <a:tcPr anchor="ctr"/>
                </a:tc>
                <a:extLst>
                  <a:ext uri="{0D108BD9-81ED-4DB2-BD59-A6C34878D82A}">
                    <a16:rowId xmlns:a16="http://schemas.microsoft.com/office/drawing/2014/main" val="3715684187"/>
                  </a:ext>
                </a:extLst>
              </a:tr>
              <a:tr h="274320">
                <a:tc>
                  <a:txBody>
                    <a:bodyPr/>
                    <a:lstStyle/>
                    <a:p>
                      <a:r>
                        <a:rPr lang="en-US" sz="1200" dirty="0"/>
                        <a:t>FOB Destination</a:t>
                      </a:r>
                    </a:p>
                  </a:txBody>
                  <a:tcPr anchor="ctr"/>
                </a:tc>
                <a:tc>
                  <a:txBody>
                    <a:bodyPr/>
                    <a:lstStyle/>
                    <a:p>
                      <a:r>
                        <a:rPr lang="en-US" sz="1200" dirty="0"/>
                        <a:t>Required</a:t>
                      </a:r>
                    </a:p>
                  </a:txBody>
                  <a:tcPr anchor="ctr"/>
                </a:tc>
                <a:tc>
                  <a:txBody>
                    <a:bodyPr/>
                    <a:lstStyle/>
                    <a:p>
                      <a:r>
                        <a:rPr lang="en-US" sz="1200" dirty="0"/>
                        <a:t>Required</a:t>
                      </a:r>
                    </a:p>
                  </a:txBody>
                  <a:tcPr anchor="ctr"/>
                </a:tc>
                <a:extLst>
                  <a:ext uri="{0D108BD9-81ED-4DB2-BD59-A6C34878D82A}">
                    <a16:rowId xmlns:a16="http://schemas.microsoft.com/office/drawing/2014/main" val="2277055829"/>
                  </a:ext>
                </a:extLst>
              </a:tr>
              <a:tr h="274320">
                <a:tc>
                  <a:txBody>
                    <a:bodyPr/>
                    <a:lstStyle/>
                    <a:p>
                      <a:r>
                        <a:rPr lang="en-US" sz="1200" dirty="0"/>
                        <a:t>Standard Order Modifications (Originating Partner initiates)</a:t>
                      </a:r>
                    </a:p>
                  </a:txBody>
                  <a:tcPr anchor="ctr"/>
                </a:tc>
                <a:tc>
                  <a:txBody>
                    <a:bodyPr/>
                    <a:lstStyle/>
                    <a:p>
                      <a:r>
                        <a:rPr lang="en-US" sz="1200" dirty="0"/>
                        <a:t>Required</a:t>
                      </a:r>
                    </a:p>
                  </a:txBody>
                  <a:tcPr anchor="ctr"/>
                </a:tc>
                <a:tc>
                  <a:txBody>
                    <a:bodyPr/>
                    <a:lstStyle/>
                    <a:p>
                      <a:r>
                        <a:rPr lang="en-US" sz="1200" dirty="0"/>
                        <a:t>Required</a:t>
                      </a:r>
                    </a:p>
                  </a:txBody>
                  <a:tcPr anchor="ctr"/>
                </a:tc>
                <a:extLst>
                  <a:ext uri="{0D108BD9-81ED-4DB2-BD59-A6C34878D82A}">
                    <a16:rowId xmlns:a16="http://schemas.microsoft.com/office/drawing/2014/main" val="2472979115"/>
                  </a:ext>
                </a:extLst>
              </a:tr>
              <a:tr h="274320">
                <a:tc>
                  <a:txBody>
                    <a:bodyPr/>
                    <a:lstStyle/>
                    <a:p>
                      <a:r>
                        <a:rPr lang="en-US" sz="1200" dirty="0"/>
                        <a:t>Bi-Directional Order Modifications </a:t>
                      </a:r>
                    </a:p>
                  </a:txBody>
                  <a:tcPr anchor="ctr"/>
                </a:tc>
                <a:tc>
                  <a:txBody>
                    <a:bodyPr/>
                    <a:lstStyle/>
                    <a:p>
                      <a:r>
                        <a:rPr lang="en-US" sz="1200" dirty="0"/>
                        <a:t>Required</a:t>
                      </a:r>
                    </a:p>
                  </a:txBody>
                  <a:tcPr anchor="ctr"/>
                </a:tc>
                <a:tc>
                  <a:txBody>
                    <a:bodyPr/>
                    <a:lstStyle/>
                    <a:p>
                      <a:r>
                        <a:rPr lang="en-US" sz="1200" dirty="0"/>
                        <a:t>Required</a:t>
                      </a:r>
                    </a:p>
                  </a:txBody>
                  <a:tcPr anchor="ctr"/>
                </a:tc>
                <a:extLst>
                  <a:ext uri="{0D108BD9-81ED-4DB2-BD59-A6C34878D82A}">
                    <a16:rowId xmlns:a16="http://schemas.microsoft.com/office/drawing/2014/main" val="1427601908"/>
                  </a:ext>
                </a:extLst>
              </a:tr>
              <a:tr h="274320">
                <a:tc>
                  <a:txBody>
                    <a:bodyPr/>
                    <a:lstStyle/>
                    <a:p>
                      <a:r>
                        <a:rPr lang="en-US" sz="1200" dirty="0"/>
                        <a:t>Performance while Order is being Modified</a:t>
                      </a:r>
                    </a:p>
                  </a:txBody>
                  <a:tcPr anchor="ctr"/>
                </a:tc>
                <a:tc>
                  <a:txBody>
                    <a:bodyPr/>
                    <a:lstStyle/>
                    <a:p>
                      <a:r>
                        <a:rPr lang="en-US" sz="1200" dirty="0"/>
                        <a:t>Ability to Initiate/Receive Required</a:t>
                      </a:r>
                    </a:p>
                  </a:txBody>
                  <a:tcPr anchor="ctr"/>
                </a:tc>
                <a:tc>
                  <a:txBody>
                    <a:bodyPr/>
                    <a:lstStyle/>
                    <a:p>
                      <a:r>
                        <a:rPr lang="en-US" sz="1200" dirty="0"/>
                        <a:t>Ability to Initiate/Receive Required</a:t>
                      </a:r>
                    </a:p>
                  </a:txBody>
                  <a:tcPr anchor="ctr"/>
                </a:tc>
                <a:extLst>
                  <a:ext uri="{0D108BD9-81ED-4DB2-BD59-A6C34878D82A}">
                    <a16:rowId xmlns:a16="http://schemas.microsoft.com/office/drawing/2014/main" val="1312226395"/>
                  </a:ext>
                </a:extLst>
              </a:tr>
              <a:tr h="274320">
                <a:tc gridSpan="3">
                  <a:txBody>
                    <a:bodyPr/>
                    <a:lstStyle/>
                    <a:p>
                      <a:r>
                        <a:rPr lang="en-US" sz="1200" i="1" dirty="0"/>
                        <a:t>NOTE:  Additional features are available in G-Invoicing.  Trading Partners should discuss and agree on their use based on their respective business needs.</a:t>
                      </a:r>
                    </a:p>
                  </a:txBody>
                  <a:tcPr anchor="ctr"/>
                </a:tc>
                <a:tc hMerge="1">
                  <a:txBody>
                    <a:bodyPr/>
                    <a:lstStyle/>
                    <a:p>
                      <a:endParaRPr lang="en-US" sz="1400" dirty="0"/>
                    </a:p>
                  </a:txBody>
                  <a:tcPr anchor="ctr"/>
                </a:tc>
                <a:tc hMerge="1">
                  <a:txBody>
                    <a:bodyPr/>
                    <a:lstStyle/>
                    <a:p>
                      <a:endParaRPr lang="en-US" sz="1400" dirty="0"/>
                    </a:p>
                  </a:txBody>
                  <a:tcPr anchor="ctr"/>
                </a:tc>
                <a:extLst>
                  <a:ext uri="{0D108BD9-81ED-4DB2-BD59-A6C34878D82A}">
                    <a16:rowId xmlns:a16="http://schemas.microsoft.com/office/drawing/2014/main" val="2515389031"/>
                  </a:ext>
                </a:extLst>
              </a:tr>
            </a:tbl>
          </a:graphicData>
        </a:graphic>
      </p:graphicFrame>
      <p:sp>
        <p:nvSpPr>
          <p:cNvPr id="3" name="TextBox 2">
            <a:extLst>
              <a:ext uri="{FF2B5EF4-FFF2-40B4-BE49-F238E27FC236}">
                <a16:creationId xmlns:a16="http://schemas.microsoft.com/office/drawing/2014/main" id="{1612A6AF-FDDD-E843-B9B3-54B05CA6D71A}"/>
              </a:ext>
            </a:extLst>
          </p:cNvPr>
          <p:cNvSpPr txBox="1"/>
          <p:nvPr/>
        </p:nvSpPr>
        <p:spPr>
          <a:xfrm>
            <a:off x="243840" y="914400"/>
            <a:ext cx="11704320" cy="1361911"/>
          </a:xfrm>
          <a:prstGeom prst="rect">
            <a:avLst/>
          </a:prstGeom>
          <a:noFill/>
        </p:spPr>
        <p:txBody>
          <a:bodyPr wrap="square" rtlCol="0">
            <a:spAutoFit/>
          </a:bodyPr>
          <a:lstStyle/>
          <a:p>
            <a:pPr marL="285750" indent="-285750">
              <a:spcAft>
                <a:spcPts val="300"/>
              </a:spcAft>
              <a:buFont typeface="Arial" panose="020B0604020202020204" pitchFamily="34" charset="0"/>
              <a:buChar char="•"/>
            </a:pPr>
            <a:r>
              <a:rPr lang="en-US" sz="1750" dirty="0"/>
              <a:t>Federal Trading Partners are required to be positioned to broker all IGT Buy/Sell transactions with each other either by leveraging the G-Invoicing User Interface, or through automated file processing via their respective ERP Financial Systems.  </a:t>
            </a:r>
          </a:p>
          <a:p>
            <a:pPr marL="285750" indent="-285750">
              <a:spcBef>
                <a:spcPts val="1200"/>
              </a:spcBef>
              <a:spcAft>
                <a:spcPts val="300"/>
              </a:spcAft>
              <a:buFont typeface="Arial" panose="020B0604020202020204" pitchFamily="34" charset="0"/>
              <a:buChar char="•"/>
            </a:pPr>
            <a:r>
              <a:rPr lang="en-US" sz="1750" dirty="0"/>
              <a:t>The chart below does not include all G-Invoicing capability but specifies the required support of G-Invoicing’s most significant capabilities.</a:t>
            </a:r>
            <a:endParaRPr lang="en-US" sz="1750" b="1" dirty="0"/>
          </a:p>
        </p:txBody>
      </p:sp>
    </p:spTree>
    <p:extLst>
      <p:ext uri="{BB962C8B-B14F-4D97-AF65-F5344CB8AC3E}">
        <p14:creationId xmlns:p14="http://schemas.microsoft.com/office/powerpoint/2010/main" val="571861721"/>
      </p:ext>
    </p:extLst>
  </p:cSld>
  <p:clrMapOvr>
    <a:masterClrMapping/>
  </p:clrMapOvr>
</p:sld>
</file>

<file path=ppt/theme/theme1.xml><?xml version="1.0" encoding="utf-8"?>
<a:theme xmlns:a="http://schemas.openxmlformats.org/drawingml/2006/main" name="1_Fiscal Service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CutOffDate xmlns="077ee27c-cd7f-49ea-bbed-c40511799fe1" xsi:nil="true"/>
    <DocStatus xmlns="077ee27c-cd7f-49ea-bbed-c40511799fe1">Active</DocStatus>
    <CorrespondenceAddressees xmlns="077ee27c-cd7f-49ea-bbed-c40511799fe1" xsi:nil="true"/>
    <Color xmlns="bfb7484d-b799-46f8-90dd-63a753cb605c" xsi:nil="true"/>
    <DocInactiveDate xmlns="077ee27c-cd7f-49ea-bbed-c40511799fe1" xsi:nil="true"/>
    <ActivityDate xmlns="077ee27c-cd7f-49ea-bbed-c40511799fe1">2014-06-05T04:00:00+00:00</ActivityDate>
    <DateDeclaredAsRecord xmlns="077ee27c-cd7f-49ea-bbed-c40511799fe1" xsi:nil="true"/>
    <_dlc_DocId xmlns="52222ef0-b167-44f5-92f7-438fda0857cd">FSSPT-576-208</_dlc_DocId>
    <_dlc_DocIdUrl xmlns="52222ef0-b167-44f5-92f7-438fda0857cd">
      <Url>http://fiscalservice.treasuryecm.gov/fs/support/GAC/_layouts/DocIdRedir.aspx?ID=FSSPT-576-208</Url>
      <Description>FSSPT-576-208</Description>
    </_dlc_DocIdUrl>
    <Audience xmlns="bfb7484d-b799-46f8-90dd-63a753cb605c" xsi:nil="true"/>
    <FileType xmlns="bfb7484d-b799-46f8-90dd-63a753cb605c">Style Guide</FileType>
    <SupplementalMarkingsRMUseOnly xmlns="077ee27c-cd7f-49ea-bbed-c40511799fe1" xsi:nil="true"/>
  </documentManagement>
</p:properties>
</file>

<file path=customXml/item2.xml><?xml version="1.0" encoding="utf-8"?>
<?mso-contentType ?>
<SharedContentType xmlns="Microsoft.SharePoint.Taxonomy.ContentTypeSync" SourceId="d708172b-2ced-4d43-bfa0-d4568dce9ba6" ContentTypeId="0x010100F2A49D9997933B479E73B45BD20EE2CECD" PreviousValue="false"/>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Word Processing, Spreadsheets, Access Data Tables, and Electronic Working Files - 7215.01" ma:contentTypeID="0x010100F2A49D9997933B479E73B45BD20EE2CECD001116EB1E15AA1F4BB832B3E0300E04E0" ma:contentTypeVersion="71" ma:contentTypeDescription="Documents such as letters, memoranda, reports, handbooks, directives, templates, forms, and manuals recorded on electronic media such as style libraries in SharePoint, hard disks or floppy diskettes after they have been copied to an electronic record keeping system, paper, or microform for record keeping purposes.&#10;&#10;Cutoff when created. Destroy when superseded, obsolete, data transferred to masterfile, or no longer needed for business, administrative or legal purposes." ma:contentTypeScope="" ma:versionID="ea2a819143ab8d5805642e47020cff84">
  <xsd:schema xmlns:xsd="http://www.w3.org/2001/XMLSchema" xmlns:xs="http://www.w3.org/2001/XMLSchema" xmlns:p="http://schemas.microsoft.com/office/2006/metadata/properties" xmlns:ns2="077ee27c-cd7f-49ea-bbed-c40511799fe1" xmlns:ns3="52222ef0-b167-44f5-92f7-438fda0857cd" xmlns:ns4="bfb7484d-b799-46f8-90dd-63a753cb605c" targetNamespace="http://schemas.microsoft.com/office/2006/metadata/properties" ma:root="true" ma:fieldsID="9b1e36c8dae96602e5be2a57bd017bc9" ns2:_="" ns3:_="" ns4:_="">
    <xsd:import namespace="077ee27c-cd7f-49ea-bbed-c40511799fe1"/>
    <xsd:import namespace="52222ef0-b167-44f5-92f7-438fda0857cd"/>
    <xsd:import namespace="bfb7484d-b799-46f8-90dd-63a753cb605c"/>
    <xsd:element name="properties">
      <xsd:complexType>
        <xsd:sequence>
          <xsd:element name="documentManagement">
            <xsd:complexType>
              <xsd:all>
                <xsd:element ref="ns2:ActivityDate" minOccurs="0"/>
                <xsd:element ref="ns2:DocStatus"/>
                <xsd:element ref="ns2:DateDeclaredAsRecord" minOccurs="0"/>
                <xsd:element ref="ns2:DocInactiveDate" minOccurs="0"/>
                <xsd:element ref="ns2:CorrespondenceAddressees" minOccurs="0"/>
                <xsd:element ref="ns2:SupplementalMarkingsRMUseOnly" minOccurs="0"/>
                <xsd:element ref="ns3:_dlc_DocIdUrl" minOccurs="0"/>
                <xsd:element ref="ns3:_dlc_DocIdPersistId" minOccurs="0"/>
                <xsd:element ref="ns3:_dlc_DocId" minOccurs="0"/>
                <xsd:element ref="ns2:CutOffDate" minOccurs="0"/>
                <xsd:element ref="ns4:Color" minOccurs="0"/>
                <xsd:element ref="ns4:Audience" minOccurs="0"/>
                <xsd:element ref="ns4:File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ActivityDate" ma:index="2" nillable="true" ma:displayName="Activity Date" ma:format="DateOnly" ma:internalName="ActivityDate">
      <xsd:simpleType>
        <xsd:restriction base="dms:DateTime"/>
      </xsd:simpleType>
    </xsd:element>
    <xsd:element name="DocStatus" ma:index="3" ma:displayName="Doc Status" ma:default="Active" ma:description="Doc can be set to active (default) or inactive based on disposition rules set forth in file plan for relevant content type" ma:format="Dropdown" ma:internalName="DocStatus">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element name="DateDeclaredAsRecord" ma:index="4" nillable="true" ma:displayName="Date Declared As Record" ma:description="Date doc is declared as a record" ma:format="DateOnly" ma:internalName="DateDeclaredAsRecord">
      <xsd:simpleType>
        <xsd:restriction base="dms:DateTime"/>
      </xsd:simpleType>
    </xsd:element>
    <xsd:element name="DocInactiveDate" ma:index="5" nillable="true" ma:displayName="Doc Inactive Date" ma:description="Date doc is set to inactive based on disposition rules set forth in file plan for relevant content type" ma:format="DateOnly" ma:internalName="DocInactiveDate">
      <xsd:simpleType>
        <xsd:restriction base="dms:DateTime"/>
      </xsd:simpleType>
    </xsd:element>
    <xsd:element name="CorrespondenceAddressees" ma:index="7" nillable="true" ma:displayName="Correspondence Addressees" ma:description="For correspondence, the people/organizations to whom the document was addressed" ma:internalName="CorrespondenceAddressees">
      <xsd:simpleType>
        <xsd:restriction base="dms:Note">
          <xsd:maxLength value="255"/>
        </xsd:restriction>
      </xsd:simpleType>
    </xsd:element>
    <xsd:element name="SupplementalMarkingsRMUseOnly" ma:index="8" nillable="true" ma:displayName="Supplemental Markings – RM use only" ma:description="For use by Records Manager" ma:internalName="SupplementalMarkingsRMUseOnly">
      <xsd:simpleType>
        <xsd:restriction base="dms:Note">
          <xsd:maxLength value="255"/>
        </xsd:restriction>
      </xsd:simpleType>
    </xsd:element>
    <xsd:element name="CutOffDate" ma:index="18" nillable="true" ma:displayName="Cut Off Date" ma:format="DateOnly" ma:hidden="true" ma:internalName="CutOff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_dlc_DocId" ma:index="16"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7484d-b799-46f8-90dd-63a753cb605c" elementFormDefault="qualified">
    <xsd:import namespace="http://schemas.microsoft.com/office/2006/documentManagement/types"/>
    <xsd:import namespace="http://schemas.microsoft.com/office/infopath/2007/PartnerControls"/>
    <xsd:element name="Color" ma:index="19" nillable="true" ma:displayName="Color" ma:format="Dropdown" ma:internalName="Color">
      <xsd:simpleType>
        <xsd:restriction base="dms:Choice">
          <xsd:enumeration value="Color"/>
          <xsd:enumeration value="Black &amp; White"/>
        </xsd:restriction>
      </xsd:simpleType>
    </xsd:element>
    <xsd:element name="Audience" ma:index="20" nillable="true" ma:displayName="Audience" ma:format="Dropdown" ma:internalName="Audience">
      <xsd:simpleType>
        <xsd:restriction base="dms:Choice">
          <xsd:enumeration value="Internal"/>
          <xsd:enumeration value="External"/>
        </xsd:restriction>
      </xsd:simpleType>
    </xsd:element>
    <xsd:element name="FileType" ma:index="21" nillable="true" ma:displayName="FileType" ma:format="Dropdown" ma:internalName="FileType">
      <xsd:simpleType>
        <xsd:restriction base="dms:Choice">
          <xsd:enumeration value="Style Guide"/>
          <xsd:enumeration value="Logo"/>
          <xsd:enumeration value="Seal"/>
          <xsd:enumeration value="SubLog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614194-65B4-4975-B73C-5B2B7065A0A0}">
  <ds:schemaRefs>
    <ds:schemaRef ds:uri="077ee27c-cd7f-49ea-bbed-c40511799fe1"/>
    <ds:schemaRef ds:uri="http://purl.org/dc/elements/1.1/"/>
    <ds:schemaRef ds:uri="http://schemas.openxmlformats.org/package/2006/metadata/core-properties"/>
    <ds:schemaRef ds:uri="http://www.w3.org/XML/1998/namespace"/>
    <ds:schemaRef ds:uri="52222ef0-b167-44f5-92f7-438fda0857cd"/>
    <ds:schemaRef ds:uri="http://purl.org/dc/dcmitype/"/>
    <ds:schemaRef ds:uri="http://schemas.microsoft.com/office/2006/documentManagement/types"/>
    <ds:schemaRef ds:uri="http://schemas.microsoft.com/office/infopath/2007/PartnerControls"/>
    <ds:schemaRef ds:uri="bfb7484d-b799-46f8-90dd-63a753cb605c"/>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78A54A5B-C0CF-479F-96E9-38C7C0C688E2}">
  <ds:schemaRefs>
    <ds:schemaRef ds:uri="Microsoft.SharePoint.Taxonomy.ContentTypeSync"/>
  </ds:schemaRefs>
</ds:datastoreItem>
</file>

<file path=customXml/itemProps3.xml><?xml version="1.0" encoding="utf-8"?>
<ds:datastoreItem xmlns:ds="http://schemas.openxmlformats.org/officeDocument/2006/customXml" ds:itemID="{475498E0-4B59-480E-A2A8-E8E707DD92E9}">
  <ds:schemaRefs>
    <ds:schemaRef ds:uri="http://schemas.microsoft.com/sharepoint/events"/>
  </ds:schemaRefs>
</ds:datastoreItem>
</file>

<file path=customXml/itemProps4.xml><?xml version="1.0" encoding="utf-8"?>
<ds:datastoreItem xmlns:ds="http://schemas.openxmlformats.org/officeDocument/2006/customXml" ds:itemID="{90F1A206-462C-4E19-A065-65B85FB8812C}">
  <ds:schemaRefs>
    <ds:schemaRef ds:uri="http://schemas.microsoft.com/sharepoint/v3/contenttype/forms"/>
  </ds:schemaRefs>
</ds:datastoreItem>
</file>

<file path=customXml/itemProps5.xml><?xml version="1.0" encoding="utf-8"?>
<ds:datastoreItem xmlns:ds="http://schemas.openxmlformats.org/officeDocument/2006/customXml" ds:itemID="{CFF03D61-93BC-461F-B849-773BA79849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7ee27c-cd7f-49ea-bbed-c40511799fe1"/>
    <ds:schemaRef ds:uri="52222ef0-b167-44f5-92f7-438fda0857cd"/>
    <ds:schemaRef ds:uri="bfb7484d-b799-46f8-90dd-63a753cb60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Fiscal Service PowerPoint Template</Template>
  <TotalTime>67922</TotalTime>
  <Words>479</Words>
  <Application>Microsoft Office PowerPoint</Application>
  <PresentationFormat>Widescreen</PresentationFormat>
  <Paragraphs>57</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1_Fiscal Service PowerPoint Template</vt:lpstr>
      <vt:lpstr>PowerPoint Presentation</vt:lpstr>
      <vt:lpstr>PowerPoint Presentation</vt:lpstr>
      <vt:lpstr>PowerPoint Presentation</vt:lpstr>
    </vt:vector>
  </TitlesOfParts>
  <Company>BPD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BFS</dc:creator>
  <cp:lastModifiedBy>Heather D. Six</cp:lastModifiedBy>
  <cp:revision>2248</cp:revision>
  <cp:lastPrinted>2017-09-12T17:53:54Z</cp:lastPrinted>
  <dcterms:created xsi:type="dcterms:W3CDTF">2015-03-30T12:21:59Z</dcterms:created>
  <dcterms:modified xsi:type="dcterms:W3CDTF">2025-07-31T12:00:24Z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96ae1424-2645-4f5b-88c4-f91665cf5260</vt:lpwstr>
  </property>
  <property fmtid="{D5CDD505-2E9C-101B-9397-08002B2CF9AE}" pid="3" name="ContentTypeId">
    <vt:lpwstr>0x010100F2A49D9997933B479E73B45BD20EE2CECD001116EB1E15AA1F4BB832B3E0300E04E0</vt:lpwstr>
  </property>
  <property fmtid="{D5CDD505-2E9C-101B-9397-08002B2CF9AE}" pid="4" name="TitusGUID">
    <vt:lpwstr>25593b25-2ff7-46c1-a1bf-15effeb4045e</vt:lpwstr>
  </property>
</Properties>
</file>