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 id="2147483659" r:id="rId2"/>
    <p:sldMasterId id="2147483668" r:id="rId3"/>
  </p:sldMasterIdLst>
  <p:notesMasterIdLst>
    <p:notesMasterId r:id="rId21"/>
  </p:notesMasterIdLst>
  <p:handoutMasterIdLst>
    <p:handoutMasterId r:id="rId22"/>
  </p:handoutMasterIdLst>
  <p:sldIdLst>
    <p:sldId id="466" r:id="rId4"/>
    <p:sldId id="515" r:id="rId5"/>
    <p:sldId id="535" r:id="rId6"/>
    <p:sldId id="550" r:id="rId7"/>
    <p:sldId id="555" r:id="rId8"/>
    <p:sldId id="553" r:id="rId9"/>
    <p:sldId id="564" r:id="rId10"/>
    <p:sldId id="566" r:id="rId11"/>
    <p:sldId id="568" r:id="rId12"/>
    <p:sldId id="569" r:id="rId13"/>
    <p:sldId id="542" r:id="rId14"/>
    <p:sldId id="558" r:id="rId15"/>
    <p:sldId id="563" r:id="rId16"/>
    <p:sldId id="561" r:id="rId17"/>
    <p:sldId id="565" r:id="rId18"/>
    <p:sldId id="567" r:id="rId19"/>
    <p:sldId id="547" r:id="rId20"/>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userDrawn="1">
          <p15:clr>
            <a:srgbClr val="A4A3A4"/>
          </p15:clr>
        </p15:guide>
        <p15:guide id="2" pos="2208"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mike" initials="m" lastIdx="13" clrIdx="0"/>
  <p:cmAuthor id="1" name="Douglas Orr" initials="DO" lastIdx="19" clrIdx="1"/>
  <p:cmAuthor id="2" name="SCriss" initials="SRC" lastIdx="0" clrIdx="2"/>
  <p:cmAuthor id="3" name="Sarah Rae Criss" initials="SRC" lastIdx="2" clrIdx="3">
    <p:extLst>
      <p:ext uri="{19B8F6BF-5375-455C-9EA6-DF929625EA0E}">
        <p15:presenceInfo xmlns:p15="http://schemas.microsoft.com/office/powerpoint/2012/main" userId="S-1-5-21-3265410665-4112887084-1777731901-7956" providerId="AD"/>
      </p:ext>
    </p:extLst>
  </p:cmAuthor>
  <p:cmAuthor id="4" name="Monica L. Allen" initials="MLA" lastIdx="5" clrIdx="4">
    <p:extLst>
      <p:ext uri="{19B8F6BF-5375-455C-9EA6-DF929625EA0E}">
        <p15:presenceInfo xmlns:p15="http://schemas.microsoft.com/office/powerpoint/2012/main" userId="S-1-5-21-3265410665-4112887084-1777731901-8715" providerId="AD"/>
      </p:ext>
    </p:extLst>
  </p:cmAuthor>
  <p:cmAuthor id="5" name="Mallory N. Beck" initials="MNB" lastIdx="5" clrIdx="5">
    <p:extLst>
      <p:ext uri="{19B8F6BF-5375-455C-9EA6-DF929625EA0E}">
        <p15:presenceInfo xmlns:p15="http://schemas.microsoft.com/office/powerpoint/2012/main" userId="S-1-5-21-3265410665-4112887084-1777731901-7985"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8A3E"/>
    <a:srgbClr val="043253"/>
    <a:srgbClr val="36ADE1"/>
    <a:srgbClr val="B9E5C0"/>
    <a:srgbClr val="036A37"/>
    <a:srgbClr val="5EC26F"/>
    <a:srgbClr val="E4E404"/>
    <a:srgbClr val="C2CD33"/>
    <a:srgbClr val="E5442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947" autoAdjust="0"/>
    <p:restoredTop sz="96344" autoAdjust="0"/>
  </p:normalViewPr>
  <p:slideViewPr>
    <p:cSldViewPr>
      <p:cViewPr varScale="1">
        <p:scale>
          <a:sx n="110" d="100"/>
          <a:sy n="110" d="100"/>
        </p:scale>
        <p:origin x="1740" y="96"/>
      </p:cViewPr>
      <p:guideLst>
        <p:guide orient="horz" pos="2160"/>
        <p:guide pos="2880"/>
      </p:guideLst>
    </p:cSldViewPr>
  </p:slideViewPr>
  <p:outlineViewPr>
    <p:cViewPr>
      <p:scale>
        <a:sx n="33" d="100"/>
        <a:sy n="33" d="100"/>
      </p:scale>
      <p:origin x="0" y="20016"/>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77" d="100"/>
          <a:sy n="77" d="100"/>
        </p:scale>
        <p:origin x="-2142" y="-90"/>
      </p:cViewPr>
      <p:guideLst>
        <p:guide orient="horz" pos="2928"/>
        <p:guide pos="2208"/>
      </p:guideLst>
    </p:cSldViewPr>
  </p:notesViewPr>
  <p:gridSpacing cx="38405" cy="38405"/>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theme" Target="theme/theme1.xml"/><Relationship Id="rId3" Type="http://schemas.openxmlformats.org/officeDocument/2006/relationships/slideMaster" Target="slideMasters/slideMaster3.xml"/><Relationship Id="rId21" Type="http://schemas.openxmlformats.org/officeDocument/2006/relationships/notesMaster" Target="notesMasters/notesMaster1.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presProps" Target="presProp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commentAuthors" Target="commentAuthors.xml"/><Relationship Id="rId10" Type="http://schemas.openxmlformats.org/officeDocument/2006/relationships/slide" Target="slides/slide7.xml"/><Relationship Id="rId19" Type="http://schemas.openxmlformats.org/officeDocument/2006/relationships/slide" Target="slides/slide16.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handoutMaster" Target="handoutMasters/handout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1763" tIns="45881" rIns="91763" bIns="45881" rtlCol="0"/>
          <a:lstStyle>
            <a:lvl1pPr algn="l">
              <a:defRPr sz="1100"/>
            </a:lvl1pPr>
          </a:lstStyle>
          <a:p>
            <a:endParaRPr lang="en-US" dirty="0"/>
          </a:p>
        </p:txBody>
      </p:sp>
      <p:sp>
        <p:nvSpPr>
          <p:cNvPr id="3" name="Date Placeholder 2"/>
          <p:cNvSpPr>
            <a:spLocks noGrp="1"/>
          </p:cNvSpPr>
          <p:nvPr>
            <p:ph type="dt" sz="quarter" idx="1"/>
          </p:nvPr>
        </p:nvSpPr>
        <p:spPr>
          <a:xfrm>
            <a:off x="3970938" y="0"/>
            <a:ext cx="3037840" cy="464820"/>
          </a:xfrm>
          <a:prstGeom prst="rect">
            <a:avLst/>
          </a:prstGeom>
        </p:spPr>
        <p:txBody>
          <a:bodyPr vert="horz" lIns="91763" tIns="45881" rIns="91763" bIns="45881" rtlCol="0"/>
          <a:lstStyle>
            <a:lvl1pPr algn="r">
              <a:defRPr sz="1100"/>
            </a:lvl1pPr>
          </a:lstStyle>
          <a:p>
            <a:fld id="{88B72C4B-9D2E-48EF-B63D-9EC6DE19A3C8}" type="datetimeFigureOut">
              <a:rPr lang="en-US" smtClean="0"/>
              <a:t>4/29/2024</a:t>
            </a:fld>
            <a:endParaRPr lang="en-US" dirty="0"/>
          </a:p>
        </p:txBody>
      </p:sp>
      <p:sp>
        <p:nvSpPr>
          <p:cNvPr id="4" name="Footer Placeholder 3"/>
          <p:cNvSpPr>
            <a:spLocks noGrp="1"/>
          </p:cNvSpPr>
          <p:nvPr>
            <p:ph type="ftr" sz="quarter" idx="2"/>
          </p:nvPr>
        </p:nvSpPr>
        <p:spPr>
          <a:xfrm>
            <a:off x="0" y="8829968"/>
            <a:ext cx="3037840" cy="464820"/>
          </a:xfrm>
          <a:prstGeom prst="rect">
            <a:avLst/>
          </a:prstGeom>
        </p:spPr>
        <p:txBody>
          <a:bodyPr vert="horz" lIns="91763" tIns="45881" rIns="91763" bIns="45881" rtlCol="0" anchor="b"/>
          <a:lstStyle>
            <a:lvl1pPr algn="l">
              <a:defRPr sz="1100"/>
            </a:lvl1pPr>
          </a:lstStyle>
          <a:p>
            <a:endParaRPr lang="en-US" dirty="0"/>
          </a:p>
        </p:txBody>
      </p:sp>
      <p:sp>
        <p:nvSpPr>
          <p:cNvPr id="5" name="Slide Number Placeholder 4"/>
          <p:cNvSpPr>
            <a:spLocks noGrp="1"/>
          </p:cNvSpPr>
          <p:nvPr>
            <p:ph type="sldNum" sz="quarter" idx="3"/>
          </p:nvPr>
        </p:nvSpPr>
        <p:spPr>
          <a:xfrm>
            <a:off x="3970938" y="8829968"/>
            <a:ext cx="3037840" cy="464820"/>
          </a:xfrm>
          <a:prstGeom prst="rect">
            <a:avLst/>
          </a:prstGeom>
        </p:spPr>
        <p:txBody>
          <a:bodyPr vert="horz" lIns="91763" tIns="45881" rIns="91763" bIns="45881" rtlCol="0" anchor="b"/>
          <a:lstStyle>
            <a:lvl1pPr algn="r">
              <a:defRPr sz="1100"/>
            </a:lvl1pPr>
          </a:lstStyle>
          <a:p>
            <a:fld id="{6948DC64-BE8D-464E-916C-2D0985625559}" type="slidenum">
              <a:rPr lang="en-US" smtClean="0"/>
              <a:t>‹#›</a:t>
            </a:fld>
            <a:endParaRPr lang="en-US" dirty="0"/>
          </a:p>
        </p:txBody>
      </p:sp>
    </p:spTree>
    <p:extLst>
      <p:ext uri="{BB962C8B-B14F-4D97-AF65-F5344CB8AC3E}">
        <p14:creationId xmlns:p14="http://schemas.microsoft.com/office/powerpoint/2010/main" val="101910462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1763" tIns="45881" rIns="91763" bIns="45881" rtlCol="0"/>
          <a:lstStyle>
            <a:lvl1pPr algn="l">
              <a:defRPr sz="11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1763" tIns="45881" rIns="91763" bIns="45881" rtlCol="0"/>
          <a:lstStyle>
            <a:lvl1pPr algn="r">
              <a:defRPr sz="1100"/>
            </a:lvl1pPr>
          </a:lstStyle>
          <a:p>
            <a:fld id="{59E45C4A-76D3-4E86-ADC8-C599867EC4DB}" type="datetimeFigureOut">
              <a:rPr lang="en-US" smtClean="0"/>
              <a:t>4/29/2024</a:t>
            </a:fld>
            <a:endParaRPr lang="en-US" dirty="0"/>
          </a:p>
        </p:txBody>
      </p:sp>
      <p:sp>
        <p:nvSpPr>
          <p:cNvPr id="4" name="Slide Image Placeholder 3"/>
          <p:cNvSpPr>
            <a:spLocks noGrp="1" noRot="1" noChangeAspect="1"/>
          </p:cNvSpPr>
          <p:nvPr>
            <p:ph type="sldImg" idx="2"/>
          </p:nvPr>
        </p:nvSpPr>
        <p:spPr>
          <a:xfrm>
            <a:off x="1182688" y="696913"/>
            <a:ext cx="4646612" cy="3486150"/>
          </a:xfrm>
          <a:prstGeom prst="rect">
            <a:avLst/>
          </a:prstGeom>
          <a:noFill/>
          <a:ln w="12700">
            <a:solidFill>
              <a:prstClr val="black"/>
            </a:solidFill>
          </a:ln>
        </p:spPr>
        <p:txBody>
          <a:bodyPr vert="horz" lIns="91763" tIns="45881" rIns="91763" bIns="45881" rtlCol="0" anchor="ctr"/>
          <a:lstStyle/>
          <a:p>
            <a:endParaRPr lang="en-US" dirty="0"/>
          </a:p>
        </p:txBody>
      </p:sp>
      <p:sp>
        <p:nvSpPr>
          <p:cNvPr id="5" name="Notes Placeholder 4"/>
          <p:cNvSpPr>
            <a:spLocks noGrp="1"/>
          </p:cNvSpPr>
          <p:nvPr>
            <p:ph type="body" sz="quarter" idx="3"/>
          </p:nvPr>
        </p:nvSpPr>
        <p:spPr>
          <a:xfrm>
            <a:off x="701040" y="4415791"/>
            <a:ext cx="5608320" cy="4183380"/>
          </a:xfrm>
          <a:prstGeom prst="rect">
            <a:avLst/>
          </a:prstGeom>
        </p:spPr>
        <p:txBody>
          <a:bodyPr vert="horz" lIns="91763" tIns="45881" rIns="91763" bIns="45881"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8"/>
            <a:ext cx="3037840" cy="464820"/>
          </a:xfrm>
          <a:prstGeom prst="rect">
            <a:avLst/>
          </a:prstGeom>
        </p:spPr>
        <p:txBody>
          <a:bodyPr vert="horz" lIns="91763" tIns="45881" rIns="91763" bIns="45881" rtlCol="0" anchor="b"/>
          <a:lstStyle>
            <a:lvl1pPr algn="l">
              <a:defRPr sz="1100"/>
            </a:lvl1pPr>
          </a:lstStyle>
          <a:p>
            <a:endParaRPr lang="en-US" dirty="0"/>
          </a:p>
        </p:txBody>
      </p:sp>
      <p:sp>
        <p:nvSpPr>
          <p:cNvPr id="7" name="Slide Number Placeholder 6"/>
          <p:cNvSpPr>
            <a:spLocks noGrp="1"/>
          </p:cNvSpPr>
          <p:nvPr>
            <p:ph type="sldNum" sz="quarter" idx="5"/>
          </p:nvPr>
        </p:nvSpPr>
        <p:spPr>
          <a:xfrm>
            <a:off x="3970938" y="8829968"/>
            <a:ext cx="3037840" cy="464820"/>
          </a:xfrm>
          <a:prstGeom prst="rect">
            <a:avLst/>
          </a:prstGeom>
        </p:spPr>
        <p:txBody>
          <a:bodyPr vert="horz" lIns="91763" tIns="45881" rIns="91763" bIns="45881" rtlCol="0" anchor="b"/>
          <a:lstStyle>
            <a:lvl1pPr algn="r">
              <a:defRPr sz="1100"/>
            </a:lvl1pPr>
          </a:lstStyle>
          <a:p>
            <a:fld id="{F84A17C7-C699-4286-8B95-0D2EA1AEB026}" type="slidenum">
              <a:rPr lang="en-US" smtClean="0"/>
              <a:t>‹#›</a:t>
            </a:fld>
            <a:endParaRPr lang="en-US" dirty="0"/>
          </a:p>
        </p:txBody>
      </p:sp>
    </p:spTree>
    <p:extLst>
      <p:ext uri="{BB962C8B-B14F-4D97-AF65-F5344CB8AC3E}">
        <p14:creationId xmlns:p14="http://schemas.microsoft.com/office/powerpoint/2010/main" val="208134788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84A17C7-C699-4286-8B95-0D2EA1AEB026}" type="slidenum">
              <a:rPr lang="en-US" smtClean="0"/>
              <a:t>1</a:t>
            </a:fld>
            <a:endParaRPr lang="en-US" dirty="0"/>
          </a:p>
        </p:txBody>
      </p:sp>
    </p:spTree>
    <p:extLst>
      <p:ext uri="{BB962C8B-B14F-4D97-AF65-F5344CB8AC3E}">
        <p14:creationId xmlns:p14="http://schemas.microsoft.com/office/powerpoint/2010/main" val="396407276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20AEB2A-2C34-468A-9FF8-6E9E72CD52A1}"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11</a:t>
            </a:fld>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20086495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20AEB2A-2C34-468A-9FF8-6E9E72CD52A1}"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14</a:t>
            </a:fld>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39541592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20AEB2A-2C34-468A-9FF8-6E9E72CD52A1}"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15</a:t>
            </a:fld>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56164968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20AEB2A-2C34-468A-9FF8-6E9E72CD52A1}"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16</a:t>
            </a:fld>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02478118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00D2F72-E011-4DA7-800E-0AC7DF7FBDCB}"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17</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37621957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20AEB2A-2C34-468A-9FF8-6E9E72CD52A1}"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40720868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20AEB2A-2C34-468A-9FF8-6E9E72CD52A1}"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03507999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20AEB2A-2C34-468A-9FF8-6E9E72CD52A1}"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3853147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20AEB2A-2C34-468A-9FF8-6E9E72CD52A1}"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77565285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20AEB2A-2C34-468A-9FF8-6E9E72CD52A1}"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0432397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20AEB2A-2C34-468A-9FF8-6E9E72CD52A1}"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02214948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20AEB2A-2C34-468A-9FF8-6E9E72CD52A1}"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90321254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20AEB2A-2C34-468A-9FF8-6E9E72CD52A1}"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10</a:t>
            </a:fld>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17372328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2.xml"/><Relationship Id="rId5" Type="http://schemas.openxmlformats.org/officeDocument/2006/relationships/image" Target="../media/image7.png"/><Relationship Id="rId4" Type="http://schemas.openxmlformats.org/officeDocument/2006/relationships/image" Target="../media/image6.png"/></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 Id="rId5" Type="http://schemas.openxmlformats.org/officeDocument/2006/relationships/image" Target="../media/image7.png"/><Relationship Id="rId4" Type="http://schemas.openxmlformats.org/officeDocument/2006/relationships/image" Target="../media/image6.png"/></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Fiscal Service Title Slide">
    <p:spTree>
      <p:nvGrpSpPr>
        <p:cNvPr id="1" name=""/>
        <p:cNvGrpSpPr/>
        <p:nvPr/>
      </p:nvGrpSpPr>
      <p:grpSpPr>
        <a:xfrm>
          <a:off x="0" y="0"/>
          <a:ext cx="0" cy="0"/>
          <a:chOff x="0" y="0"/>
          <a:chExt cx="0" cy="0"/>
        </a:xfrm>
      </p:grpSpPr>
      <p:sp>
        <p:nvSpPr>
          <p:cNvPr id="5" name="Rectangle 4"/>
          <p:cNvSpPr/>
          <p:nvPr userDrawn="1"/>
        </p:nvSpPr>
        <p:spPr>
          <a:xfrm>
            <a:off x="0" y="6129250"/>
            <a:ext cx="9144000" cy="720703"/>
          </a:xfrm>
          <a:prstGeom prst="rect">
            <a:avLst/>
          </a:prstGeom>
          <a:solidFill>
            <a:srgbClr val="012856"/>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rgbClr val="012856"/>
              </a:solidFill>
            </a:endParaRPr>
          </a:p>
        </p:txBody>
      </p:sp>
      <p:pic>
        <p:nvPicPr>
          <p:cNvPr id="6" name="Picture 2" descr="http://fiscalservice.treasuryecm.gov/fs/support/GAC/StyleGuideLogos/Fiscal%20Service%20-%20Horizontal%20-%20Color%20-%20Treasury.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228600" y="345820"/>
            <a:ext cx="5212079" cy="16459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083224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Sub Logo Title Slide">
    <p:spTree>
      <p:nvGrpSpPr>
        <p:cNvPr id="1" name=""/>
        <p:cNvGrpSpPr/>
        <p:nvPr/>
      </p:nvGrpSpPr>
      <p:grpSpPr>
        <a:xfrm>
          <a:off x="0" y="0"/>
          <a:ext cx="0" cy="0"/>
          <a:chOff x="0" y="0"/>
          <a:chExt cx="0" cy="0"/>
        </a:xfrm>
      </p:grpSpPr>
      <p:sp>
        <p:nvSpPr>
          <p:cNvPr id="5" name="Rectangle 4"/>
          <p:cNvSpPr/>
          <p:nvPr userDrawn="1"/>
        </p:nvSpPr>
        <p:spPr>
          <a:xfrm>
            <a:off x="0" y="6129250"/>
            <a:ext cx="9144000" cy="720703"/>
          </a:xfrm>
          <a:prstGeom prst="rect">
            <a:avLst/>
          </a:prstGeom>
          <a:solidFill>
            <a:srgbClr val="012856"/>
          </a:solidFill>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12856"/>
              </a:solidFill>
              <a:effectLst/>
              <a:uLnTx/>
              <a:uFillTx/>
              <a:latin typeface="Calibri"/>
              <a:ea typeface="+mn-ea"/>
              <a:cs typeface="+mn-cs"/>
            </a:endParaRPr>
          </a:p>
        </p:txBody>
      </p:sp>
      <p:pic>
        <p:nvPicPr>
          <p:cNvPr id="3" name="Picture 2"/>
          <p:cNvPicPr>
            <a:picLocks noChangeAspect="1"/>
          </p:cNvPicPr>
          <p:nvPr userDrawn="1"/>
        </p:nvPicPr>
        <p:blipFill rotWithShape="1">
          <a:blip r:embed="rId2" cstate="print">
            <a:extLst>
              <a:ext uri="{28A0092B-C50C-407E-A947-70E740481C1C}">
                <a14:useLocalDpi xmlns:a14="http://schemas.microsoft.com/office/drawing/2010/main" val="0"/>
              </a:ext>
            </a:extLst>
          </a:blip>
          <a:srcRect l="-3683"/>
          <a:stretch/>
        </p:blipFill>
        <p:spPr>
          <a:xfrm>
            <a:off x="7040492" y="6212133"/>
            <a:ext cx="1821992" cy="554935"/>
          </a:xfrm>
          <a:prstGeom prst="rect">
            <a:avLst/>
          </a:prstGeom>
        </p:spPr>
      </p:pic>
      <p:sp>
        <p:nvSpPr>
          <p:cNvPr id="4" name="Picture Placeholder 3"/>
          <p:cNvSpPr>
            <a:spLocks noGrp="1"/>
          </p:cNvSpPr>
          <p:nvPr>
            <p:ph type="pic" sz="quarter" idx="10" hasCustomPrompt="1"/>
          </p:nvPr>
        </p:nvSpPr>
        <p:spPr>
          <a:xfrm>
            <a:off x="228600" y="335280"/>
            <a:ext cx="5212080" cy="1645920"/>
          </a:xfrm>
          <a:prstGeom prst="rect">
            <a:avLst/>
          </a:prstGeom>
        </p:spPr>
        <p:txBody>
          <a:bodyPr/>
          <a:lstStyle>
            <a:lvl1pPr marL="0" indent="0" algn="ctr">
              <a:buNone/>
              <a:defRPr sz="2200" baseline="0">
                <a:latin typeface="Arial" panose="020B0604020202020204" pitchFamily="34" charset="0"/>
                <a:cs typeface="Arial" panose="020B0604020202020204" pitchFamily="34" charset="0"/>
              </a:defRPr>
            </a:lvl1pPr>
          </a:lstStyle>
          <a:p>
            <a:r>
              <a:rPr lang="en-US" dirty="0"/>
              <a:t>Click picture to add business line or product/ service sub logo</a:t>
            </a:r>
          </a:p>
        </p:txBody>
      </p:sp>
    </p:spTree>
    <p:extLst>
      <p:ext uri="{BB962C8B-B14F-4D97-AF65-F5344CB8AC3E}">
        <p14:creationId xmlns:p14="http://schemas.microsoft.com/office/powerpoint/2010/main" val="31712300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ext Content">
    <p:spTree>
      <p:nvGrpSpPr>
        <p:cNvPr id="1" name=""/>
        <p:cNvGrpSpPr/>
        <p:nvPr/>
      </p:nvGrpSpPr>
      <p:grpSpPr>
        <a:xfrm>
          <a:off x="0" y="0"/>
          <a:ext cx="0" cy="0"/>
          <a:chOff x="0" y="0"/>
          <a:chExt cx="0" cy="0"/>
        </a:xfrm>
      </p:grpSpPr>
      <p:sp>
        <p:nvSpPr>
          <p:cNvPr id="15" name="Content Placeholder 2"/>
          <p:cNvSpPr txBox="1">
            <a:spLocks/>
          </p:cNvSpPr>
          <p:nvPr userDrawn="1"/>
        </p:nvSpPr>
        <p:spPr>
          <a:xfrm>
            <a:off x="228600" y="965676"/>
            <a:ext cx="8686800" cy="5206524"/>
          </a:xfrm>
          <a:prstGeom prst="rect">
            <a:avLst/>
          </a:prstGeom>
        </p:spPr>
        <p:txBody>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marR="0" lvl="0" indent="0" algn="l" defTabSz="457200" rtl="0" eaLnBrk="1" fontAlgn="auto" latinLnBrk="0" hangingPunct="1">
              <a:lnSpc>
                <a:spcPct val="100000"/>
              </a:lnSpc>
              <a:spcBef>
                <a:spcPct val="20000"/>
              </a:spcBef>
              <a:spcAft>
                <a:spcPts val="0"/>
              </a:spcAft>
              <a:buClrTx/>
              <a:buSzTx/>
              <a:buFont typeface="Arial"/>
              <a:buNone/>
              <a:tabLst/>
              <a:defRPr/>
            </a:pPr>
            <a:endParaRPr kumimoji="0" lang="en-US" sz="3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cxnSp>
        <p:nvCxnSpPr>
          <p:cNvPr id="16" name="Straight Connector 15"/>
          <p:cNvCxnSpPr/>
          <p:nvPr userDrawn="1"/>
        </p:nvCxnSpPr>
        <p:spPr>
          <a:xfrm>
            <a:off x="228600" y="6232022"/>
            <a:ext cx="8686800" cy="0"/>
          </a:xfrm>
          <a:prstGeom prst="line">
            <a:avLst/>
          </a:prstGeom>
          <a:ln w="9525">
            <a:solidFill>
              <a:srgbClr val="043253"/>
            </a:solidFill>
          </a:ln>
        </p:spPr>
        <p:style>
          <a:lnRef idx="1">
            <a:schemeClr val="accent1"/>
          </a:lnRef>
          <a:fillRef idx="0">
            <a:schemeClr val="accent1"/>
          </a:fillRef>
          <a:effectRef idx="0">
            <a:schemeClr val="accent1"/>
          </a:effectRef>
          <a:fontRef idx="minor">
            <a:schemeClr val="tx1"/>
          </a:fontRef>
        </p:style>
      </p:cxnSp>
      <p:sp>
        <p:nvSpPr>
          <p:cNvPr id="17" name="Footer Placeholder 4"/>
          <p:cNvSpPr txBox="1">
            <a:spLocks/>
          </p:cNvSpPr>
          <p:nvPr userDrawn="1"/>
        </p:nvSpPr>
        <p:spPr>
          <a:xfrm>
            <a:off x="2587431" y="6389370"/>
            <a:ext cx="3969139" cy="365760"/>
          </a:xfrm>
          <a:prstGeom prst="rect">
            <a:avLst/>
          </a:prstGeom>
        </p:spPr>
        <p:txBody>
          <a:bodyPr vert="horz" lIns="91440" tIns="45720" rIns="91440" bIns="45720" rtlCol="0" anchor="ctr"/>
          <a:lstStyle>
            <a:defPPr>
              <a:defRPr lang="en-US"/>
            </a:defPPr>
            <a:lvl1pPr marL="0" algn="ctr" defTabSz="914400" rtl="0" eaLnBrk="1" latinLnBrk="0" hangingPunct="1">
              <a:defRPr sz="1800" kern="1200">
                <a:solidFill>
                  <a:srgbClr val="043253"/>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300" normalizeH="0" baseline="0" noProof="0" dirty="0">
                <a:ln>
                  <a:noFill/>
                </a:ln>
                <a:solidFill>
                  <a:srgbClr val="043253"/>
                </a:solidFill>
                <a:effectLst/>
                <a:uLnTx/>
                <a:uFillTx/>
                <a:latin typeface="Arial" panose="020B0604020202020204" pitchFamily="34" charset="0"/>
                <a:ea typeface="+mn-ea"/>
                <a:cs typeface="Arial" panose="020B0604020202020204" pitchFamily="34" charset="0"/>
              </a:rPr>
              <a:t>L</a:t>
            </a:r>
            <a:r>
              <a:rPr kumimoji="0" lang="en-US" sz="1200" b="1" i="0" u="none" strike="noStrike" kern="1200" cap="none" spc="300" normalizeH="0" baseline="0" noProof="0" dirty="0">
                <a:ln>
                  <a:noFill/>
                </a:ln>
                <a:solidFill>
                  <a:srgbClr val="043253"/>
                </a:solidFill>
                <a:effectLst/>
                <a:uLnTx/>
                <a:uFillTx/>
                <a:latin typeface="Arial" panose="020B0604020202020204" pitchFamily="34" charset="0"/>
                <a:ea typeface="+mn-ea"/>
                <a:cs typeface="Arial" panose="020B0604020202020204" pitchFamily="34" charset="0"/>
              </a:rPr>
              <a:t>EAD </a:t>
            </a:r>
            <a:r>
              <a:rPr kumimoji="0" lang="en-US" sz="1400" b="1" i="0" u="none" strike="noStrike" kern="1200" cap="none" spc="300" normalizeH="0" baseline="0" noProof="0" dirty="0">
                <a:ln>
                  <a:noFill/>
                </a:ln>
                <a:solidFill>
                  <a:srgbClr val="043253"/>
                </a:solidFill>
                <a:effectLst/>
                <a:uLnTx/>
                <a:uFillTx/>
                <a:latin typeface="Arial" panose="020B0604020202020204" pitchFamily="34" charset="0"/>
                <a:ea typeface="+mn-ea"/>
                <a:cs typeface="Arial" panose="020B0604020202020204" pitchFamily="34" charset="0"/>
              </a:rPr>
              <a:t>∙ </a:t>
            </a:r>
            <a:r>
              <a:rPr kumimoji="0" lang="en-US" sz="1600" b="1" i="0" u="none" strike="noStrike" kern="1200" cap="none" spc="300" normalizeH="0" baseline="0" noProof="0" dirty="0">
                <a:ln>
                  <a:noFill/>
                </a:ln>
                <a:solidFill>
                  <a:srgbClr val="043253"/>
                </a:solidFill>
                <a:effectLst/>
                <a:uLnTx/>
                <a:uFillTx/>
                <a:latin typeface="Arial" panose="020B0604020202020204" pitchFamily="34" charset="0"/>
                <a:ea typeface="+mn-ea"/>
                <a:cs typeface="Arial" panose="020B0604020202020204" pitchFamily="34" charset="0"/>
              </a:rPr>
              <a:t>T</a:t>
            </a:r>
            <a:r>
              <a:rPr kumimoji="0" lang="en-US" sz="1200" b="1" i="0" u="none" strike="noStrike" kern="1200" cap="none" spc="300" normalizeH="0" baseline="0" noProof="0" dirty="0">
                <a:ln>
                  <a:noFill/>
                </a:ln>
                <a:solidFill>
                  <a:srgbClr val="043253"/>
                </a:solidFill>
                <a:effectLst/>
                <a:uLnTx/>
                <a:uFillTx/>
                <a:latin typeface="Arial" panose="020B0604020202020204" pitchFamily="34" charset="0"/>
                <a:ea typeface="+mn-ea"/>
                <a:cs typeface="Arial" panose="020B0604020202020204" pitchFamily="34" charset="0"/>
              </a:rPr>
              <a:t>RANSFORM </a:t>
            </a:r>
            <a:r>
              <a:rPr kumimoji="0" lang="en-US" sz="1400" b="1" i="0" u="none" strike="noStrike" kern="1200" cap="none" spc="300" normalizeH="0" baseline="0" noProof="0" dirty="0">
                <a:ln>
                  <a:noFill/>
                </a:ln>
                <a:solidFill>
                  <a:srgbClr val="043253"/>
                </a:solidFill>
                <a:effectLst/>
                <a:uLnTx/>
                <a:uFillTx/>
                <a:latin typeface="Arial" panose="020B0604020202020204" pitchFamily="34" charset="0"/>
                <a:ea typeface="+mn-ea"/>
                <a:cs typeface="Arial" panose="020B0604020202020204" pitchFamily="34" charset="0"/>
              </a:rPr>
              <a:t>∙ </a:t>
            </a:r>
            <a:r>
              <a:rPr kumimoji="0" lang="en-US" sz="1600" b="1" i="0" u="none" strike="noStrike" kern="1200" cap="none" spc="300" normalizeH="0" baseline="0" noProof="0" dirty="0">
                <a:ln>
                  <a:noFill/>
                </a:ln>
                <a:solidFill>
                  <a:srgbClr val="043253"/>
                </a:solidFill>
                <a:effectLst/>
                <a:uLnTx/>
                <a:uFillTx/>
                <a:latin typeface="Arial" panose="020B0604020202020204" pitchFamily="34" charset="0"/>
                <a:ea typeface="+mn-ea"/>
                <a:cs typeface="Arial" panose="020B0604020202020204" pitchFamily="34" charset="0"/>
              </a:rPr>
              <a:t>D</a:t>
            </a:r>
            <a:r>
              <a:rPr kumimoji="0" lang="en-US" sz="1200" b="1" i="0" u="none" strike="noStrike" kern="1200" cap="none" spc="300" normalizeH="0" baseline="0" noProof="0" dirty="0">
                <a:ln>
                  <a:noFill/>
                </a:ln>
                <a:solidFill>
                  <a:srgbClr val="043253"/>
                </a:solidFill>
                <a:effectLst/>
                <a:uLnTx/>
                <a:uFillTx/>
                <a:latin typeface="Arial" panose="020B0604020202020204" pitchFamily="34" charset="0"/>
                <a:ea typeface="+mn-ea"/>
                <a:cs typeface="Arial" panose="020B0604020202020204" pitchFamily="34" charset="0"/>
              </a:rPr>
              <a:t>ELIVER</a:t>
            </a:r>
            <a:endParaRPr kumimoji="0" lang="en-US" sz="1800" b="1" i="0" u="none" strike="noStrike" kern="1200" cap="none" spc="300" normalizeH="0" baseline="0" noProof="0" dirty="0">
              <a:ln>
                <a:noFill/>
              </a:ln>
              <a:solidFill>
                <a:srgbClr val="043253"/>
              </a:solidFill>
              <a:effectLst/>
              <a:uLnTx/>
              <a:uFillTx/>
              <a:latin typeface="Arial" panose="020B0604020202020204" pitchFamily="34" charset="0"/>
              <a:ea typeface="+mn-ea"/>
              <a:cs typeface="Arial" panose="020B0604020202020204" pitchFamily="34" charset="0"/>
            </a:endParaRPr>
          </a:p>
        </p:txBody>
      </p:sp>
      <p:cxnSp>
        <p:nvCxnSpPr>
          <p:cNvPr id="18" name="Straight Connector 17"/>
          <p:cNvCxnSpPr/>
          <p:nvPr userDrawn="1"/>
        </p:nvCxnSpPr>
        <p:spPr>
          <a:xfrm>
            <a:off x="228600" y="892996"/>
            <a:ext cx="8686800" cy="0"/>
          </a:xfrm>
          <a:prstGeom prst="line">
            <a:avLst/>
          </a:prstGeom>
          <a:ln w="28575">
            <a:solidFill>
              <a:srgbClr val="043253"/>
            </a:solidFill>
          </a:ln>
        </p:spPr>
        <p:style>
          <a:lnRef idx="1">
            <a:schemeClr val="accent1"/>
          </a:lnRef>
          <a:fillRef idx="0">
            <a:schemeClr val="accent1"/>
          </a:fillRef>
          <a:effectRef idx="0">
            <a:schemeClr val="accent1"/>
          </a:effectRef>
          <a:fontRef idx="minor">
            <a:schemeClr val="tx1"/>
          </a:fontRef>
        </p:style>
      </p:cxnSp>
      <p:sp>
        <p:nvSpPr>
          <p:cNvPr id="19" name="Slide Number Placeholder 5"/>
          <p:cNvSpPr txBox="1">
            <a:spLocks/>
          </p:cNvSpPr>
          <p:nvPr userDrawn="1"/>
        </p:nvSpPr>
        <p:spPr>
          <a:xfrm>
            <a:off x="152400" y="6400800"/>
            <a:ext cx="1143000" cy="304800"/>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Page </a:t>
            </a:r>
            <a:fld id="{23B54F64-4D77-425A-BD5E-0504AD8FCA49}" type="slidenum">
              <a:rPr kumimoji="0" lang="en-US" sz="14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l" defTabSz="914400" rtl="0" eaLnBrk="1" fontAlgn="auto" latinLnBrk="0" hangingPunct="1">
                <a:lnSpc>
                  <a:spcPct val="100000"/>
                </a:lnSpc>
                <a:spcBef>
                  <a:spcPts val="0"/>
                </a:spcBef>
                <a:spcAft>
                  <a:spcPts val="0"/>
                </a:spcAft>
                <a:buClrTx/>
                <a:buSzTx/>
                <a:buFontTx/>
                <a:buNone/>
                <a:tabLst/>
                <a:defRPr/>
              </a:pPr>
              <a:t>‹#›</a:t>
            </a:fld>
            <a:endParaRPr kumimoji="0" lang="en-US" sz="16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pic>
        <p:nvPicPr>
          <p:cNvPr id="20" name="Picture 19" descr="4C_FS_HORZ_wTreasuryTag.pn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162800" y="6256946"/>
            <a:ext cx="1752600" cy="553453"/>
          </a:xfrm>
          <a:prstGeom prst="rect">
            <a:avLst/>
          </a:prstGeom>
        </p:spPr>
      </p:pic>
      <p:sp>
        <p:nvSpPr>
          <p:cNvPr id="22" name="Content Placeholder 21"/>
          <p:cNvSpPr>
            <a:spLocks noGrp="1"/>
          </p:cNvSpPr>
          <p:nvPr>
            <p:ph sz="quarter" idx="10" hasCustomPrompt="1"/>
          </p:nvPr>
        </p:nvSpPr>
        <p:spPr>
          <a:xfrm>
            <a:off x="228600" y="965676"/>
            <a:ext cx="8686800" cy="5206524"/>
          </a:xfrm>
          <a:prstGeom prst="rect">
            <a:avLst/>
          </a:prstGeom>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dirty="0"/>
              <a:t>Click to edit text </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Content Placeholder 21"/>
          <p:cNvSpPr>
            <a:spLocks noGrp="1"/>
          </p:cNvSpPr>
          <p:nvPr>
            <p:ph sz="quarter" idx="11" hasCustomPrompt="1"/>
          </p:nvPr>
        </p:nvSpPr>
        <p:spPr>
          <a:xfrm>
            <a:off x="228600" y="152400"/>
            <a:ext cx="8686800" cy="685800"/>
          </a:xfrm>
          <a:prstGeom prst="rect">
            <a:avLst/>
          </a:prstGeom>
        </p:spPr>
        <p:txBody>
          <a:bodyPr/>
          <a:lstStyle>
            <a:lvl1pPr marL="0" indent="0">
              <a:spcBef>
                <a:spcPts val="0"/>
              </a:spcBef>
              <a:buNone/>
              <a:defRPr sz="3600">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dirty="0"/>
              <a:t>Click to edit text</a:t>
            </a:r>
          </a:p>
        </p:txBody>
      </p:sp>
    </p:spTree>
    <p:extLst>
      <p:ext uri="{BB962C8B-B14F-4D97-AF65-F5344CB8AC3E}">
        <p14:creationId xmlns:p14="http://schemas.microsoft.com/office/powerpoint/2010/main" val="65477977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228600" y="990600"/>
            <a:ext cx="4267200" cy="51355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990600"/>
            <a:ext cx="4267200" cy="51355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cxnSp>
        <p:nvCxnSpPr>
          <p:cNvPr id="10" name="Straight Connector 9"/>
          <p:cNvCxnSpPr/>
          <p:nvPr userDrawn="1"/>
        </p:nvCxnSpPr>
        <p:spPr>
          <a:xfrm>
            <a:off x="228600" y="6232022"/>
            <a:ext cx="8686800" cy="0"/>
          </a:xfrm>
          <a:prstGeom prst="line">
            <a:avLst/>
          </a:prstGeom>
          <a:ln w="9525">
            <a:solidFill>
              <a:srgbClr val="043253"/>
            </a:solidFill>
          </a:ln>
        </p:spPr>
        <p:style>
          <a:lnRef idx="1">
            <a:schemeClr val="accent1"/>
          </a:lnRef>
          <a:fillRef idx="0">
            <a:schemeClr val="accent1"/>
          </a:fillRef>
          <a:effectRef idx="0">
            <a:schemeClr val="accent1"/>
          </a:effectRef>
          <a:fontRef idx="minor">
            <a:schemeClr val="tx1"/>
          </a:fontRef>
        </p:style>
      </p:cxnSp>
      <p:sp>
        <p:nvSpPr>
          <p:cNvPr id="11" name="Footer Placeholder 4"/>
          <p:cNvSpPr txBox="1">
            <a:spLocks/>
          </p:cNvSpPr>
          <p:nvPr userDrawn="1"/>
        </p:nvSpPr>
        <p:spPr>
          <a:xfrm>
            <a:off x="2587431" y="6389370"/>
            <a:ext cx="3969139" cy="365760"/>
          </a:xfrm>
          <a:prstGeom prst="rect">
            <a:avLst/>
          </a:prstGeom>
        </p:spPr>
        <p:txBody>
          <a:bodyPr vert="horz" lIns="91440" tIns="45720" rIns="91440" bIns="45720" rtlCol="0" anchor="ctr"/>
          <a:lstStyle>
            <a:defPPr>
              <a:defRPr lang="en-US"/>
            </a:defPPr>
            <a:lvl1pPr marL="0" algn="ctr" defTabSz="914400" rtl="0" eaLnBrk="1" latinLnBrk="0" hangingPunct="1">
              <a:defRPr sz="1800" kern="1200">
                <a:solidFill>
                  <a:srgbClr val="043253"/>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300" normalizeH="0" baseline="0" noProof="0" dirty="0">
                <a:ln>
                  <a:noFill/>
                </a:ln>
                <a:solidFill>
                  <a:srgbClr val="043253"/>
                </a:solidFill>
                <a:effectLst/>
                <a:uLnTx/>
                <a:uFillTx/>
                <a:latin typeface="Arial" panose="020B0604020202020204" pitchFamily="34" charset="0"/>
                <a:ea typeface="+mn-ea"/>
                <a:cs typeface="Arial" panose="020B0604020202020204" pitchFamily="34" charset="0"/>
              </a:rPr>
              <a:t>L</a:t>
            </a:r>
            <a:r>
              <a:rPr kumimoji="0" lang="en-US" sz="1200" b="1" i="0" u="none" strike="noStrike" kern="1200" cap="none" spc="300" normalizeH="0" baseline="0" noProof="0" dirty="0">
                <a:ln>
                  <a:noFill/>
                </a:ln>
                <a:solidFill>
                  <a:srgbClr val="043253"/>
                </a:solidFill>
                <a:effectLst/>
                <a:uLnTx/>
                <a:uFillTx/>
                <a:latin typeface="Arial" panose="020B0604020202020204" pitchFamily="34" charset="0"/>
                <a:ea typeface="+mn-ea"/>
                <a:cs typeface="Arial" panose="020B0604020202020204" pitchFamily="34" charset="0"/>
              </a:rPr>
              <a:t>EAD </a:t>
            </a:r>
            <a:r>
              <a:rPr kumimoji="0" lang="en-US" sz="1400" b="1" i="0" u="none" strike="noStrike" kern="1200" cap="none" spc="300" normalizeH="0" baseline="0" noProof="0" dirty="0">
                <a:ln>
                  <a:noFill/>
                </a:ln>
                <a:solidFill>
                  <a:srgbClr val="043253"/>
                </a:solidFill>
                <a:effectLst/>
                <a:uLnTx/>
                <a:uFillTx/>
                <a:latin typeface="Arial" panose="020B0604020202020204" pitchFamily="34" charset="0"/>
                <a:ea typeface="+mn-ea"/>
                <a:cs typeface="Arial" panose="020B0604020202020204" pitchFamily="34" charset="0"/>
              </a:rPr>
              <a:t>∙ </a:t>
            </a:r>
            <a:r>
              <a:rPr kumimoji="0" lang="en-US" sz="1600" b="1" i="0" u="none" strike="noStrike" kern="1200" cap="none" spc="300" normalizeH="0" baseline="0" noProof="0" dirty="0">
                <a:ln>
                  <a:noFill/>
                </a:ln>
                <a:solidFill>
                  <a:srgbClr val="043253"/>
                </a:solidFill>
                <a:effectLst/>
                <a:uLnTx/>
                <a:uFillTx/>
                <a:latin typeface="Arial" panose="020B0604020202020204" pitchFamily="34" charset="0"/>
                <a:ea typeface="+mn-ea"/>
                <a:cs typeface="Arial" panose="020B0604020202020204" pitchFamily="34" charset="0"/>
              </a:rPr>
              <a:t>T</a:t>
            </a:r>
            <a:r>
              <a:rPr kumimoji="0" lang="en-US" sz="1200" b="1" i="0" u="none" strike="noStrike" kern="1200" cap="none" spc="300" normalizeH="0" baseline="0" noProof="0" dirty="0">
                <a:ln>
                  <a:noFill/>
                </a:ln>
                <a:solidFill>
                  <a:srgbClr val="043253"/>
                </a:solidFill>
                <a:effectLst/>
                <a:uLnTx/>
                <a:uFillTx/>
                <a:latin typeface="Arial" panose="020B0604020202020204" pitchFamily="34" charset="0"/>
                <a:ea typeface="+mn-ea"/>
                <a:cs typeface="Arial" panose="020B0604020202020204" pitchFamily="34" charset="0"/>
              </a:rPr>
              <a:t>RANSFORM </a:t>
            </a:r>
            <a:r>
              <a:rPr kumimoji="0" lang="en-US" sz="1400" b="1" i="0" u="none" strike="noStrike" kern="1200" cap="none" spc="300" normalizeH="0" baseline="0" noProof="0" dirty="0">
                <a:ln>
                  <a:noFill/>
                </a:ln>
                <a:solidFill>
                  <a:srgbClr val="043253"/>
                </a:solidFill>
                <a:effectLst/>
                <a:uLnTx/>
                <a:uFillTx/>
                <a:latin typeface="Arial" panose="020B0604020202020204" pitchFamily="34" charset="0"/>
                <a:ea typeface="+mn-ea"/>
                <a:cs typeface="Arial" panose="020B0604020202020204" pitchFamily="34" charset="0"/>
              </a:rPr>
              <a:t>∙ </a:t>
            </a:r>
            <a:r>
              <a:rPr kumimoji="0" lang="en-US" sz="1600" b="1" i="0" u="none" strike="noStrike" kern="1200" cap="none" spc="300" normalizeH="0" baseline="0" noProof="0" dirty="0">
                <a:ln>
                  <a:noFill/>
                </a:ln>
                <a:solidFill>
                  <a:srgbClr val="043253"/>
                </a:solidFill>
                <a:effectLst/>
                <a:uLnTx/>
                <a:uFillTx/>
                <a:latin typeface="Arial" panose="020B0604020202020204" pitchFamily="34" charset="0"/>
                <a:ea typeface="+mn-ea"/>
                <a:cs typeface="Arial" panose="020B0604020202020204" pitchFamily="34" charset="0"/>
              </a:rPr>
              <a:t>D</a:t>
            </a:r>
            <a:r>
              <a:rPr kumimoji="0" lang="en-US" sz="1200" b="1" i="0" u="none" strike="noStrike" kern="1200" cap="none" spc="300" normalizeH="0" baseline="0" noProof="0" dirty="0">
                <a:ln>
                  <a:noFill/>
                </a:ln>
                <a:solidFill>
                  <a:srgbClr val="043253"/>
                </a:solidFill>
                <a:effectLst/>
                <a:uLnTx/>
                <a:uFillTx/>
                <a:latin typeface="Arial" panose="020B0604020202020204" pitchFamily="34" charset="0"/>
                <a:ea typeface="+mn-ea"/>
                <a:cs typeface="Arial" panose="020B0604020202020204" pitchFamily="34" charset="0"/>
              </a:rPr>
              <a:t>ELIVER</a:t>
            </a:r>
            <a:endParaRPr kumimoji="0" lang="en-US" sz="1800" b="1" i="0" u="none" strike="noStrike" kern="1200" cap="none" spc="300" normalizeH="0" baseline="0" noProof="0" dirty="0">
              <a:ln>
                <a:noFill/>
              </a:ln>
              <a:solidFill>
                <a:srgbClr val="043253"/>
              </a:solidFill>
              <a:effectLst/>
              <a:uLnTx/>
              <a:uFillTx/>
              <a:latin typeface="Arial" panose="020B0604020202020204" pitchFamily="34" charset="0"/>
              <a:ea typeface="+mn-ea"/>
              <a:cs typeface="Arial" panose="020B0604020202020204" pitchFamily="34" charset="0"/>
            </a:endParaRPr>
          </a:p>
        </p:txBody>
      </p:sp>
      <p:cxnSp>
        <p:nvCxnSpPr>
          <p:cNvPr id="12" name="Straight Connector 11"/>
          <p:cNvCxnSpPr/>
          <p:nvPr userDrawn="1"/>
        </p:nvCxnSpPr>
        <p:spPr>
          <a:xfrm>
            <a:off x="228600" y="892996"/>
            <a:ext cx="8686800" cy="0"/>
          </a:xfrm>
          <a:prstGeom prst="line">
            <a:avLst/>
          </a:prstGeom>
          <a:ln w="28575">
            <a:solidFill>
              <a:srgbClr val="043253"/>
            </a:solidFill>
          </a:ln>
        </p:spPr>
        <p:style>
          <a:lnRef idx="1">
            <a:schemeClr val="accent1"/>
          </a:lnRef>
          <a:fillRef idx="0">
            <a:schemeClr val="accent1"/>
          </a:fillRef>
          <a:effectRef idx="0">
            <a:schemeClr val="accent1"/>
          </a:effectRef>
          <a:fontRef idx="minor">
            <a:schemeClr val="tx1"/>
          </a:fontRef>
        </p:style>
      </p:cxnSp>
      <p:pic>
        <p:nvPicPr>
          <p:cNvPr id="14" name="Picture 13" descr="4C_FS_HORZ_wTreasuryTag.pn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162800" y="6256946"/>
            <a:ext cx="1752600" cy="553453"/>
          </a:xfrm>
          <a:prstGeom prst="rect">
            <a:avLst/>
          </a:prstGeom>
        </p:spPr>
      </p:pic>
      <p:sp>
        <p:nvSpPr>
          <p:cNvPr id="15" name="Content Placeholder 21"/>
          <p:cNvSpPr>
            <a:spLocks noGrp="1"/>
          </p:cNvSpPr>
          <p:nvPr>
            <p:ph sz="quarter" idx="11" hasCustomPrompt="1"/>
          </p:nvPr>
        </p:nvSpPr>
        <p:spPr>
          <a:xfrm>
            <a:off x="228600" y="152400"/>
            <a:ext cx="8686800" cy="685800"/>
          </a:xfrm>
          <a:prstGeom prst="rect">
            <a:avLst/>
          </a:prstGeom>
        </p:spPr>
        <p:txBody>
          <a:bodyPr/>
          <a:lstStyle>
            <a:lvl1pPr marL="0" indent="0">
              <a:spcBef>
                <a:spcPts val="0"/>
              </a:spcBef>
              <a:buNone/>
              <a:defRPr sz="3600">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dirty="0"/>
              <a:t>Click to edit text</a:t>
            </a:r>
          </a:p>
        </p:txBody>
      </p:sp>
      <p:sp>
        <p:nvSpPr>
          <p:cNvPr id="22" name="Slide Number Placeholder 5"/>
          <p:cNvSpPr txBox="1">
            <a:spLocks/>
          </p:cNvSpPr>
          <p:nvPr userDrawn="1"/>
        </p:nvSpPr>
        <p:spPr>
          <a:xfrm>
            <a:off x="152400" y="6400800"/>
            <a:ext cx="1143000" cy="304800"/>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Page </a:t>
            </a:r>
            <a:fld id="{23B54F64-4D77-425A-BD5E-0504AD8FCA49}" type="slidenum">
              <a:rPr kumimoji="0" lang="en-US" sz="14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l" defTabSz="914400" rtl="0" eaLnBrk="1" fontAlgn="auto" latinLnBrk="0" hangingPunct="1">
                <a:lnSpc>
                  <a:spcPct val="100000"/>
                </a:lnSpc>
                <a:spcBef>
                  <a:spcPts val="0"/>
                </a:spcBef>
                <a:spcAft>
                  <a:spcPts val="0"/>
                </a:spcAft>
                <a:buClrTx/>
                <a:buSzTx/>
                <a:buFontTx/>
                <a:buNone/>
                <a:tabLst/>
                <a:defRPr/>
              </a:pPr>
              <a:t>‹#›</a:t>
            </a:fld>
            <a:endParaRPr kumimoji="0" lang="en-US" sz="16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189504401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228600" y="990600"/>
            <a:ext cx="4270811" cy="639762"/>
          </a:xfrm>
          <a:prstGeom prst="rect">
            <a:avLst/>
          </a:prstGeom>
        </p:spPr>
        <p:txBody>
          <a:bodyPr anchor="b"/>
          <a:lstStyle>
            <a:lvl1pPr marL="0" indent="0">
              <a:buNone/>
              <a:defRPr sz="2000" b="1">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228600" y="1676400"/>
            <a:ext cx="4268788" cy="4449763"/>
          </a:xfrm>
          <a:prstGeom prst="rect">
            <a:avLst/>
          </a:prstGeom>
        </p:spPr>
        <p:txBody>
          <a:bodyPr/>
          <a:lstStyle>
            <a:lvl1pPr>
              <a:defRPr sz="2000">
                <a:latin typeface="Arial" panose="020B0604020202020204" pitchFamily="34" charset="0"/>
                <a:cs typeface="Arial" panose="020B0604020202020204" pitchFamily="34" charset="0"/>
              </a:defRPr>
            </a:lvl1pPr>
            <a:lvl2pPr>
              <a:defRPr sz="1800">
                <a:latin typeface="Arial" panose="020B0604020202020204" pitchFamily="34" charset="0"/>
                <a:cs typeface="Arial" panose="020B0604020202020204" pitchFamily="34" charset="0"/>
              </a:defRPr>
            </a:lvl2pPr>
            <a:lvl3pPr>
              <a:defRPr sz="1600">
                <a:latin typeface="Arial" panose="020B0604020202020204" pitchFamily="34" charset="0"/>
                <a:cs typeface="Arial" panose="020B0604020202020204" pitchFamily="34" charset="0"/>
              </a:defRPr>
            </a:lvl3pPr>
            <a:lvl4pPr>
              <a:defRPr sz="1400">
                <a:latin typeface="Arial" panose="020B0604020202020204" pitchFamily="34" charset="0"/>
                <a:cs typeface="Arial" panose="020B0604020202020204" pitchFamily="34" charset="0"/>
              </a:defRPr>
            </a:lvl4pPr>
            <a:lvl5pPr>
              <a:defRPr sz="1400">
                <a:latin typeface="Arial" panose="020B0604020202020204" pitchFamily="34" charset="0"/>
                <a:cs typeface="Arial" panose="020B0604020202020204" pitchFamily="34" charset="0"/>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47048" y="990600"/>
            <a:ext cx="4238007" cy="639762"/>
          </a:xfrm>
          <a:prstGeom prst="rect">
            <a:avLst/>
          </a:prstGeom>
        </p:spPr>
        <p:txBody>
          <a:bodyPr anchor="b"/>
          <a:lstStyle>
            <a:lvl1pPr marL="0" indent="0">
              <a:buNone/>
              <a:defRPr sz="2000" b="1">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4" y="1676400"/>
            <a:ext cx="4242816" cy="4449763"/>
          </a:xfrm>
          <a:prstGeom prst="rect">
            <a:avLst/>
          </a:prstGeom>
        </p:spPr>
        <p:txBody>
          <a:bodyPr/>
          <a:lstStyle>
            <a:lvl1pPr>
              <a:defRPr sz="2000">
                <a:latin typeface="Arial" panose="020B0604020202020204" pitchFamily="34" charset="0"/>
                <a:cs typeface="Arial" panose="020B0604020202020204" pitchFamily="34" charset="0"/>
              </a:defRPr>
            </a:lvl1pPr>
            <a:lvl2pPr>
              <a:defRPr sz="1800">
                <a:latin typeface="Arial" panose="020B0604020202020204" pitchFamily="34" charset="0"/>
                <a:cs typeface="Arial" panose="020B0604020202020204" pitchFamily="34" charset="0"/>
              </a:defRPr>
            </a:lvl2pPr>
            <a:lvl3pPr>
              <a:defRPr sz="1600">
                <a:latin typeface="Arial" panose="020B0604020202020204" pitchFamily="34" charset="0"/>
                <a:cs typeface="Arial" panose="020B0604020202020204" pitchFamily="34" charset="0"/>
              </a:defRPr>
            </a:lvl3pPr>
            <a:lvl4pPr>
              <a:defRPr sz="1400">
                <a:latin typeface="Arial" panose="020B0604020202020204" pitchFamily="34" charset="0"/>
                <a:cs typeface="Arial" panose="020B0604020202020204" pitchFamily="34" charset="0"/>
              </a:defRPr>
            </a:lvl4pPr>
            <a:lvl5pPr>
              <a:defRPr sz="1400">
                <a:latin typeface="Arial" panose="020B0604020202020204" pitchFamily="34" charset="0"/>
                <a:cs typeface="Arial" panose="020B0604020202020204" pitchFamily="34" charset="0"/>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cxnSp>
        <p:nvCxnSpPr>
          <p:cNvPr id="18" name="Straight Connector 17"/>
          <p:cNvCxnSpPr/>
          <p:nvPr userDrawn="1"/>
        </p:nvCxnSpPr>
        <p:spPr>
          <a:xfrm>
            <a:off x="228600" y="6232022"/>
            <a:ext cx="8686800" cy="0"/>
          </a:xfrm>
          <a:prstGeom prst="line">
            <a:avLst/>
          </a:prstGeom>
          <a:ln w="9525">
            <a:solidFill>
              <a:srgbClr val="043253"/>
            </a:solidFill>
          </a:ln>
        </p:spPr>
        <p:style>
          <a:lnRef idx="1">
            <a:schemeClr val="accent1"/>
          </a:lnRef>
          <a:fillRef idx="0">
            <a:schemeClr val="accent1"/>
          </a:fillRef>
          <a:effectRef idx="0">
            <a:schemeClr val="accent1"/>
          </a:effectRef>
          <a:fontRef idx="minor">
            <a:schemeClr val="tx1"/>
          </a:fontRef>
        </p:style>
      </p:cxnSp>
      <p:sp>
        <p:nvSpPr>
          <p:cNvPr id="19" name="Footer Placeholder 4"/>
          <p:cNvSpPr txBox="1">
            <a:spLocks/>
          </p:cNvSpPr>
          <p:nvPr userDrawn="1"/>
        </p:nvSpPr>
        <p:spPr>
          <a:xfrm>
            <a:off x="2587431" y="6389370"/>
            <a:ext cx="3969139" cy="365760"/>
          </a:xfrm>
          <a:prstGeom prst="rect">
            <a:avLst/>
          </a:prstGeom>
        </p:spPr>
        <p:txBody>
          <a:bodyPr vert="horz" lIns="91440" tIns="45720" rIns="91440" bIns="45720" rtlCol="0" anchor="ctr"/>
          <a:lstStyle>
            <a:defPPr>
              <a:defRPr lang="en-US"/>
            </a:defPPr>
            <a:lvl1pPr marL="0" algn="ctr" defTabSz="914400" rtl="0" eaLnBrk="1" latinLnBrk="0" hangingPunct="1">
              <a:defRPr sz="1800" kern="1200">
                <a:solidFill>
                  <a:srgbClr val="043253"/>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300" normalizeH="0" baseline="0" noProof="0" dirty="0">
                <a:ln>
                  <a:noFill/>
                </a:ln>
                <a:solidFill>
                  <a:srgbClr val="043253"/>
                </a:solidFill>
                <a:effectLst/>
                <a:uLnTx/>
                <a:uFillTx/>
                <a:latin typeface="Arial" panose="020B0604020202020204" pitchFamily="34" charset="0"/>
                <a:ea typeface="+mn-ea"/>
                <a:cs typeface="Arial" panose="020B0604020202020204" pitchFamily="34" charset="0"/>
              </a:rPr>
              <a:t>L</a:t>
            </a:r>
            <a:r>
              <a:rPr kumimoji="0" lang="en-US" sz="1200" b="1" i="0" u="none" strike="noStrike" kern="1200" cap="none" spc="300" normalizeH="0" baseline="0" noProof="0" dirty="0">
                <a:ln>
                  <a:noFill/>
                </a:ln>
                <a:solidFill>
                  <a:srgbClr val="043253"/>
                </a:solidFill>
                <a:effectLst/>
                <a:uLnTx/>
                <a:uFillTx/>
                <a:latin typeface="Arial" panose="020B0604020202020204" pitchFamily="34" charset="0"/>
                <a:ea typeface="+mn-ea"/>
                <a:cs typeface="Arial" panose="020B0604020202020204" pitchFamily="34" charset="0"/>
              </a:rPr>
              <a:t>EAD </a:t>
            </a:r>
            <a:r>
              <a:rPr kumimoji="0" lang="en-US" sz="1400" b="1" i="0" u="none" strike="noStrike" kern="1200" cap="none" spc="300" normalizeH="0" baseline="0" noProof="0" dirty="0">
                <a:ln>
                  <a:noFill/>
                </a:ln>
                <a:solidFill>
                  <a:srgbClr val="043253"/>
                </a:solidFill>
                <a:effectLst/>
                <a:uLnTx/>
                <a:uFillTx/>
                <a:latin typeface="Arial" panose="020B0604020202020204" pitchFamily="34" charset="0"/>
                <a:ea typeface="+mn-ea"/>
                <a:cs typeface="Arial" panose="020B0604020202020204" pitchFamily="34" charset="0"/>
              </a:rPr>
              <a:t>∙ </a:t>
            </a:r>
            <a:r>
              <a:rPr kumimoji="0" lang="en-US" sz="1600" b="1" i="0" u="none" strike="noStrike" kern="1200" cap="none" spc="300" normalizeH="0" baseline="0" noProof="0" dirty="0">
                <a:ln>
                  <a:noFill/>
                </a:ln>
                <a:solidFill>
                  <a:srgbClr val="043253"/>
                </a:solidFill>
                <a:effectLst/>
                <a:uLnTx/>
                <a:uFillTx/>
                <a:latin typeface="Arial" panose="020B0604020202020204" pitchFamily="34" charset="0"/>
                <a:ea typeface="+mn-ea"/>
                <a:cs typeface="Arial" panose="020B0604020202020204" pitchFamily="34" charset="0"/>
              </a:rPr>
              <a:t>T</a:t>
            </a:r>
            <a:r>
              <a:rPr kumimoji="0" lang="en-US" sz="1200" b="1" i="0" u="none" strike="noStrike" kern="1200" cap="none" spc="300" normalizeH="0" baseline="0" noProof="0" dirty="0">
                <a:ln>
                  <a:noFill/>
                </a:ln>
                <a:solidFill>
                  <a:srgbClr val="043253"/>
                </a:solidFill>
                <a:effectLst/>
                <a:uLnTx/>
                <a:uFillTx/>
                <a:latin typeface="Arial" panose="020B0604020202020204" pitchFamily="34" charset="0"/>
                <a:ea typeface="+mn-ea"/>
                <a:cs typeface="Arial" panose="020B0604020202020204" pitchFamily="34" charset="0"/>
              </a:rPr>
              <a:t>RANSFORM </a:t>
            </a:r>
            <a:r>
              <a:rPr kumimoji="0" lang="en-US" sz="1400" b="1" i="0" u="none" strike="noStrike" kern="1200" cap="none" spc="300" normalizeH="0" baseline="0" noProof="0" dirty="0">
                <a:ln>
                  <a:noFill/>
                </a:ln>
                <a:solidFill>
                  <a:srgbClr val="043253"/>
                </a:solidFill>
                <a:effectLst/>
                <a:uLnTx/>
                <a:uFillTx/>
                <a:latin typeface="Arial" panose="020B0604020202020204" pitchFamily="34" charset="0"/>
                <a:ea typeface="+mn-ea"/>
                <a:cs typeface="Arial" panose="020B0604020202020204" pitchFamily="34" charset="0"/>
              </a:rPr>
              <a:t>∙ </a:t>
            </a:r>
            <a:r>
              <a:rPr kumimoji="0" lang="en-US" sz="1600" b="1" i="0" u="none" strike="noStrike" kern="1200" cap="none" spc="300" normalizeH="0" baseline="0" noProof="0" dirty="0">
                <a:ln>
                  <a:noFill/>
                </a:ln>
                <a:solidFill>
                  <a:srgbClr val="043253"/>
                </a:solidFill>
                <a:effectLst/>
                <a:uLnTx/>
                <a:uFillTx/>
                <a:latin typeface="Arial" panose="020B0604020202020204" pitchFamily="34" charset="0"/>
                <a:ea typeface="+mn-ea"/>
                <a:cs typeface="Arial" panose="020B0604020202020204" pitchFamily="34" charset="0"/>
              </a:rPr>
              <a:t>D</a:t>
            </a:r>
            <a:r>
              <a:rPr kumimoji="0" lang="en-US" sz="1200" b="1" i="0" u="none" strike="noStrike" kern="1200" cap="none" spc="300" normalizeH="0" baseline="0" noProof="0" dirty="0">
                <a:ln>
                  <a:noFill/>
                </a:ln>
                <a:solidFill>
                  <a:srgbClr val="043253"/>
                </a:solidFill>
                <a:effectLst/>
                <a:uLnTx/>
                <a:uFillTx/>
                <a:latin typeface="Arial" panose="020B0604020202020204" pitchFamily="34" charset="0"/>
                <a:ea typeface="+mn-ea"/>
                <a:cs typeface="Arial" panose="020B0604020202020204" pitchFamily="34" charset="0"/>
              </a:rPr>
              <a:t>ELIVER</a:t>
            </a:r>
            <a:endParaRPr kumimoji="0" lang="en-US" sz="1800" b="1" i="0" u="none" strike="noStrike" kern="1200" cap="none" spc="300" normalizeH="0" baseline="0" noProof="0" dirty="0">
              <a:ln>
                <a:noFill/>
              </a:ln>
              <a:solidFill>
                <a:srgbClr val="043253"/>
              </a:solidFill>
              <a:effectLst/>
              <a:uLnTx/>
              <a:uFillTx/>
              <a:latin typeface="Arial" panose="020B0604020202020204" pitchFamily="34" charset="0"/>
              <a:ea typeface="+mn-ea"/>
              <a:cs typeface="Arial" panose="020B0604020202020204" pitchFamily="34" charset="0"/>
            </a:endParaRPr>
          </a:p>
        </p:txBody>
      </p:sp>
      <p:cxnSp>
        <p:nvCxnSpPr>
          <p:cNvPr id="20" name="Straight Connector 19"/>
          <p:cNvCxnSpPr/>
          <p:nvPr userDrawn="1"/>
        </p:nvCxnSpPr>
        <p:spPr>
          <a:xfrm>
            <a:off x="228600" y="892996"/>
            <a:ext cx="8686800" cy="0"/>
          </a:xfrm>
          <a:prstGeom prst="line">
            <a:avLst/>
          </a:prstGeom>
          <a:ln w="28575">
            <a:solidFill>
              <a:srgbClr val="043253"/>
            </a:solidFill>
          </a:ln>
        </p:spPr>
        <p:style>
          <a:lnRef idx="1">
            <a:schemeClr val="accent1"/>
          </a:lnRef>
          <a:fillRef idx="0">
            <a:schemeClr val="accent1"/>
          </a:fillRef>
          <a:effectRef idx="0">
            <a:schemeClr val="accent1"/>
          </a:effectRef>
          <a:fontRef idx="minor">
            <a:schemeClr val="tx1"/>
          </a:fontRef>
        </p:style>
      </p:cxnSp>
      <p:pic>
        <p:nvPicPr>
          <p:cNvPr id="22" name="Picture 21" descr="4C_FS_HORZ_wTreasuryTag.pn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162800" y="6256946"/>
            <a:ext cx="1752600" cy="553453"/>
          </a:xfrm>
          <a:prstGeom prst="rect">
            <a:avLst/>
          </a:prstGeom>
        </p:spPr>
      </p:pic>
      <p:sp>
        <p:nvSpPr>
          <p:cNvPr id="23" name="Content Placeholder 21"/>
          <p:cNvSpPr>
            <a:spLocks noGrp="1"/>
          </p:cNvSpPr>
          <p:nvPr>
            <p:ph sz="quarter" idx="11" hasCustomPrompt="1"/>
          </p:nvPr>
        </p:nvSpPr>
        <p:spPr>
          <a:xfrm>
            <a:off x="228600" y="152400"/>
            <a:ext cx="8686800" cy="685800"/>
          </a:xfrm>
          <a:prstGeom prst="rect">
            <a:avLst/>
          </a:prstGeom>
        </p:spPr>
        <p:txBody>
          <a:bodyPr/>
          <a:lstStyle>
            <a:lvl1pPr marL="0" indent="0">
              <a:spcBef>
                <a:spcPts val="0"/>
              </a:spcBef>
              <a:buNone/>
              <a:defRPr sz="3600">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dirty="0"/>
              <a:t>Click to edit text</a:t>
            </a:r>
          </a:p>
        </p:txBody>
      </p:sp>
      <p:sp>
        <p:nvSpPr>
          <p:cNvPr id="24" name="Slide Number Placeholder 5"/>
          <p:cNvSpPr txBox="1">
            <a:spLocks/>
          </p:cNvSpPr>
          <p:nvPr userDrawn="1"/>
        </p:nvSpPr>
        <p:spPr>
          <a:xfrm>
            <a:off x="152400" y="6400800"/>
            <a:ext cx="1143000" cy="304800"/>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Page </a:t>
            </a:r>
            <a:fld id="{23B54F64-4D77-425A-BD5E-0504AD8FCA49}" type="slidenum">
              <a:rPr kumimoji="0" lang="en-US" sz="14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l" defTabSz="914400" rtl="0" eaLnBrk="1" fontAlgn="auto" latinLnBrk="0" hangingPunct="1">
                <a:lnSpc>
                  <a:spcPct val="100000"/>
                </a:lnSpc>
                <a:spcBef>
                  <a:spcPts val="0"/>
                </a:spcBef>
                <a:spcAft>
                  <a:spcPts val="0"/>
                </a:spcAft>
                <a:buClrTx/>
                <a:buSzTx/>
                <a:buFontTx/>
                <a:buNone/>
                <a:tabLst/>
                <a:defRPr/>
              </a:pPr>
              <a:t>‹#›</a:t>
            </a:fld>
            <a:endParaRPr kumimoji="0" lang="en-US" sz="16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11813862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cxnSp>
        <p:nvCxnSpPr>
          <p:cNvPr id="8" name="Straight Connector 7"/>
          <p:cNvCxnSpPr/>
          <p:nvPr userDrawn="1"/>
        </p:nvCxnSpPr>
        <p:spPr>
          <a:xfrm>
            <a:off x="228600" y="6232022"/>
            <a:ext cx="8686800" cy="0"/>
          </a:xfrm>
          <a:prstGeom prst="line">
            <a:avLst/>
          </a:prstGeom>
          <a:ln w="9525">
            <a:solidFill>
              <a:srgbClr val="043253"/>
            </a:solidFill>
          </a:ln>
        </p:spPr>
        <p:style>
          <a:lnRef idx="1">
            <a:schemeClr val="accent1"/>
          </a:lnRef>
          <a:fillRef idx="0">
            <a:schemeClr val="accent1"/>
          </a:fillRef>
          <a:effectRef idx="0">
            <a:schemeClr val="accent1"/>
          </a:effectRef>
          <a:fontRef idx="minor">
            <a:schemeClr val="tx1"/>
          </a:fontRef>
        </p:style>
      </p:cxnSp>
      <p:sp>
        <p:nvSpPr>
          <p:cNvPr id="11" name="Footer Placeholder 4"/>
          <p:cNvSpPr txBox="1">
            <a:spLocks/>
          </p:cNvSpPr>
          <p:nvPr userDrawn="1"/>
        </p:nvSpPr>
        <p:spPr>
          <a:xfrm>
            <a:off x="2587431" y="6389370"/>
            <a:ext cx="3969139" cy="365760"/>
          </a:xfrm>
          <a:prstGeom prst="rect">
            <a:avLst/>
          </a:prstGeom>
        </p:spPr>
        <p:txBody>
          <a:bodyPr vert="horz" lIns="91440" tIns="45720" rIns="91440" bIns="45720" rtlCol="0" anchor="ctr"/>
          <a:lstStyle>
            <a:defPPr>
              <a:defRPr lang="en-US"/>
            </a:defPPr>
            <a:lvl1pPr marL="0" algn="ctr" defTabSz="914400" rtl="0" eaLnBrk="1" latinLnBrk="0" hangingPunct="1">
              <a:defRPr sz="1800" kern="1200">
                <a:solidFill>
                  <a:srgbClr val="043253"/>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300" normalizeH="0" baseline="0" noProof="0" dirty="0">
                <a:ln>
                  <a:noFill/>
                </a:ln>
                <a:solidFill>
                  <a:srgbClr val="043253"/>
                </a:solidFill>
                <a:effectLst/>
                <a:uLnTx/>
                <a:uFillTx/>
                <a:latin typeface="Arial" panose="020B0604020202020204" pitchFamily="34" charset="0"/>
                <a:ea typeface="+mn-ea"/>
                <a:cs typeface="Arial" panose="020B0604020202020204" pitchFamily="34" charset="0"/>
              </a:rPr>
              <a:t>L</a:t>
            </a:r>
            <a:r>
              <a:rPr kumimoji="0" lang="en-US" sz="1200" b="1" i="0" u="none" strike="noStrike" kern="1200" cap="none" spc="300" normalizeH="0" baseline="0" noProof="0" dirty="0">
                <a:ln>
                  <a:noFill/>
                </a:ln>
                <a:solidFill>
                  <a:srgbClr val="043253"/>
                </a:solidFill>
                <a:effectLst/>
                <a:uLnTx/>
                <a:uFillTx/>
                <a:latin typeface="Arial" panose="020B0604020202020204" pitchFamily="34" charset="0"/>
                <a:ea typeface="+mn-ea"/>
                <a:cs typeface="Arial" panose="020B0604020202020204" pitchFamily="34" charset="0"/>
              </a:rPr>
              <a:t>EAD </a:t>
            </a:r>
            <a:r>
              <a:rPr kumimoji="0" lang="en-US" sz="1400" b="1" i="0" u="none" strike="noStrike" kern="1200" cap="none" spc="300" normalizeH="0" baseline="0" noProof="0" dirty="0">
                <a:ln>
                  <a:noFill/>
                </a:ln>
                <a:solidFill>
                  <a:srgbClr val="043253"/>
                </a:solidFill>
                <a:effectLst/>
                <a:uLnTx/>
                <a:uFillTx/>
                <a:latin typeface="Arial" panose="020B0604020202020204" pitchFamily="34" charset="0"/>
                <a:ea typeface="+mn-ea"/>
                <a:cs typeface="Arial" panose="020B0604020202020204" pitchFamily="34" charset="0"/>
              </a:rPr>
              <a:t>∙ </a:t>
            </a:r>
            <a:r>
              <a:rPr kumimoji="0" lang="en-US" sz="1600" b="1" i="0" u="none" strike="noStrike" kern="1200" cap="none" spc="300" normalizeH="0" baseline="0" noProof="0" dirty="0">
                <a:ln>
                  <a:noFill/>
                </a:ln>
                <a:solidFill>
                  <a:srgbClr val="043253"/>
                </a:solidFill>
                <a:effectLst/>
                <a:uLnTx/>
                <a:uFillTx/>
                <a:latin typeface="Arial" panose="020B0604020202020204" pitchFamily="34" charset="0"/>
                <a:ea typeface="+mn-ea"/>
                <a:cs typeface="Arial" panose="020B0604020202020204" pitchFamily="34" charset="0"/>
              </a:rPr>
              <a:t>T</a:t>
            </a:r>
            <a:r>
              <a:rPr kumimoji="0" lang="en-US" sz="1200" b="1" i="0" u="none" strike="noStrike" kern="1200" cap="none" spc="300" normalizeH="0" baseline="0" noProof="0" dirty="0">
                <a:ln>
                  <a:noFill/>
                </a:ln>
                <a:solidFill>
                  <a:srgbClr val="043253"/>
                </a:solidFill>
                <a:effectLst/>
                <a:uLnTx/>
                <a:uFillTx/>
                <a:latin typeface="Arial" panose="020B0604020202020204" pitchFamily="34" charset="0"/>
                <a:ea typeface="+mn-ea"/>
                <a:cs typeface="Arial" panose="020B0604020202020204" pitchFamily="34" charset="0"/>
              </a:rPr>
              <a:t>RANSFORM </a:t>
            </a:r>
            <a:r>
              <a:rPr kumimoji="0" lang="en-US" sz="1400" b="1" i="0" u="none" strike="noStrike" kern="1200" cap="none" spc="300" normalizeH="0" baseline="0" noProof="0" dirty="0">
                <a:ln>
                  <a:noFill/>
                </a:ln>
                <a:solidFill>
                  <a:srgbClr val="043253"/>
                </a:solidFill>
                <a:effectLst/>
                <a:uLnTx/>
                <a:uFillTx/>
                <a:latin typeface="Arial" panose="020B0604020202020204" pitchFamily="34" charset="0"/>
                <a:ea typeface="+mn-ea"/>
                <a:cs typeface="Arial" panose="020B0604020202020204" pitchFamily="34" charset="0"/>
              </a:rPr>
              <a:t>∙ </a:t>
            </a:r>
            <a:r>
              <a:rPr kumimoji="0" lang="en-US" sz="1600" b="1" i="0" u="none" strike="noStrike" kern="1200" cap="none" spc="300" normalizeH="0" baseline="0" noProof="0" dirty="0">
                <a:ln>
                  <a:noFill/>
                </a:ln>
                <a:solidFill>
                  <a:srgbClr val="043253"/>
                </a:solidFill>
                <a:effectLst/>
                <a:uLnTx/>
                <a:uFillTx/>
                <a:latin typeface="Arial" panose="020B0604020202020204" pitchFamily="34" charset="0"/>
                <a:ea typeface="+mn-ea"/>
                <a:cs typeface="Arial" panose="020B0604020202020204" pitchFamily="34" charset="0"/>
              </a:rPr>
              <a:t>D</a:t>
            </a:r>
            <a:r>
              <a:rPr kumimoji="0" lang="en-US" sz="1200" b="1" i="0" u="none" strike="noStrike" kern="1200" cap="none" spc="300" normalizeH="0" baseline="0" noProof="0" dirty="0">
                <a:ln>
                  <a:noFill/>
                </a:ln>
                <a:solidFill>
                  <a:srgbClr val="043253"/>
                </a:solidFill>
                <a:effectLst/>
                <a:uLnTx/>
                <a:uFillTx/>
                <a:latin typeface="Arial" panose="020B0604020202020204" pitchFamily="34" charset="0"/>
                <a:ea typeface="+mn-ea"/>
                <a:cs typeface="Arial" panose="020B0604020202020204" pitchFamily="34" charset="0"/>
              </a:rPr>
              <a:t>ELIVER</a:t>
            </a:r>
            <a:endParaRPr kumimoji="0" lang="en-US" sz="1800" b="1" i="0" u="none" strike="noStrike" kern="1200" cap="none" spc="300" normalizeH="0" baseline="0" noProof="0" dirty="0">
              <a:ln>
                <a:noFill/>
              </a:ln>
              <a:solidFill>
                <a:srgbClr val="043253"/>
              </a:solidFill>
              <a:effectLst/>
              <a:uLnTx/>
              <a:uFillTx/>
              <a:latin typeface="Arial" panose="020B0604020202020204" pitchFamily="34" charset="0"/>
              <a:ea typeface="+mn-ea"/>
              <a:cs typeface="Arial" panose="020B0604020202020204" pitchFamily="34" charset="0"/>
            </a:endParaRPr>
          </a:p>
        </p:txBody>
      </p:sp>
      <p:pic>
        <p:nvPicPr>
          <p:cNvPr id="13" name="Picture 12" descr="4C_FS_HORZ_wTreasuryTag.pn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162800" y="6256946"/>
            <a:ext cx="1752600" cy="553453"/>
          </a:xfrm>
          <a:prstGeom prst="rect">
            <a:avLst/>
          </a:prstGeom>
        </p:spPr>
      </p:pic>
      <p:sp>
        <p:nvSpPr>
          <p:cNvPr id="14" name="Slide Number Placeholder 5"/>
          <p:cNvSpPr txBox="1">
            <a:spLocks/>
          </p:cNvSpPr>
          <p:nvPr userDrawn="1"/>
        </p:nvSpPr>
        <p:spPr>
          <a:xfrm>
            <a:off x="152400" y="6400800"/>
            <a:ext cx="1143000" cy="304800"/>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Page </a:t>
            </a:r>
            <a:fld id="{23B54F64-4D77-425A-BD5E-0504AD8FCA49}" type="slidenum">
              <a:rPr kumimoji="0" lang="en-US" sz="14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l" defTabSz="914400" rtl="0" eaLnBrk="1" fontAlgn="auto" latinLnBrk="0" hangingPunct="1">
                <a:lnSpc>
                  <a:spcPct val="100000"/>
                </a:lnSpc>
                <a:spcBef>
                  <a:spcPts val="0"/>
                </a:spcBef>
                <a:spcAft>
                  <a:spcPts val="0"/>
                </a:spcAft>
                <a:buClrTx/>
                <a:buSzTx/>
                <a:buFontTx/>
                <a:buNone/>
                <a:tabLst/>
                <a:defRPr/>
              </a:pPr>
              <a:t>‹#›</a:t>
            </a:fld>
            <a:endParaRPr kumimoji="0" lang="en-US" sz="16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372894881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Contact Information">
    <p:spTree>
      <p:nvGrpSpPr>
        <p:cNvPr id="1" name=""/>
        <p:cNvGrpSpPr/>
        <p:nvPr/>
      </p:nvGrpSpPr>
      <p:grpSpPr>
        <a:xfrm>
          <a:off x="0" y="0"/>
          <a:ext cx="0" cy="0"/>
          <a:chOff x="0" y="0"/>
          <a:chExt cx="0" cy="0"/>
        </a:xfrm>
      </p:grpSpPr>
      <p:cxnSp>
        <p:nvCxnSpPr>
          <p:cNvPr id="11" name="Straight Connector 10"/>
          <p:cNvCxnSpPr/>
          <p:nvPr userDrawn="1"/>
        </p:nvCxnSpPr>
        <p:spPr>
          <a:xfrm>
            <a:off x="228600" y="6232022"/>
            <a:ext cx="8686800" cy="0"/>
          </a:xfrm>
          <a:prstGeom prst="line">
            <a:avLst/>
          </a:prstGeom>
          <a:ln w="9525">
            <a:solidFill>
              <a:srgbClr val="043253"/>
            </a:solidFill>
          </a:ln>
        </p:spPr>
        <p:style>
          <a:lnRef idx="1">
            <a:schemeClr val="accent1"/>
          </a:lnRef>
          <a:fillRef idx="0">
            <a:schemeClr val="accent1"/>
          </a:fillRef>
          <a:effectRef idx="0">
            <a:schemeClr val="accent1"/>
          </a:effectRef>
          <a:fontRef idx="minor">
            <a:schemeClr val="tx1"/>
          </a:fontRef>
        </p:style>
      </p:cxnSp>
      <p:sp>
        <p:nvSpPr>
          <p:cNvPr id="12" name="Footer Placeholder 4"/>
          <p:cNvSpPr txBox="1">
            <a:spLocks/>
          </p:cNvSpPr>
          <p:nvPr userDrawn="1"/>
        </p:nvSpPr>
        <p:spPr>
          <a:xfrm>
            <a:off x="2587431" y="6389370"/>
            <a:ext cx="3969139" cy="365760"/>
          </a:xfrm>
          <a:prstGeom prst="rect">
            <a:avLst/>
          </a:prstGeom>
        </p:spPr>
        <p:txBody>
          <a:bodyPr vert="horz" lIns="91440" tIns="45720" rIns="91440" bIns="45720" rtlCol="0" anchor="ctr"/>
          <a:lstStyle>
            <a:defPPr>
              <a:defRPr lang="en-US"/>
            </a:defPPr>
            <a:lvl1pPr marL="0" algn="ctr" defTabSz="914400" rtl="0" eaLnBrk="1" latinLnBrk="0" hangingPunct="1">
              <a:defRPr sz="1800" kern="1200">
                <a:solidFill>
                  <a:srgbClr val="043253"/>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300" normalizeH="0" baseline="0" noProof="0" dirty="0">
                <a:ln>
                  <a:noFill/>
                </a:ln>
                <a:solidFill>
                  <a:srgbClr val="043253"/>
                </a:solidFill>
                <a:effectLst/>
                <a:uLnTx/>
                <a:uFillTx/>
                <a:latin typeface="Arial" panose="020B0604020202020204" pitchFamily="34" charset="0"/>
                <a:ea typeface="+mn-ea"/>
                <a:cs typeface="Arial" panose="020B0604020202020204" pitchFamily="34" charset="0"/>
              </a:rPr>
              <a:t>L</a:t>
            </a:r>
            <a:r>
              <a:rPr kumimoji="0" lang="en-US" sz="1200" b="1" i="0" u="none" strike="noStrike" kern="1200" cap="none" spc="300" normalizeH="0" baseline="0" noProof="0" dirty="0">
                <a:ln>
                  <a:noFill/>
                </a:ln>
                <a:solidFill>
                  <a:srgbClr val="043253"/>
                </a:solidFill>
                <a:effectLst/>
                <a:uLnTx/>
                <a:uFillTx/>
                <a:latin typeface="Arial" panose="020B0604020202020204" pitchFamily="34" charset="0"/>
                <a:ea typeface="+mn-ea"/>
                <a:cs typeface="Arial" panose="020B0604020202020204" pitchFamily="34" charset="0"/>
              </a:rPr>
              <a:t>EAD </a:t>
            </a:r>
            <a:r>
              <a:rPr kumimoji="0" lang="en-US" sz="1400" b="1" i="0" u="none" strike="noStrike" kern="1200" cap="none" spc="300" normalizeH="0" baseline="0" noProof="0" dirty="0">
                <a:ln>
                  <a:noFill/>
                </a:ln>
                <a:solidFill>
                  <a:srgbClr val="043253"/>
                </a:solidFill>
                <a:effectLst/>
                <a:uLnTx/>
                <a:uFillTx/>
                <a:latin typeface="Arial" panose="020B0604020202020204" pitchFamily="34" charset="0"/>
                <a:ea typeface="+mn-ea"/>
                <a:cs typeface="Arial" panose="020B0604020202020204" pitchFamily="34" charset="0"/>
              </a:rPr>
              <a:t>∙ </a:t>
            </a:r>
            <a:r>
              <a:rPr kumimoji="0" lang="en-US" sz="1600" b="1" i="0" u="none" strike="noStrike" kern="1200" cap="none" spc="300" normalizeH="0" baseline="0" noProof="0" dirty="0">
                <a:ln>
                  <a:noFill/>
                </a:ln>
                <a:solidFill>
                  <a:srgbClr val="043253"/>
                </a:solidFill>
                <a:effectLst/>
                <a:uLnTx/>
                <a:uFillTx/>
                <a:latin typeface="Arial" panose="020B0604020202020204" pitchFamily="34" charset="0"/>
                <a:ea typeface="+mn-ea"/>
                <a:cs typeface="Arial" panose="020B0604020202020204" pitchFamily="34" charset="0"/>
              </a:rPr>
              <a:t>T</a:t>
            </a:r>
            <a:r>
              <a:rPr kumimoji="0" lang="en-US" sz="1200" b="1" i="0" u="none" strike="noStrike" kern="1200" cap="none" spc="300" normalizeH="0" baseline="0" noProof="0" dirty="0">
                <a:ln>
                  <a:noFill/>
                </a:ln>
                <a:solidFill>
                  <a:srgbClr val="043253"/>
                </a:solidFill>
                <a:effectLst/>
                <a:uLnTx/>
                <a:uFillTx/>
                <a:latin typeface="Arial" panose="020B0604020202020204" pitchFamily="34" charset="0"/>
                <a:ea typeface="+mn-ea"/>
                <a:cs typeface="Arial" panose="020B0604020202020204" pitchFamily="34" charset="0"/>
              </a:rPr>
              <a:t>RANSFORM </a:t>
            </a:r>
            <a:r>
              <a:rPr kumimoji="0" lang="en-US" sz="1400" b="1" i="0" u="none" strike="noStrike" kern="1200" cap="none" spc="300" normalizeH="0" baseline="0" noProof="0" dirty="0">
                <a:ln>
                  <a:noFill/>
                </a:ln>
                <a:solidFill>
                  <a:srgbClr val="043253"/>
                </a:solidFill>
                <a:effectLst/>
                <a:uLnTx/>
                <a:uFillTx/>
                <a:latin typeface="Arial" panose="020B0604020202020204" pitchFamily="34" charset="0"/>
                <a:ea typeface="+mn-ea"/>
                <a:cs typeface="Arial" panose="020B0604020202020204" pitchFamily="34" charset="0"/>
              </a:rPr>
              <a:t>∙ </a:t>
            </a:r>
            <a:r>
              <a:rPr kumimoji="0" lang="en-US" sz="1600" b="1" i="0" u="none" strike="noStrike" kern="1200" cap="none" spc="300" normalizeH="0" baseline="0" noProof="0" dirty="0">
                <a:ln>
                  <a:noFill/>
                </a:ln>
                <a:solidFill>
                  <a:srgbClr val="043253"/>
                </a:solidFill>
                <a:effectLst/>
                <a:uLnTx/>
                <a:uFillTx/>
                <a:latin typeface="Arial" panose="020B0604020202020204" pitchFamily="34" charset="0"/>
                <a:ea typeface="+mn-ea"/>
                <a:cs typeface="Arial" panose="020B0604020202020204" pitchFamily="34" charset="0"/>
              </a:rPr>
              <a:t>D</a:t>
            </a:r>
            <a:r>
              <a:rPr kumimoji="0" lang="en-US" sz="1200" b="1" i="0" u="none" strike="noStrike" kern="1200" cap="none" spc="300" normalizeH="0" baseline="0" noProof="0" dirty="0">
                <a:ln>
                  <a:noFill/>
                </a:ln>
                <a:solidFill>
                  <a:srgbClr val="043253"/>
                </a:solidFill>
                <a:effectLst/>
                <a:uLnTx/>
                <a:uFillTx/>
                <a:latin typeface="Arial" panose="020B0604020202020204" pitchFamily="34" charset="0"/>
                <a:ea typeface="+mn-ea"/>
                <a:cs typeface="Arial" panose="020B0604020202020204" pitchFamily="34" charset="0"/>
              </a:rPr>
              <a:t>ELIVER</a:t>
            </a:r>
            <a:endParaRPr kumimoji="0" lang="en-US" sz="1800" b="1" i="0" u="none" strike="noStrike" kern="1200" cap="none" spc="300" normalizeH="0" baseline="0" noProof="0" dirty="0">
              <a:ln>
                <a:noFill/>
              </a:ln>
              <a:solidFill>
                <a:srgbClr val="043253"/>
              </a:solidFill>
              <a:effectLst/>
              <a:uLnTx/>
              <a:uFillTx/>
              <a:latin typeface="Arial" panose="020B0604020202020204" pitchFamily="34" charset="0"/>
              <a:ea typeface="+mn-ea"/>
              <a:cs typeface="Arial" panose="020B0604020202020204" pitchFamily="34" charset="0"/>
            </a:endParaRPr>
          </a:p>
        </p:txBody>
      </p:sp>
      <p:pic>
        <p:nvPicPr>
          <p:cNvPr id="14" name="Picture 13" descr="4C_FS_HORZ_wTreasuryTag.pn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162800" y="6256946"/>
            <a:ext cx="1752600" cy="553453"/>
          </a:xfrm>
          <a:prstGeom prst="rect">
            <a:avLst/>
          </a:prstGeom>
        </p:spPr>
      </p:pic>
      <p:cxnSp>
        <p:nvCxnSpPr>
          <p:cNvPr id="15" name="Straight Connector 14"/>
          <p:cNvCxnSpPr/>
          <p:nvPr userDrawn="1"/>
        </p:nvCxnSpPr>
        <p:spPr>
          <a:xfrm>
            <a:off x="228600" y="892996"/>
            <a:ext cx="8686800" cy="0"/>
          </a:xfrm>
          <a:prstGeom prst="line">
            <a:avLst/>
          </a:prstGeom>
          <a:ln w="28575">
            <a:solidFill>
              <a:srgbClr val="043253"/>
            </a:solidFill>
          </a:ln>
        </p:spPr>
        <p:style>
          <a:lnRef idx="1">
            <a:schemeClr val="accent1"/>
          </a:lnRef>
          <a:fillRef idx="0">
            <a:schemeClr val="accent1"/>
          </a:fillRef>
          <a:effectRef idx="0">
            <a:schemeClr val="accent1"/>
          </a:effectRef>
          <a:fontRef idx="minor">
            <a:schemeClr val="tx1"/>
          </a:fontRef>
        </p:style>
      </p:cxnSp>
      <p:sp>
        <p:nvSpPr>
          <p:cNvPr id="18" name="Title 2"/>
          <p:cNvSpPr txBox="1">
            <a:spLocks/>
          </p:cNvSpPr>
          <p:nvPr userDrawn="1"/>
        </p:nvSpPr>
        <p:spPr>
          <a:xfrm>
            <a:off x="228600" y="152400"/>
            <a:ext cx="8686800" cy="685800"/>
          </a:xfrm>
          <a:prstGeom prst="rect">
            <a:avLst/>
          </a:prstGeom>
        </p:spPr>
        <p:txBody>
          <a:bodyPr vert="horz" lIns="91440" tIns="45720" rIns="91440" bIns="45720" rtlCol="0" anchor="ctr">
            <a:noAutofit/>
          </a:bodyPr>
          <a:lstStyle>
            <a:lvl1pPr algn="l" defTabSz="914400" rtl="0" eaLnBrk="1" latinLnBrk="0" hangingPunct="1">
              <a:spcBef>
                <a:spcPct val="0"/>
              </a:spcBef>
              <a:buNone/>
              <a:defRPr sz="4000" kern="1200">
                <a:solidFill>
                  <a:schemeClr val="tx1"/>
                </a:solidFill>
                <a:latin typeface="Arial" panose="020B0604020202020204" pitchFamily="34" charset="0"/>
                <a:ea typeface="+mj-ea"/>
                <a:cs typeface="Arial" panose="020B0604020202020204" pitchFamily="34" charset="0"/>
              </a:defRPr>
            </a:lvl1pPr>
          </a:lstStyle>
          <a:p>
            <a:pPr marL="0" marR="0" lvl="0" indent="0" algn="l" defTabSz="914400" rtl="0" eaLnBrk="1" fontAlgn="auto" latinLnBrk="0" hangingPunct="1">
              <a:lnSpc>
                <a:spcPct val="110000"/>
              </a:lnSpc>
              <a:spcBef>
                <a:spcPct val="0"/>
              </a:spcBef>
              <a:spcAft>
                <a:spcPts val="0"/>
              </a:spcAft>
              <a:buClrTx/>
              <a:buSzTx/>
              <a:buFontTx/>
              <a:buNone/>
              <a:tabLst/>
              <a:defRPr/>
            </a:pPr>
            <a:r>
              <a:rPr kumimoji="0" lang="en-US" sz="3600" b="0" i="0" u="none" strike="noStrike" kern="1200" cap="none" spc="0" normalizeH="0" baseline="0" noProof="0" dirty="0">
                <a:ln>
                  <a:noFill/>
                </a:ln>
                <a:solidFill>
                  <a:prstClr val="black"/>
                </a:solidFill>
                <a:effectLst/>
                <a:uLnTx/>
                <a:uFillTx/>
                <a:latin typeface="Arial" panose="020B0604020202020204" pitchFamily="34" charset="0"/>
                <a:ea typeface="+mj-ea"/>
                <a:cs typeface="Arial" panose="020B0604020202020204" pitchFamily="34" charset="0"/>
              </a:rPr>
              <a:t>Contact Information</a:t>
            </a:r>
          </a:p>
        </p:txBody>
      </p:sp>
      <p:sp>
        <p:nvSpPr>
          <p:cNvPr id="19" name="Picture Placeholder 3"/>
          <p:cNvSpPr>
            <a:spLocks noGrp="1"/>
          </p:cNvSpPr>
          <p:nvPr>
            <p:ph type="pic" sz="quarter" idx="10" hasCustomPrompt="1"/>
          </p:nvPr>
        </p:nvSpPr>
        <p:spPr>
          <a:xfrm>
            <a:off x="484632" y="1243584"/>
            <a:ext cx="2944368" cy="1042416"/>
          </a:xfrm>
          <a:prstGeom prst="rect">
            <a:avLst/>
          </a:prstGeom>
        </p:spPr>
        <p:txBody>
          <a:bodyPr/>
          <a:lstStyle>
            <a:lvl1pPr marL="0" indent="0" algn="l">
              <a:buNone/>
              <a:defRPr sz="2200" baseline="0">
                <a:latin typeface="Arial" panose="020B0604020202020204" pitchFamily="34" charset="0"/>
                <a:cs typeface="Arial" panose="020B0604020202020204" pitchFamily="34" charset="0"/>
              </a:defRPr>
            </a:lvl1pPr>
          </a:lstStyle>
          <a:p>
            <a:r>
              <a:rPr lang="en-US" dirty="0"/>
              <a:t>Click picture to add sub logo</a:t>
            </a:r>
          </a:p>
        </p:txBody>
      </p:sp>
      <p:sp>
        <p:nvSpPr>
          <p:cNvPr id="21" name="Slide Number Placeholder 5"/>
          <p:cNvSpPr txBox="1">
            <a:spLocks/>
          </p:cNvSpPr>
          <p:nvPr userDrawn="1"/>
        </p:nvSpPr>
        <p:spPr>
          <a:xfrm>
            <a:off x="152400" y="6400800"/>
            <a:ext cx="1143000" cy="304800"/>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Page </a:t>
            </a:r>
            <a:fld id="{23B54F64-4D77-425A-BD5E-0504AD8FCA49}" type="slidenum">
              <a:rPr kumimoji="0" lang="en-US" sz="14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l" defTabSz="914400" rtl="0" eaLnBrk="1" fontAlgn="auto" latinLnBrk="0" hangingPunct="1">
                <a:lnSpc>
                  <a:spcPct val="100000"/>
                </a:lnSpc>
                <a:spcBef>
                  <a:spcPts val="0"/>
                </a:spcBef>
                <a:spcAft>
                  <a:spcPts val="0"/>
                </a:spcAft>
                <a:buClrTx/>
                <a:buSzTx/>
                <a:buFontTx/>
                <a:buNone/>
                <a:tabLst/>
                <a:defRPr/>
              </a:pPr>
              <a:t>‹#›</a:t>
            </a:fld>
            <a:endParaRPr kumimoji="0" lang="en-US" sz="16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108077341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Usage Guide">
    <p:spTree>
      <p:nvGrpSpPr>
        <p:cNvPr id="1" name=""/>
        <p:cNvGrpSpPr/>
        <p:nvPr/>
      </p:nvGrpSpPr>
      <p:grpSpPr>
        <a:xfrm>
          <a:off x="0" y="0"/>
          <a:ext cx="0" cy="0"/>
          <a:chOff x="0" y="0"/>
          <a:chExt cx="0" cy="0"/>
        </a:xfrm>
      </p:grpSpPr>
      <p:pic>
        <p:nvPicPr>
          <p:cNvPr id="2050" name="Picture 2"/>
          <p:cNvPicPr>
            <a:picLocks noChangeAspect="1" noChangeArrowheads="1"/>
          </p:cNvPicPr>
          <p:nvPr userDrawn="1"/>
        </p:nvPicPr>
        <p:blipFill rotWithShape="1">
          <a:blip r:embed="rId2">
            <a:extLst>
              <a:ext uri="{28A0092B-C50C-407E-A947-70E740481C1C}">
                <a14:useLocalDpi xmlns:a14="http://schemas.microsoft.com/office/drawing/2010/main" val="0"/>
              </a:ext>
            </a:extLst>
          </a:blip>
          <a:srcRect t="6711"/>
          <a:stretch/>
        </p:blipFill>
        <p:spPr bwMode="auto">
          <a:xfrm>
            <a:off x="1905000" y="3212538"/>
            <a:ext cx="5334000" cy="105466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 name="Picture 2"/>
          <p:cNvPicPr>
            <a:picLocks noChangeAspect="1" noChangeArrowheads="1"/>
          </p:cNvPicPr>
          <p:nvPr userDrawn="1"/>
        </p:nvPicPr>
        <p:blipFill rotWithShape="1">
          <a:blip r:embed="rId3">
            <a:extLst>
              <a:ext uri="{28A0092B-C50C-407E-A947-70E740481C1C}">
                <a14:useLocalDpi xmlns:a14="http://schemas.microsoft.com/office/drawing/2010/main" val="0"/>
              </a:ext>
            </a:extLst>
          </a:blip>
          <a:srcRect t="25009"/>
          <a:stretch/>
        </p:blipFill>
        <p:spPr bwMode="auto">
          <a:xfrm>
            <a:off x="1570788" y="2438400"/>
            <a:ext cx="6002424" cy="83946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4" name="Straight Connector 3"/>
          <p:cNvCxnSpPr/>
          <p:nvPr userDrawn="1"/>
        </p:nvCxnSpPr>
        <p:spPr>
          <a:xfrm>
            <a:off x="228600" y="4267200"/>
            <a:ext cx="8686800" cy="0"/>
          </a:xfrm>
          <a:prstGeom prst="line">
            <a:avLst/>
          </a:prstGeom>
          <a:ln w="28575">
            <a:solidFill>
              <a:srgbClr val="043253"/>
            </a:solidFill>
            <a:prstDash val="dash"/>
          </a:ln>
        </p:spPr>
        <p:style>
          <a:lnRef idx="1">
            <a:schemeClr val="accent1"/>
          </a:lnRef>
          <a:fillRef idx="0">
            <a:schemeClr val="accent1"/>
          </a:fillRef>
          <a:effectRef idx="0">
            <a:schemeClr val="accent1"/>
          </a:effectRef>
          <a:fontRef idx="minor">
            <a:schemeClr val="tx1"/>
          </a:fontRef>
        </p:style>
      </p:cxnSp>
      <p:sp>
        <p:nvSpPr>
          <p:cNvPr id="5" name="TextBox 4"/>
          <p:cNvSpPr txBox="1"/>
          <p:nvPr userDrawn="1"/>
        </p:nvSpPr>
        <p:spPr>
          <a:xfrm>
            <a:off x="533400" y="5827693"/>
            <a:ext cx="3733800" cy="954107"/>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If you wish to use the business line or product/service sub logo title slide, please insert the appropriate sub logo by clicking the picture icon on the “Sub Logo”  title slide.</a:t>
            </a:r>
          </a:p>
        </p:txBody>
      </p:sp>
      <p:sp>
        <p:nvSpPr>
          <p:cNvPr id="6" name="Title 2"/>
          <p:cNvSpPr txBox="1">
            <a:spLocks/>
          </p:cNvSpPr>
          <p:nvPr userDrawn="1"/>
        </p:nvSpPr>
        <p:spPr>
          <a:xfrm>
            <a:off x="228600" y="838200"/>
            <a:ext cx="8686800" cy="1732370"/>
          </a:xfrm>
          <a:prstGeom prst="rect">
            <a:avLst/>
          </a:prstGeom>
        </p:spPr>
        <p:txBody>
          <a:bodyPr vert="horz" lIns="91440" tIns="45720" rIns="91440" bIns="45720" rtlCol="0" anchor="ctr">
            <a:normAutofit/>
          </a:bodyPr>
          <a:lstStyle>
            <a:lvl1pPr algn="l" defTabSz="914400" rtl="0" eaLnBrk="1" latinLnBrk="0" hangingPunct="1">
              <a:spcBef>
                <a:spcPct val="0"/>
              </a:spcBef>
              <a:buNone/>
              <a:defRPr sz="4000" kern="1200">
                <a:solidFill>
                  <a:schemeClr val="tx1"/>
                </a:solidFill>
                <a:latin typeface="Arial" panose="020B0604020202020204" pitchFamily="34" charset="0"/>
                <a:ea typeface="+mj-ea"/>
                <a:cs typeface="Arial" panose="020B0604020202020204" pitchFamily="34" charset="0"/>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sz="2200" b="1" i="0" u="none" strike="noStrike" kern="1200" cap="none" spc="0" normalizeH="0" baseline="0" noProof="0" dirty="0">
                <a:ln>
                  <a:noFill/>
                </a:ln>
                <a:solidFill>
                  <a:prstClr val="black"/>
                </a:solidFill>
                <a:effectLst/>
                <a:uLnTx/>
                <a:uFillTx/>
                <a:latin typeface="Arial" panose="020B0604020202020204" pitchFamily="34" charset="0"/>
                <a:ea typeface="+mj-ea"/>
                <a:cs typeface="Arial" panose="020B0604020202020204" pitchFamily="34" charset="0"/>
              </a:rPr>
              <a:t>General tips:</a:t>
            </a:r>
          </a:p>
          <a:p>
            <a:pPr marL="285750" marR="0" lvl="0" indent="-285750" algn="l" defTabSz="914400" rtl="0" eaLnBrk="1" fontAlgn="auto" latinLnBrk="0" hangingPunct="1">
              <a:lnSpc>
                <a:spcPct val="100000"/>
              </a:lnSpc>
              <a:spcBef>
                <a:spcPct val="0"/>
              </a:spcBef>
              <a:spcAft>
                <a:spcPts val="0"/>
              </a:spcAft>
              <a:buClrTx/>
              <a:buSzTx/>
              <a:buFont typeface="Arial" panose="020B0604020202020204" pitchFamily="34" charset="0"/>
              <a:buChar char="•"/>
              <a:tabLst/>
              <a:defRPr/>
            </a:pPr>
            <a:r>
              <a:rPr kumimoji="0" lang="en-US" sz="1600" b="0" i="0" u="none" strike="noStrike" kern="1200" cap="none" spc="0" normalizeH="0" baseline="0" noProof="0" dirty="0">
                <a:ln>
                  <a:noFill/>
                </a:ln>
                <a:solidFill>
                  <a:prstClr val="black"/>
                </a:solidFill>
                <a:effectLst/>
                <a:uLnTx/>
                <a:uFillTx/>
                <a:latin typeface="Arial" panose="020B0604020202020204" pitchFamily="34" charset="0"/>
                <a:ea typeface="+mj-ea"/>
                <a:cs typeface="Arial" panose="020B0604020202020204" pitchFamily="34" charset="0"/>
              </a:rPr>
              <a:t>These templates can be used for all external and internal presentations and handouts. </a:t>
            </a:r>
          </a:p>
          <a:p>
            <a:pPr marL="285750" marR="0" lvl="0" indent="-285750" algn="l" defTabSz="914400" rtl="0" eaLnBrk="1" fontAlgn="auto" latinLnBrk="0" hangingPunct="1">
              <a:lnSpc>
                <a:spcPct val="100000"/>
              </a:lnSpc>
              <a:spcBef>
                <a:spcPct val="0"/>
              </a:spcBef>
              <a:spcAft>
                <a:spcPts val="0"/>
              </a:spcAft>
              <a:buClrTx/>
              <a:buSzTx/>
              <a:buFont typeface="Arial" panose="020B0604020202020204" pitchFamily="34" charset="0"/>
              <a:buChar char="•"/>
              <a:tabLst/>
              <a:defRPr/>
            </a:pPr>
            <a:r>
              <a:rPr kumimoji="0" lang="en-US" sz="1600" b="0" i="0" u="none" strike="noStrike" kern="1200" cap="none" spc="0" normalizeH="0" baseline="0" noProof="0" dirty="0">
                <a:ln>
                  <a:noFill/>
                </a:ln>
                <a:solidFill>
                  <a:prstClr val="black"/>
                </a:solidFill>
                <a:effectLst/>
                <a:uLnTx/>
                <a:uFillTx/>
                <a:latin typeface="Arial" panose="020B0604020202020204" pitchFamily="34" charset="0"/>
                <a:ea typeface="+mj-ea"/>
                <a:cs typeface="Arial" panose="020B0604020202020204" pitchFamily="34" charset="0"/>
              </a:rPr>
              <a:t>Insert page numbers from the “Insert” tab. </a:t>
            </a:r>
          </a:p>
          <a:p>
            <a:pPr marL="285750" marR="0" lvl="0" indent="-285750" algn="l" defTabSz="914400" rtl="0" eaLnBrk="1" fontAlgn="auto" latinLnBrk="0" hangingPunct="1">
              <a:lnSpc>
                <a:spcPct val="100000"/>
              </a:lnSpc>
              <a:spcBef>
                <a:spcPct val="0"/>
              </a:spcBef>
              <a:spcAft>
                <a:spcPts val="0"/>
              </a:spcAft>
              <a:buClrTx/>
              <a:buSzTx/>
              <a:buFont typeface="Arial" panose="020B0604020202020204" pitchFamily="34" charset="0"/>
              <a:buChar char="•"/>
              <a:tabLst/>
              <a:defRPr/>
            </a:pPr>
            <a:r>
              <a:rPr kumimoji="0" lang="en-US" sz="1600" b="0" i="0" u="none" strike="noStrike" kern="1200" cap="none" spc="0" normalizeH="0" baseline="0" noProof="0" dirty="0">
                <a:ln>
                  <a:noFill/>
                </a:ln>
                <a:solidFill>
                  <a:prstClr val="black"/>
                </a:solidFill>
                <a:effectLst/>
                <a:uLnTx/>
                <a:uFillTx/>
                <a:latin typeface="Arial" panose="020B0604020202020204" pitchFamily="34" charset="0"/>
                <a:ea typeface="+mj-ea"/>
                <a:cs typeface="Arial" panose="020B0604020202020204" pitchFamily="34" charset="0"/>
              </a:rPr>
              <a:t>Ensure all text is in “Arial” font.</a:t>
            </a:r>
          </a:p>
          <a:p>
            <a:pPr marL="285750" marR="0" lvl="0" indent="-285750" algn="l" defTabSz="914400" rtl="0" eaLnBrk="1" fontAlgn="auto" latinLnBrk="0" hangingPunct="1">
              <a:lnSpc>
                <a:spcPct val="100000"/>
              </a:lnSpc>
              <a:spcBef>
                <a:spcPct val="0"/>
              </a:spcBef>
              <a:spcAft>
                <a:spcPts val="0"/>
              </a:spcAft>
              <a:buClrTx/>
              <a:buSzTx/>
              <a:buFont typeface="Arial" panose="020B0604020202020204" pitchFamily="34" charset="0"/>
              <a:buChar char="•"/>
              <a:tabLst/>
              <a:defRPr/>
            </a:pPr>
            <a:r>
              <a:rPr kumimoji="0" lang="en-US" sz="1600" b="0" i="0" u="none" strike="noStrike" kern="1200" cap="none" spc="0" normalizeH="0" baseline="0" noProof="0" dirty="0">
                <a:ln>
                  <a:noFill/>
                </a:ln>
                <a:solidFill>
                  <a:prstClr val="black"/>
                </a:solidFill>
                <a:effectLst/>
                <a:uLnTx/>
                <a:uFillTx/>
                <a:latin typeface="Arial" panose="020B0604020202020204" pitchFamily="34" charset="0"/>
                <a:ea typeface="+mj-ea"/>
                <a:cs typeface="Arial" panose="020B0604020202020204" pitchFamily="34" charset="0"/>
              </a:rPr>
              <a:t>If color is used, ensure color selection is consistent with the template. For your reference, a few of the Fiscal Service colors are provided below.</a:t>
            </a:r>
          </a:p>
        </p:txBody>
      </p:sp>
      <p:cxnSp>
        <p:nvCxnSpPr>
          <p:cNvPr id="12" name="Straight Connector 11"/>
          <p:cNvCxnSpPr/>
          <p:nvPr userDrawn="1"/>
        </p:nvCxnSpPr>
        <p:spPr>
          <a:xfrm>
            <a:off x="228600" y="892996"/>
            <a:ext cx="8686800" cy="0"/>
          </a:xfrm>
          <a:prstGeom prst="line">
            <a:avLst/>
          </a:prstGeom>
          <a:ln w="28575">
            <a:solidFill>
              <a:srgbClr val="043253"/>
            </a:solidFill>
          </a:ln>
        </p:spPr>
        <p:style>
          <a:lnRef idx="1">
            <a:schemeClr val="accent1"/>
          </a:lnRef>
          <a:fillRef idx="0">
            <a:schemeClr val="accent1"/>
          </a:fillRef>
          <a:effectRef idx="0">
            <a:schemeClr val="accent1"/>
          </a:effectRef>
          <a:fontRef idx="minor">
            <a:schemeClr val="tx1"/>
          </a:fontRef>
        </p:style>
      </p:cxnSp>
      <p:sp>
        <p:nvSpPr>
          <p:cNvPr id="15" name="Title 2"/>
          <p:cNvSpPr txBox="1">
            <a:spLocks/>
          </p:cNvSpPr>
          <p:nvPr userDrawn="1"/>
        </p:nvSpPr>
        <p:spPr>
          <a:xfrm>
            <a:off x="228600" y="152400"/>
            <a:ext cx="8686800" cy="685800"/>
          </a:xfrm>
          <a:prstGeom prst="rect">
            <a:avLst/>
          </a:prstGeom>
        </p:spPr>
        <p:txBody>
          <a:bodyPr vert="horz" lIns="91440" tIns="45720" rIns="91440" bIns="45720" rtlCol="0" anchor="ctr">
            <a:noAutofit/>
          </a:bodyPr>
          <a:lstStyle>
            <a:lvl1pPr algn="l" defTabSz="914400" rtl="0" eaLnBrk="1" latinLnBrk="0" hangingPunct="1">
              <a:spcBef>
                <a:spcPct val="0"/>
              </a:spcBef>
              <a:buNone/>
              <a:defRPr sz="4000" kern="1200">
                <a:solidFill>
                  <a:schemeClr val="tx1"/>
                </a:solidFill>
                <a:latin typeface="Arial" panose="020B0604020202020204" pitchFamily="34" charset="0"/>
                <a:ea typeface="+mj-ea"/>
                <a:cs typeface="Arial" panose="020B0604020202020204" pitchFamily="34" charset="0"/>
              </a:defRPr>
            </a:lvl1pPr>
          </a:lstStyle>
          <a:p>
            <a:pPr marL="0" marR="0" lvl="0" indent="0" algn="l" defTabSz="914400" rtl="0" eaLnBrk="1" fontAlgn="auto" latinLnBrk="0" hangingPunct="1">
              <a:lnSpc>
                <a:spcPct val="110000"/>
              </a:lnSpc>
              <a:spcBef>
                <a:spcPct val="0"/>
              </a:spcBef>
              <a:spcAft>
                <a:spcPts val="0"/>
              </a:spcAft>
              <a:buClrTx/>
              <a:buSzTx/>
              <a:buFontTx/>
              <a:buNone/>
              <a:tabLst/>
              <a:defRPr/>
            </a:pPr>
            <a:r>
              <a:rPr kumimoji="0" lang="en-US" sz="3600" b="0" i="0" u="none" strike="noStrike" kern="1200" cap="none" spc="0" normalizeH="0" baseline="0" noProof="0" dirty="0">
                <a:ln>
                  <a:noFill/>
                </a:ln>
                <a:solidFill>
                  <a:prstClr val="black"/>
                </a:solidFill>
                <a:effectLst/>
                <a:uLnTx/>
                <a:uFillTx/>
                <a:latin typeface="Arial" panose="020B0604020202020204" pitchFamily="34" charset="0"/>
                <a:ea typeface="+mj-ea"/>
                <a:cs typeface="Arial" panose="020B0604020202020204" pitchFamily="34" charset="0"/>
              </a:rPr>
              <a:t>PowerPoint Usage Guide</a:t>
            </a:r>
          </a:p>
        </p:txBody>
      </p:sp>
      <p:pic>
        <p:nvPicPr>
          <p:cNvPr id="13" name="Picture 2"/>
          <p:cNvPicPr>
            <a:picLocks noChangeAspect="1" noChangeArrowheads="1"/>
          </p:cNvPicPr>
          <p:nvPr userDrawn="1"/>
        </p:nvPicPr>
        <p:blipFill>
          <a:blip r:embed="rId4" cstate="print">
            <a:extLst>
              <a:ext uri="{28A0092B-C50C-407E-A947-70E740481C1C}">
                <a14:useLocalDpi xmlns:a14="http://schemas.microsoft.com/office/drawing/2010/main" val="0"/>
              </a:ext>
            </a:extLst>
          </a:blip>
          <a:srcRect/>
          <a:stretch>
            <a:fillRect/>
          </a:stretch>
        </p:blipFill>
        <p:spPr bwMode="auto">
          <a:xfrm>
            <a:off x="1485900" y="4424304"/>
            <a:ext cx="1828800" cy="1366896"/>
          </a:xfrm>
          <a:prstGeom prst="rect">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pic>
      <p:pic>
        <p:nvPicPr>
          <p:cNvPr id="19" name="Picture 2"/>
          <p:cNvPicPr>
            <a:picLocks noChangeAspect="1" noChangeArrowheads="1"/>
          </p:cNvPicPr>
          <p:nvPr userDrawn="1"/>
        </p:nvPicPr>
        <p:blipFill>
          <a:blip r:embed="rId5" cstate="print">
            <a:extLst>
              <a:ext uri="{28A0092B-C50C-407E-A947-70E740481C1C}">
                <a14:useLocalDpi xmlns:a14="http://schemas.microsoft.com/office/drawing/2010/main" val="0"/>
              </a:ext>
            </a:extLst>
          </a:blip>
          <a:srcRect/>
          <a:stretch>
            <a:fillRect/>
          </a:stretch>
        </p:blipFill>
        <p:spPr bwMode="auto">
          <a:xfrm>
            <a:off x="5718571" y="4424303"/>
            <a:ext cx="1821656" cy="1371600"/>
          </a:xfrm>
          <a:prstGeom prst="rect">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pic>
      <p:sp>
        <p:nvSpPr>
          <p:cNvPr id="20" name="TextBox 19"/>
          <p:cNvSpPr txBox="1"/>
          <p:nvPr userDrawn="1"/>
        </p:nvSpPr>
        <p:spPr>
          <a:xfrm>
            <a:off x="4800599" y="5827693"/>
            <a:ext cx="3657600" cy="954107"/>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Please insert the appropriate business line or product/service sub logo by clicking the picture icon on the “Contact Information” slide.</a:t>
            </a:r>
          </a:p>
        </p:txBody>
      </p:sp>
    </p:spTree>
    <p:extLst>
      <p:ext uri="{BB962C8B-B14F-4D97-AF65-F5344CB8AC3E}">
        <p14:creationId xmlns:p14="http://schemas.microsoft.com/office/powerpoint/2010/main" val="298995813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2F09E73A-268B-4C9D-A3E2-BCE515329CA8}" type="datetimeFigureOut">
              <a:rPr lang="en-US" smtClean="0"/>
              <a:t>4/29/2024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6547635-5D16-4538-B10C-484A636EA2C5}" type="slidenum">
              <a:rPr lang="en-US" smtClean="0"/>
              <a:t>‹#›</a:t>
            </a:fld>
            <a:endParaRPr lang="en-US"/>
          </a:p>
        </p:txBody>
      </p:sp>
    </p:spTree>
    <p:extLst>
      <p:ext uri="{BB962C8B-B14F-4D97-AF65-F5344CB8AC3E}">
        <p14:creationId xmlns:p14="http://schemas.microsoft.com/office/powerpoint/2010/main" val="12584514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F09E73A-268B-4C9D-A3E2-BCE515329CA8}" type="datetimeFigureOut">
              <a:rPr lang="en-US" smtClean="0"/>
              <a:t>4/29/2024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6547635-5D16-4538-B10C-484A636EA2C5}" type="slidenum">
              <a:rPr lang="en-US" smtClean="0"/>
              <a:t>‹#›</a:t>
            </a:fld>
            <a:endParaRPr lang="en-US"/>
          </a:p>
        </p:txBody>
      </p:sp>
    </p:spTree>
    <p:extLst>
      <p:ext uri="{BB962C8B-B14F-4D97-AF65-F5344CB8AC3E}">
        <p14:creationId xmlns:p14="http://schemas.microsoft.com/office/powerpoint/2010/main" val="53826399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F09E73A-268B-4C9D-A3E2-BCE515329CA8}" type="datetimeFigureOut">
              <a:rPr lang="en-US" smtClean="0"/>
              <a:t>4/29/2024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6547635-5D16-4538-B10C-484A636EA2C5}" type="slidenum">
              <a:rPr lang="en-US" smtClean="0"/>
              <a:t>‹#›</a:t>
            </a:fld>
            <a:endParaRPr lang="en-US"/>
          </a:p>
        </p:txBody>
      </p:sp>
    </p:spTree>
    <p:extLst>
      <p:ext uri="{BB962C8B-B14F-4D97-AF65-F5344CB8AC3E}">
        <p14:creationId xmlns:p14="http://schemas.microsoft.com/office/powerpoint/2010/main" val="9047285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ub Logo Title Slide">
    <p:spTree>
      <p:nvGrpSpPr>
        <p:cNvPr id="1" name=""/>
        <p:cNvGrpSpPr/>
        <p:nvPr/>
      </p:nvGrpSpPr>
      <p:grpSpPr>
        <a:xfrm>
          <a:off x="0" y="0"/>
          <a:ext cx="0" cy="0"/>
          <a:chOff x="0" y="0"/>
          <a:chExt cx="0" cy="0"/>
        </a:xfrm>
      </p:grpSpPr>
      <p:sp>
        <p:nvSpPr>
          <p:cNvPr id="5" name="Rectangle 4"/>
          <p:cNvSpPr/>
          <p:nvPr userDrawn="1"/>
        </p:nvSpPr>
        <p:spPr>
          <a:xfrm>
            <a:off x="0" y="6129250"/>
            <a:ext cx="9144000" cy="720703"/>
          </a:xfrm>
          <a:prstGeom prst="rect">
            <a:avLst/>
          </a:prstGeom>
          <a:solidFill>
            <a:srgbClr val="012856"/>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rgbClr val="012856"/>
              </a:solidFill>
            </a:endParaRPr>
          </a:p>
        </p:txBody>
      </p:sp>
      <p:pic>
        <p:nvPicPr>
          <p:cNvPr id="3" name="Picture 2"/>
          <p:cNvPicPr>
            <a:picLocks noChangeAspect="1"/>
          </p:cNvPicPr>
          <p:nvPr userDrawn="1"/>
        </p:nvPicPr>
        <p:blipFill rotWithShape="1">
          <a:blip r:embed="rId2" cstate="print">
            <a:extLst>
              <a:ext uri="{28A0092B-C50C-407E-A947-70E740481C1C}">
                <a14:useLocalDpi xmlns:a14="http://schemas.microsoft.com/office/drawing/2010/main" val="0"/>
              </a:ext>
            </a:extLst>
          </a:blip>
          <a:srcRect l="-3683"/>
          <a:stretch/>
        </p:blipFill>
        <p:spPr>
          <a:xfrm>
            <a:off x="7040492" y="6212133"/>
            <a:ext cx="1821992" cy="554935"/>
          </a:xfrm>
          <a:prstGeom prst="rect">
            <a:avLst/>
          </a:prstGeom>
        </p:spPr>
      </p:pic>
      <p:sp>
        <p:nvSpPr>
          <p:cNvPr id="4" name="Picture Placeholder 3"/>
          <p:cNvSpPr>
            <a:spLocks noGrp="1"/>
          </p:cNvSpPr>
          <p:nvPr>
            <p:ph type="pic" sz="quarter" idx="10" hasCustomPrompt="1"/>
          </p:nvPr>
        </p:nvSpPr>
        <p:spPr>
          <a:xfrm>
            <a:off x="228600" y="335280"/>
            <a:ext cx="5212080" cy="1645920"/>
          </a:xfrm>
          <a:prstGeom prst="rect">
            <a:avLst/>
          </a:prstGeom>
        </p:spPr>
        <p:txBody>
          <a:bodyPr/>
          <a:lstStyle>
            <a:lvl1pPr marL="0" indent="0" algn="ctr">
              <a:buNone/>
              <a:defRPr sz="2200" baseline="0">
                <a:latin typeface="Arial" panose="020B0604020202020204" pitchFamily="34" charset="0"/>
                <a:cs typeface="Arial" panose="020B0604020202020204" pitchFamily="34" charset="0"/>
              </a:defRPr>
            </a:lvl1pPr>
          </a:lstStyle>
          <a:p>
            <a:r>
              <a:rPr lang="en-US" dirty="0"/>
              <a:t>Click picture to add business line or product/ service sub logo</a:t>
            </a:r>
          </a:p>
        </p:txBody>
      </p:sp>
    </p:spTree>
    <p:extLst>
      <p:ext uri="{BB962C8B-B14F-4D97-AF65-F5344CB8AC3E}">
        <p14:creationId xmlns:p14="http://schemas.microsoft.com/office/powerpoint/2010/main" val="95628979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2F09E73A-268B-4C9D-A3E2-BCE515329CA8}" type="datetimeFigureOut">
              <a:rPr lang="en-US" smtClean="0"/>
              <a:t>4/29/2024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6547635-5D16-4538-B10C-484A636EA2C5}" type="slidenum">
              <a:rPr lang="en-US" smtClean="0"/>
              <a:t>‹#›</a:t>
            </a:fld>
            <a:endParaRPr lang="en-US"/>
          </a:p>
        </p:txBody>
      </p:sp>
    </p:spTree>
    <p:extLst>
      <p:ext uri="{BB962C8B-B14F-4D97-AF65-F5344CB8AC3E}">
        <p14:creationId xmlns:p14="http://schemas.microsoft.com/office/powerpoint/2010/main" val="57180513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2F09E73A-268B-4C9D-A3E2-BCE515329CA8}" type="datetimeFigureOut">
              <a:rPr lang="en-US" smtClean="0"/>
              <a:t>4/29/2024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6547635-5D16-4538-B10C-484A636EA2C5}" type="slidenum">
              <a:rPr lang="en-US" smtClean="0"/>
              <a:t>‹#›</a:t>
            </a:fld>
            <a:endParaRPr lang="en-US"/>
          </a:p>
        </p:txBody>
      </p:sp>
    </p:spTree>
    <p:extLst>
      <p:ext uri="{BB962C8B-B14F-4D97-AF65-F5344CB8AC3E}">
        <p14:creationId xmlns:p14="http://schemas.microsoft.com/office/powerpoint/2010/main" val="294670343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2F09E73A-268B-4C9D-A3E2-BCE515329CA8}" type="datetimeFigureOut">
              <a:rPr lang="en-US" smtClean="0"/>
              <a:t>4/29/2024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6547635-5D16-4538-B10C-484A636EA2C5}" type="slidenum">
              <a:rPr lang="en-US" smtClean="0"/>
              <a:t>‹#›</a:t>
            </a:fld>
            <a:endParaRPr lang="en-US"/>
          </a:p>
        </p:txBody>
      </p:sp>
    </p:spTree>
    <p:extLst>
      <p:ext uri="{BB962C8B-B14F-4D97-AF65-F5344CB8AC3E}">
        <p14:creationId xmlns:p14="http://schemas.microsoft.com/office/powerpoint/2010/main" val="2960606613"/>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F09E73A-268B-4C9D-A3E2-BCE515329CA8}" type="datetimeFigureOut">
              <a:rPr lang="en-US" smtClean="0"/>
              <a:t>4/29/2024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6547635-5D16-4538-B10C-484A636EA2C5}" type="slidenum">
              <a:rPr lang="en-US" smtClean="0"/>
              <a:t>‹#›</a:t>
            </a:fld>
            <a:endParaRPr lang="en-US"/>
          </a:p>
        </p:txBody>
      </p:sp>
    </p:spTree>
    <p:extLst>
      <p:ext uri="{BB962C8B-B14F-4D97-AF65-F5344CB8AC3E}">
        <p14:creationId xmlns:p14="http://schemas.microsoft.com/office/powerpoint/2010/main" val="679291912"/>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F09E73A-268B-4C9D-A3E2-BCE515329CA8}" type="datetimeFigureOut">
              <a:rPr lang="en-US" smtClean="0"/>
              <a:t>4/29/2024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6547635-5D16-4538-B10C-484A636EA2C5}" type="slidenum">
              <a:rPr lang="en-US" smtClean="0"/>
              <a:t>‹#›</a:t>
            </a:fld>
            <a:endParaRPr lang="en-US"/>
          </a:p>
        </p:txBody>
      </p:sp>
    </p:spTree>
    <p:extLst>
      <p:ext uri="{BB962C8B-B14F-4D97-AF65-F5344CB8AC3E}">
        <p14:creationId xmlns:p14="http://schemas.microsoft.com/office/powerpoint/2010/main" val="1536221769"/>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F09E73A-268B-4C9D-A3E2-BCE515329CA8}" type="datetimeFigureOut">
              <a:rPr lang="en-US" smtClean="0"/>
              <a:t>4/29/2024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6547635-5D16-4538-B10C-484A636EA2C5}" type="slidenum">
              <a:rPr lang="en-US" smtClean="0"/>
              <a:t>‹#›</a:t>
            </a:fld>
            <a:endParaRPr lang="en-US"/>
          </a:p>
        </p:txBody>
      </p:sp>
    </p:spTree>
    <p:extLst>
      <p:ext uri="{BB962C8B-B14F-4D97-AF65-F5344CB8AC3E}">
        <p14:creationId xmlns:p14="http://schemas.microsoft.com/office/powerpoint/2010/main" val="1594348746"/>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F09E73A-268B-4C9D-A3E2-BCE515329CA8}" type="datetimeFigureOut">
              <a:rPr lang="en-US" smtClean="0"/>
              <a:t>4/29/2024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6547635-5D16-4538-B10C-484A636EA2C5}" type="slidenum">
              <a:rPr lang="en-US" smtClean="0"/>
              <a:t>‹#›</a:t>
            </a:fld>
            <a:endParaRPr lang="en-US"/>
          </a:p>
        </p:txBody>
      </p:sp>
    </p:spTree>
    <p:extLst>
      <p:ext uri="{BB962C8B-B14F-4D97-AF65-F5344CB8AC3E}">
        <p14:creationId xmlns:p14="http://schemas.microsoft.com/office/powerpoint/2010/main" val="281330682"/>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F09E73A-268B-4C9D-A3E2-BCE515329CA8}" type="datetimeFigureOut">
              <a:rPr lang="en-US" smtClean="0"/>
              <a:t>4/29/2024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6547635-5D16-4538-B10C-484A636EA2C5}" type="slidenum">
              <a:rPr lang="en-US" smtClean="0"/>
              <a:t>‹#›</a:t>
            </a:fld>
            <a:endParaRPr lang="en-US"/>
          </a:p>
        </p:txBody>
      </p:sp>
    </p:spTree>
    <p:extLst>
      <p:ext uri="{BB962C8B-B14F-4D97-AF65-F5344CB8AC3E}">
        <p14:creationId xmlns:p14="http://schemas.microsoft.com/office/powerpoint/2010/main" val="3900080528"/>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userDrawn="1">
  <p:cSld name="Text Content">
    <p:spTree>
      <p:nvGrpSpPr>
        <p:cNvPr id="1" name=""/>
        <p:cNvGrpSpPr/>
        <p:nvPr/>
      </p:nvGrpSpPr>
      <p:grpSpPr>
        <a:xfrm>
          <a:off x="0" y="0"/>
          <a:ext cx="0" cy="0"/>
          <a:chOff x="0" y="0"/>
          <a:chExt cx="0" cy="0"/>
        </a:xfrm>
      </p:grpSpPr>
      <p:sp>
        <p:nvSpPr>
          <p:cNvPr id="15" name="Content Placeholder 2"/>
          <p:cNvSpPr txBox="1">
            <a:spLocks/>
          </p:cNvSpPr>
          <p:nvPr userDrawn="1"/>
        </p:nvSpPr>
        <p:spPr>
          <a:xfrm>
            <a:off x="228600" y="965676"/>
            <a:ext cx="8686800" cy="5206524"/>
          </a:xfrm>
          <a:prstGeom prst="rect">
            <a:avLst/>
          </a:prstGeom>
        </p:spPr>
        <p:txBody>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endParaRPr lang="en-US" dirty="0">
              <a:latin typeface="Arial" panose="020B0604020202020204" pitchFamily="34" charset="0"/>
              <a:cs typeface="Arial" panose="020B0604020202020204" pitchFamily="34" charset="0"/>
            </a:endParaRPr>
          </a:p>
        </p:txBody>
      </p:sp>
      <p:cxnSp>
        <p:nvCxnSpPr>
          <p:cNvPr id="16" name="Straight Connector 15"/>
          <p:cNvCxnSpPr/>
          <p:nvPr userDrawn="1"/>
        </p:nvCxnSpPr>
        <p:spPr>
          <a:xfrm>
            <a:off x="228600" y="6232022"/>
            <a:ext cx="8686800" cy="0"/>
          </a:xfrm>
          <a:prstGeom prst="line">
            <a:avLst/>
          </a:prstGeom>
          <a:ln w="9525">
            <a:solidFill>
              <a:srgbClr val="043253"/>
            </a:solidFill>
          </a:ln>
        </p:spPr>
        <p:style>
          <a:lnRef idx="1">
            <a:schemeClr val="accent1"/>
          </a:lnRef>
          <a:fillRef idx="0">
            <a:schemeClr val="accent1"/>
          </a:fillRef>
          <a:effectRef idx="0">
            <a:schemeClr val="accent1"/>
          </a:effectRef>
          <a:fontRef idx="minor">
            <a:schemeClr val="tx1"/>
          </a:fontRef>
        </p:style>
      </p:cxnSp>
      <p:sp>
        <p:nvSpPr>
          <p:cNvPr id="17" name="Footer Placeholder 4"/>
          <p:cNvSpPr txBox="1">
            <a:spLocks/>
          </p:cNvSpPr>
          <p:nvPr userDrawn="1"/>
        </p:nvSpPr>
        <p:spPr>
          <a:xfrm>
            <a:off x="2587431" y="6389370"/>
            <a:ext cx="3969139" cy="365760"/>
          </a:xfrm>
          <a:prstGeom prst="rect">
            <a:avLst/>
          </a:prstGeom>
        </p:spPr>
        <p:txBody>
          <a:bodyPr vert="horz" lIns="91440" tIns="45720" rIns="91440" bIns="45720" rtlCol="0" anchor="ctr"/>
          <a:lstStyle>
            <a:defPPr>
              <a:defRPr lang="en-US"/>
            </a:defPPr>
            <a:lvl1pPr marL="0" algn="ctr" defTabSz="914400" rtl="0" eaLnBrk="1" latinLnBrk="0" hangingPunct="1">
              <a:defRPr sz="1800" kern="1200">
                <a:solidFill>
                  <a:srgbClr val="043253"/>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600" b="1" spc="300" dirty="0">
                <a:latin typeface="Arial" panose="020B0604020202020204" pitchFamily="34" charset="0"/>
                <a:cs typeface="Arial" panose="020B0604020202020204" pitchFamily="34" charset="0"/>
              </a:rPr>
              <a:t>L</a:t>
            </a:r>
            <a:r>
              <a:rPr lang="en-US" sz="1200" b="1" spc="300" dirty="0">
                <a:latin typeface="Arial" panose="020B0604020202020204" pitchFamily="34" charset="0"/>
                <a:cs typeface="Arial" panose="020B0604020202020204" pitchFamily="34" charset="0"/>
              </a:rPr>
              <a:t>EAD </a:t>
            </a:r>
            <a:r>
              <a:rPr lang="en-US" sz="1400" b="1" spc="300" dirty="0">
                <a:latin typeface="Arial" panose="020B0604020202020204" pitchFamily="34" charset="0"/>
                <a:cs typeface="Arial" panose="020B0604020202020204" pitchFamily="34" charset="0"/>
              </a:rPr>
              <a:t>∙ </a:t>
            </a:r>
            <a:r>
              <a:rPr lang="en-US" sz="1600" b="1" spc="300" dirty="0">
                <a:latin typeface="Arial" panose="020B0604020202020204" pitchFamily="34" charset="0"/>
                <a:cs typeface="Arial" panose="020B0604020202020204" pitchFamily="34" charset="0"/>
              </a:rPr>
              <a:t>T</a:t>
            </a:r>
            <a:r>
              <a:rPr lang="en-US" sz="1200" b="1" spc="300" dirty="0">
                <a:latin typeface="Arial" panose="020B0604020202020204" pitchFamily="34" charset="0"/>
                <a:cs typeface="Arial" panose="020B0604020202020204" pitchFamily="34" charset="0"/>
              </a:rPr>
              <a:t>RANSFORM </a:t>
            </a:r>
            <a:r>
              <a:rPr lang="en-US" sz="1400" b="1" spc="300" dirty="0">
                <a:latin typeface="Arial" panose="020B0604020202020204" pitchFamily="34" charset="0"/>
                <a:cs typeface="Arial" panose="020B0604020202020204" pitchFamily="34" charset="0"/>
              </a:rPr>
              <a:t>∙ </a:t>
            </a:r>
            <a:r>
              <a:rPr lang="en-US" sz="1600" b="1" spc="300" dirty="0">
                <a:latin typeface="Arial" panose="020B0604020202020204" pitchFamily="34" charset="0"/>
                <a:cs typeface="Arial" panose="020B0604020202020204" pitchFamily="34" charset="0"/>
              </a:rPr>
              <a:t>D</a:t>
            </a:r>
            <a:r>
              <a:rPr lang="en-US" sz="1200" b="1" spc="300" dirty="0">
                <a:latin typeface="Arial" panose="020B0604020202020204" pitchFamily="34" charset="0"/>
                <a:cs typeface="Arial" panose="020B0604020202020204" pitchFamily="34" charset="0"/>
              </a:rPr>
              <a:t>ELIVER</a:t>
            </a:r>
            <a:endParaRPr lang="en-US" b="1" spc="300" dirty="0">
              <a:latin typeface="Arial" panose="020B0604020202020204" pitchFamily="34" charset="0"/>
              <a:cs typeface="Arial" panose="020B0604020202020204" pitchFamily="34" charset="0"/>
            </a:endParaRPr>
          </a:p>
        </p:txBody>
      </p:sp>
      <p:cxnSp>
        <p:nvCxnSpPr>
          <p:cNvPr id="18" name="Straight Connector 17"/>
          <p:cNvCxnSpPr/>
          <p:nvPr userDrawn="1"/>
        </p:nvCxnSpPr>
        <p:spPr>
          <a:xfrm>
            <a:off x="228600" y="892996"/>
            <a:ext cx="8686800" cy="0"/>
          </a:xfrm>
          <a:prstGeom prst="line">
            <a:avLst/>
          </a:prstGeom>
          <a:ln w="28575">
            <a:solidFill>
              <a:srgbClr val="043253"/>
            </a:solidFill>
          </a:ln>
        </p:spPr>
        <p:style>
          <a:lnRef idx="1">
            <a:schemeClr val="accent1"/>
          </a:lnRef>
          <a:fillRef idx="0">
            <a:schemeClr val="accent1"/>
          </a:fillRef>
          <a:effectRef idx="0">
            <a:schemeClr val="accent1"/>
          </a:effectRef>
          <a:fontRef idx="minor">
            <a:schemeClr val="tx1"/>
          </a:fontRef>
        </p:style>
      </p:cxnSp>
      <p:sp>
        <p:nvSpPr>
          <p:cNvPr id="19" name="Slide Number Placeholder 5"/>
          <p:cNvSpPr txBox="1">
            <a:spLocks/>
          </p:cNvSpPr>
          <p:nvPr userDrawn="1"/>
        </p:nvSpPr>
        <p:spPr>
          <a:xfrm>
            <a:off x="152400" y="6400800"/>
            <a:ext cx="1143000" cy="304800"/>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23B54F64-4D77-425A-BD5E-0504AD8FCA49}" type="slidenum">
              <a:rPr lang="en-US" sz="1400" smtClean="0">
                <a:latin typeface="Arial" panose="020B0604020202020204" pitchFamily="34" charset="0"/>
                <a:cs typeface="Arial" panose="020B0604020202020204" pitchFamily="34" charset="0"/>
              </a:rPr>
              <a:t>‹#›</a:t>
            </a:fld>
            <a:endParaRPr lang="en-US" sz="1600" dirty="0">
              <a:latin typeface="Arial" panose="020B0604020202020204" pitchFamily="34" charset="0"/>
              <a:cs typeface="Arial" panose="020B0604020202020204" pitchFamily="34" charset="0"/>
            </a:endParaRPr>
          </a:p>
        </p:txBody>
      </p:sp>
      <p:pic>
        <p:nvPicPr>
          <p:cNvPr id="20" name="Picture 19" descr="4C_FS_HORZ_wTreasuryTag.pn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162800" y="6256946"/>
            <a:ext cx="1752600" cy="553453"/>
          </a:xfrm>
          <a:prstGeom prst="rect">
            <a:avLst/>
          </a:prstGeom>
        </p:spPr>
      </p:pic>
      <p:sp>
        <p:nvSpPr>
          <p:cNvPr id="22" name="Content Placeholder 21"/>
          <p:cNvSpPr>
            <a:spLocks noGrp="1"/>
          </p:cNvSpPr>
          <p:nvPr>
            <p:ph sz="quarter" idx="10" hasCustomPrompt="1"/>
          </p:nvPr>
        </p:nvSpPr>
        <p:spPr>
          <a:xfrm>
            <a:off x="228600" y="965676"/>
            <a:ext cx="8686800" cy="5206524"/>
          </a:xfrm>
          <a:prstGeom prst="rect">
            <a:avLst/>
          </a:prstGeom>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dirty="0"/>
              <a:t>Click to edit text </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Content Placeholder 21"/>
          <p:cNvSpPr>
            <a:spLocks noGrp="1"/>
          </p:cNvSpPr>
          <p:nvPr>
            <p:ph sz="quarter" idx="11" hasCustomPrompt="1"/>
          </p:nvPr>
        </p:nvSpPr>
        <p:spPr>
          <a:xfrm>
            <a:off x="228600" y="152400"/>
            <a:ext cx="8686800" cy="685800"/>
          </a:xfrm>
          <a:prstGeom prst="rect">
            <a:avLst/>
          </a:prstGeom>
        </p:spPr>
        <p:txBody>
          <a:bodyPr/>
          <a:lstStyle>
            <a:lvl1pPr marL="0" indent="0">
              <a:spcBef>
                <a:spcPts val="0"/>
              </a:spcBef>
              <a:buNone/>
              <a:defRPr sz="3600">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dirty="0"/>
              <a:t>Click to edit text</a:t>
            </a:r>
          </a:p>
        </p:txBody>
      </p:sp>
    </p:spTree>
    <p:extLst>
      <p:ext uri="{BB962C8B-B14F-4D97-AF65-F5344CB8AC3E}">
        <p14:creationId xmlns:p14="http://schemas.microsoft.com/office/powerpoint/2010/main" val="2358532547"/>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userDrawn="1">
  <p:cSld name="Contact Information">
    <p:spTree>
      <p:nvGrpSpPr>
        <p:cNvPr id="1" name=""/>
        <p:cNvGrpSpPr/>
        <p:nvPr/>
      </p:nvGrpSpPr>
      <p:grpSpPr>
        <a:xfrm>
          <a:off x="0" y="0"/>
          <a:ext cx="0" cy="0"/>
          <a:chOff x="0" y="0"/>
          <a:chExt cx="0" cy="0"/>
        </a:xfrm>
      </p:grpSpPr>
      <p:cxnSp>
        <p:nvCxnSpPr>
          <p:cNvPr id="11" name="Straight Connector 10"/>
          <p:cNvCxnSpPr/>
          <p:nvPr userDrawn="1"/>
        </p:nvCxnSpPr>
        <p:spPr>
          <a:xfrm>
            <a:off x="228600" y="6232022"/>
            <a:ext cx="8686800" cy="0"/>
          </a:xfrm>
          <a:prstGeom prst="line">
            <a:avLst/>
          </a:prstGeom>
          <a:ln w="9525">
            <a:solidFill>
              <a:srgbClr val="043253"/>
            </a:solidFill>
          </a:ln>
        </p:spPr>
        <p:style>
          <a:lnRef idx="1">
            <a:schemeClr val="accent1"/>
          </a:lnRef>
          <a:fillRef idx="0">
            <a:schemeClr val="accent1"/>
          </a:fillRef>
          <a:effectRef idx="0">
            <a:schemeClr val="accent1"/>
          </a:effectRef>
          <a:fontRef idx="minor">
            <a:schemeClr val="tx1"/>
          </a:fontRef>
        </p:style>
      </p:cxnSp>
      <p:sp>
        <p:nvSpPr>
          <p:cNvPr id="12" name="Footer Placeholder 4"/>
          <p:cNvSpPr txBox="1">
            <a:spLocks/>
          </p:cNvSpPr>
          <p:nvPr userDrawn="1"/>
        </p:nvSpPr>
        <p:spPr>
          <a:xfrm>
            <a:off x="2587431" y="6389370"/>
            <a:ext cx="3969139" cy="365760"/>
          </a:xfrm>
          <a:prstGeom prst="rect">
            <a:avLst/>
          </a:prstGeom>
        </p:spPr>
        <p:txBody>
          <a:bodyPr vert="horz" lIns="91440" tIns="45720" rIns="91440" bIns="45720" rtlCol="0" anchor="ctr"/>
          <a:lstStyle>
            <a:defPPr>
              <a:defRPr lang="en-US"/>
            </a:defPPr>
            <a:lvl1pPr marL="0" algn="ctr" defTabSz="914400" rtl="0" eaLnBrk="1" latinLnBrk="0" hangingPunct="1">
              <a:defRPr sz="1800" kern="1200">
                <a:solidFill>
                  <a:srgbClr val="043253"/>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600" b="1" spc="300" dirty="0">
                <a:latin typeface="Arial" panose="020B0604020202020204" pitchFamily="34" charset="0"/>
                <a:cs typeface="Arial" panose="020B0604020202020204" pitchFamily="34" charset="0"/>
              </a:rPr>
              <a:t>L</a:t>
            </a:r>
            <a:r>
              <a:rPr lang="en-US" sz="1200" b="1" spc="300" dirty="0">
                <a:latin typeface="Arial" panose="020B0604020202020204" pitchFamily="34" charset="0"/>
                <a:cs typeface="Arial" panose="020B0604020202020204" pitchFamily="34" charset="0"/>
              </a:rPr>
              <a:t>EAD </a:t>
            </a:r>
            <a:r>
              <a:rPr lang="en-US" sz="1400" b="1" spc="300" dirty="0">
                <a:latin typeface="Arial" panose="020B0604020202020204" pitchFamily="34" charset="0"/>
                <a:cs typeface="Arial" panose="020B0604020202020204" pitchFamily="34" charset="0"/>
              </a:rPr>
              <a:t>∙ </a:t>
            </a:r>
            <a:r>
              <a:rPr lang="en-US" sz="1600" b="1" spc="300" dirty="0">
                <a:latin typeface="Arial" panose="020B0604020202020204" pitchFamily="34" charset="0"/>
                <a:cs typeface="Arial" panose="020B0604020202020204" pitchFamily="34" charset="0"/>
              </a:rPr>
              <a:t>T</a:t>
            </a:r>
            <a:r>
              <a:rPr lang="en-US" sz="1200" b="1" spc="300" dirty="0">
                <a:latin typeface="Arial" panose="020B0604020202020204" pitchFamily="34" charset="0"/>
                <a:cs typeface="Arial" panose="020B0604020202020204" pitchFamily="34" charset="0"/>
              </a:rPr>
              <a:t>RANSFORM </a:t>
            </a:r>
            <a:r>
              <a:rPr lang="en-US" sz="1400" b="1" spc="300" dirty="0">
                <a:latin typeface="Arial" panose="020B0604020202020204" pitchFamily="34" charset="0"/>
                <a:cs typeface="Arial" panose="020B0604020202020204" pitchFamily="34" charset="0"/>
              </a:rPr>
              <a:t>∙ </a:t>
            </a:r>
            <a:r>
              <a:rPr lang="en-US" sz="1600" b="1" spc="300" dirty="0">
                <a:latin typeface="Arial" panose="020B0604020202020204" pitchFamily="34" charset="0"/>
                <a:cs typeface="Arial" panose="020B0604020202020204" pitchFamily="34" charset="0"/>
              </a:rPr>
              <a:t>D</a:t>
            </a:r>
            <a:r>
              <a:rPr lang="en-US" sz="1200" b="1" spc="300" dirty="0">
                <a:latin typeface="Arial" panose="020B0604020202020204" pitchFamily="34" charset="0"/>
                <a:cs typeface="Arial" panose="020B0604020202020204" pitchFamily="34" charset="0"/>
              </a:rPr>
              <a:t>ELIVER</a:t>
            </a:r>
            <a:endParaRPr lang="en-US" b="1" spc="300" dirty="0">
              <a:latin typeface="Arial" panose="020B0604020202020204" pitchFamily="34" charset="0"/>
              <a:cs typeface="Arial" panose="020B0604020202020204" pitchFamily="34" charset="0"/>
            </a:endParaRPr>
          </a:p>
        </p:txBody>
      </p:sp>
      <p:pic>
        <p:nvPicPr>
          <p:cNvPr id="14" name="Picture 13" descr="4C_FS_HORZ_wTreasuryTag.pn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162800" y="6256946"/>
            <a:ext cx="1752600" cy="553453"/>
          </a:xfrm>
          <a:prstGeom prst="rect">
            <a:avLst/>
          </a:prstGeom>
        </p:spPr>
      </p:pic>
      <p:cxnSp>
        <p:nvCxnSpPr>
          <p:cNvPr id="15" name="Straight Connector 14"/>
          <p:cNvCxnSpPr/>
          <p:nvPr userDrawn="1"/>
        </p:nvCxnSpPr>
        <p:spPr>
          <a:xfrm>
            <a:off x="228600" y="892996"/>
            <a:ext cx="8686800" cy="0"/>
          </a:xfrm>
          <a:prstGeom prst="line">
            <a:avLst/>
          </a:prstGeom>
          <a:ln w="28575">
            <a:solidFill>
              <a:srgbClr val="043253"/>
            </a:solidFill>
          </a:ln>
        </p:spPr>
        <p:style>
          <a:lnRef idx="1">
            <a:schemeClr val="accent1"/>
          </a:lnRef>
          <a:fillRef idx="0">
            <a:schemeClr val="accent1"/>
          </a:fillRef>
          <a:effectRef idx="0">
            <a:schemeClr val="accent1"/>
          </a:effectRef>
          <a:fontRef idx="minor">
            <a:schemeClr val="tx1"/>
          </a:fontRef>
        </p:style>
      </p:cxnSp>
      <p:sp>
        <p:nvSpPr>
          <p:cNvPr id="18" name="Title 2"/>
          <p:cNvSpPr txBox="1">
            <a:spLocks/>
          </p:cNvSpPr>
          <p:nvPr userDrawn="1"/>
        </p:nvSpPr>
        <p:spPr>
          <a:xfrm>
            <a:off x="228600" y="152400"/>
            <a:ext cx="8686800" cy="685800"/>
          </a:xfrm>
          <a:prstGeom prst="rect">
            <a:avLst/>
          </a:prstGeom>
        </p:spPr>
        <p:txBody>
          <a:bodyPr vert="horz" lIns="91440" tIns="45720" rIns="91440" bIns="45720" rtlCol="0" anchor="ctr">
            <a:noAutofit/>
          </a:bodyPr>
          <a:lstStyle>
            <a:lvl1pPr algn="l" defTabSz="914400" rtl="0" eaLnBrk="1" latinLnBrk="0" hangingPunct="1">
              <a:spcBef>
                <a:spcPct val="0"/>
              </a:spcBef>
              <a:buNone/>
              <a:defRPr sz="4000" kern="1200">
                <a:solidFill>
                  <a:schemeClr val="tx1"/>
                </a:solidFill>
                <a:latin typeface="Arial" panose="020B0604020202020204" pitchFamily="34" charset="0"/>
                <a:ea typeface="+mj-ea"/>
                <a:cs typeface="Arial" panose="020B0604020202020204" pitchFamily="34" charset="0"/>
              </a:defRPr>
            </a:lvl1pPr>
          </a:lstStyle>
          <a:p>
            <a:pPr>
              <a:lnSpc>
                <a:spcPct val="110000"/>
              </a:lnSpc>
            </a:pPr>
            <a:r>
              <a:rPr lang="en-US" sz="3200" b="1" dirty="0">
                <a:solidFill>
                  <a:srgbClr val="036A37"/>
                </a:solidFill>
                <a:latin typeface="+mj-lt"/>
              </a:rPr>
              <a:t>Contact Information</a:t>
            </a:r>
          </a:p>
        </p:txBody>
      </p:sp>
      <p:sp>
        <p:nvSpPr>
          <p:cNvPr id="19" name="Picture Placeholder 3"/>
          <p:cNvSpPr>
            <a:spLocks noGrp="1"/>
          </p:cNvSpPr>
          <p:nvPr>
            <p:ph type="pic" sz="quarter" idx="10" hasCustomPrompt="1"/>
          </p:nvPr>
        </p:nvSpPr>
        <p:spPr>
          <a:xfrm>
            <a:off x="484632" y="1243584"/>
            <a:ext cx="2944368" cy="1042416"/>
          </a:xfrm>
          <a:prstGeom prst="rect">
            <a:avLst/>
          </a:prstGeom>
        </p:spPr>
        <p:txBody>
          <a:bodyPr/>
          <a:lstStyle>
            <a:lvl1pPr marL="0" indent="0" algn="l">
              <a:buNone/>
              <a:defRPr sz="2200" baseline="0">
                <a:latin typeface="Arial" panose="020B0604020202020204" pitchFamily="34" charset="0"/>
                <a:cs typeface="Arial" panose="020B0604020202020204" pitchFamily="34" charset="0"/>
              </a:defRPr>
            </a:lvl1pPr>
          </a:lstStyle>
          <a:p>
            <a:r>
              <a:rPr lang="en-US" dirty="0"/>
              <a:t>Click picture to add sub logo</a:t>
            </a:r>
          </a:p>
        </p:txBody>
      </p:sp>
      <p:sp>
        <p:nvSpPr>
          <p:cNvPr id="21" name="Slide Number Placeholder 5"/>
          <p:cNvSpPr txBox="1">
            <a:spLocks/>
          </p:cNvSpPr>
          <p:nvPr userDrawn="1"/>
        </p:nvSpPr>
        <p:spPr>
          <a:xfrm>
            <a:off x="152400" y="6400800"/>
            <a:ext cx="1143000" cy="304800"/>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23B54F64-4D77-425A-BD5E-0504AD8FCA49}" type="slidenum">
              <a:rPr lang="en-US" sz="1400" smtClean="0">
                <a:latin typeface="Arial" panose="020B0604020202020204" pitchFamily="34" charset="0"/>
                <a:cs typeface="Arial" panose="020B0604020202020204" pitchFamily="34" charset="0"/>
              </a:rPr>
              <a:t>‹#›</a:t>
            </a:fld>
            <a:endParaRPr lang="en-US"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797750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ext Content">
    <p:spTree>
      <p:nvGrpSpPr>
        <p:cNvPr id="1" name=""/>
        <p:cNvGrpSpPr/>
        <p:nvPr/>
      </p:nvGrpSpPr>
      <p:grpSpPr>
        <a:xfrm>
          <a:off x="0" y="0"/>
          <a:ext cx="0" cy="0"/>
          <a:chOff x="0" y="0"/>
          <a:chExt cx="0" cy="0"/>
        </a:xfrm>
      </p:grpSpPr>
      <p:sp>
        <p:nvSpPr>
          <p:cNvPr id="15" name="Content Placeholder 2"/>
          <p:cNvSpPr txBox="1">
            <a:spLocks/>
          </p:cNvSpPr>
          <p:nvPr userDrawn="1"/>
        </p:nvSpPr>
        <p:spPr>
          <a:xfrm>
            <a:off x="228600" y="965676"/>
            <a:ext cx="8686800" cy="5206524"/>
          </a:xfrm>
          <a:prstGeom prst="rect">
            <a:avLst/>
          </a:prstGeom>
        </p:spPr>
        <p:txBody>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endParaRPr lang="en-US" dirty="0">
              <a:latin typeface="Arial" panose="020B0604020202020204" pitchFamily="34" charset="0"/>
              <a:cs typeface="Arial" panose="020B0604020202020204" pitchFamily="34" charset="0"/>
            </a:endParaRPr>
          </a:p>
        </p:txBody>
      </p:sp>
      <p:cxnSp>
        <p:nvCxnSpPr>
          <p:cNvPr id="16" name="Straight Connector 15"/>
          <p:cNvCxnSpPr/>
          <p:nvPr userDrawn="1"/>
        </p:nvCxnSpPr>
        <p:spPr>
          <a:xfrm>
            <a:off x="228600" y="6232022"/>
            <a:ext cx="8686800" cy="0"/>
          </a:xfrm>
          <a:prstGeom prst="line">
            <a:avLst/>
          </a:prstGeom>
          <a:ln w="9525">
            <a:solidFill>
              <a:srgbClr val="043253"/>
            </a:solidFill>
          </a:ln>
        </p:spPr>
        <p:style>
          <a:lnRef idx="1">
            <a:schemeClr val="accent1"/>
          </a:lnRef>
          <a:fillRef idx="0">
            <a:schemeClr val="accent1"/>
          </a:fillRef>
          <a:effectRef idx="0">
            <a:schemeClr val="accent1"/>
          </a:effectRef>
          <a:fontRef idx="minor">
            <a:schemeClr val="tx1"/>
          </a:fontRef>
        </p:style>
      </p:cxnSp>
      <p:sp>
        <p:nvSpPr>
          <p:cNvPr id="17" name="Footer Placeholder 4"/>
          <p:cNvSpPr txBox="1">
            <a:spLocks/>
          </p:cNvSpPr>
          <p:nvPr userDrawn="1"/>
        </p:nvSpPr>
        <p:spPr>
          <a:xfrm>
            <a:off x="2587431" y="6389370"/>
            <a:ext cx="3969139" cy="365760"/>
          </a:xfrm>
          <a:prstGeom prst="rect">
            <a:avLst/>
          </a:prstGeom>
        </p:spPr>
        <p:txBody>
          <a:bodyPr vert="horz" lIns="91440" tIns="45720" rIns="91440" bIns="45720" rtlCol="0" anchor="ctr"/>
          <a:lstStyle>
            <a:defPPr>
              <a:defRPr lang="en-US"/>
            </a:defPPr>
            <a:lvl1pPr marL="0" algn="ctr" defTabSz="914400" rtl="0" eaLnBrk="1" latinLnBrk="0" hangingPunct="1">
              <a:defRPr sz="1800" kern="1200">
                <a:solidFill>
                  <a:srgbClr val="043253"/>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600" b="1" spc="300" dirty="0">
                <a:latin typeface="Arial" panose="020B0604020202020204" pitchFamily="34" charset="0"/>
                <a:cs typeface="Arial" panose="020B0604020202020204" pitchFamily="34" charset="0"/>
              </a:rPr>
              <a:t>L</a:t>
            </a:r>
            <a:r>
              <a:rPr lang="en-US" sz="1200" b="1" spc="300" dirty="0">
                <a:latin typeface="Arial" panose="020B0604020202020204" pitchFamily="34" charset="0"/>
                <a:cs typeface="Arial" panose="020B0604020202020204" pitchFamily="34" charset="0"/>
              </a:rPr>
              <a:t>EAD </a:t>
            </a:r>
            <a:r>
              <a:rPr lang="en-US" sz="1400" b="1" spc="300" dirty="0">
                <a:latin typeface="Arial" panose="020B0604020202020204" pitchFamily="34" charset="0"/>
                <a:cs typeface="Arial" panose="020B0604020202020204" pitchFamily="34" charset="0"/>
              </a:rPr>
              <a:t>∙ </a:t>
            </a:r>
            <a:r>
              <a:rPr lang="en-US" sz="1600" b="1" spc="300" dirty="0">
                <a:latin typeface="Arial" panose="020B0604020202020204" pitchFamily="34" charset="0"/>
                <a:cs typeface="Arial" panose="020B0604020202020204" pitchFamily="34" charset="0"/>
              </a:rPr>
              <a:t>T</a:t>
            </a:r>
            <a:r>
              <a:rPr lang="en-US" sz="1200" b="1" spc="300" dirty="0">
                <a:latin typeface="Arial" panose="020B0604020202020204" pitchFamily="34" charset="0"/>
                <a:cs typeface="Arial" panose="020B0604020202020204" pitchFamily="34" charset="0"/>
              </a:rPr>
              <a:t>RANSFORM </a:t>
            </a:r>
            <a:r>
              <a:rPr lang="en-US" sz="1400" b="1" spc="300" dirty="0">
                <a:latin typeface="Arial" panose="020B0604020202020204" pitchFamily="34" charset="0"/>
                <a:cs typeface="Arial" panose="020B0604020202020204" pitchFamily="34" charset="0"/>
              </a:rPr>
              <a:t>∙ </a:t>
            </a:r>
            <a:r>
              <a:rPr lang="en-US" sz="1600" b="1" spc="300" dirty="0">
                <a:latin typeface="Arial" panose="020B0604020202020204" pitchFamily="34" charset="0"/>
                <a:cs typeface="Arial" panose="020B0604020202020204" pitchFamily="34" charset="0"/>
              </a:rPr>
              <a:t>D</a:t>
            </a:r>
            <a:r>
              <a:rPr lang="en-US" sz="1200" b="1" spc="300" dirty="0">
                <a:latin typeface="Arial" panose="020B0604020202020204" pitchFamily="34" charset="0"/>
                <a:cs typeface="Arial" panose="020B0604020202020204" pitchFamily="34" charset="0"/>
              </a:rPr>
              <a:t>ELIVER</a:t>
            </a:r>
            <a:endParaRPr lang="en-US" b="1" spc="300" dirty="0">
              <a:latin typeface="Arial" panose="020B0604020202020204" pitchFamily="34" charset="0"/>
              <a:cs typeface="Arial" panose="020B0604020202020204" pitchFamily="34" charset="0"/>
            </a:endParaRPr>
          </a:p>
        </p:txBody>
      </p:sp>
      <p:cxnSp>
        <p:nvCxnSpPr>
          <p:cNvPr id="18" name="Straight Connector 17"/>
          <p:cNvCxnSpPr/>
          <p:nvPr userDrawn="1"/>
        </p:nvCxnSpPr>
        <p:spPr>
          <a:xfrm>
            <a:off x="228600" y="892996"/>
            <a:ext cx="8686800" cy="0"/>
          </a:xfrm>
          <a:prstGeom prst="line">
            <a:avLst/>
          </a:prstGeom>
          <a:ln w="28575">
            <a:solidFill>
              <a:srgbClr val="043253"/>
            </a:solidFill>
          </a:ln>
        </p:spPr>
        <p:style>
          <a:lnRef idx="1">
            <a:schemeClr val="accent1"/>
          </a:lnRef>
          <a:fillRef idx="0">
            <a:schemeClr val="accent1"/>
          </a:fillRef>
          <a:effectRef idx="0">
            <a:schemeClr val="accent1"/>
          </a:effectRef>
          <a:fontRef idx="minor">
            <a:schemeClr val="tx1"/>
          </a:fontRef>
        </p:style>
      </p:cxnSp>
      <p:sp>
        <p:nvSpPr>
          <p:cNvPr id="19" name="Slide Number Placeholder 5"/>
          <p:cNvSpPr txBox="1">
            <a:spLocks/>
          </p:cNvSpPr>
          <p:nvPr userDrawn="1"/>
        </p:nvSpPr>
        <p:spPr>
          <a:xfrm>
            <a:off x="152400" y="6400800"/>
            <a:ext cx="1143000" cy="304800"/>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dirty="0">
                <a:latin typeface="Arial" panose="020B0604020202020204" pitchFamily="34" charset="0"/>
                <a:cs typeface="Arial" panose="020B0604020202020204" pitchFamily="34" charset="0"/>
              </a:rPr>
              <a:t>Page</a:t>
            </a:r>
            <a:r>
              <a:rPr lang="en-US" sz="1400" baseline="0" dirty="0">
                <a:latin typeface="Arial" panose="020B0604020202020204" pitchFamily="34" charset="0"/>
                <a:cs typeface="Arial" panose="020B0604020202020204" pitchFamily="34" charset="0"/>
              </a:rPr>
              <a:t> </a:t>
            </a:r>
            <a:fld id="{23B54F64-4D77-425A-BD5E-0504AD8FCA49}" type="slidenum">
              <a:rPr lang="en-US" sz="1400" smtClean="0">
                <a:latin typeface="Arial" panose="020B0604020202020204" pitchFamily="34" charset="0"/>
                <a:cs typeface="Arial" panose="020B0604020202020204" pitchFamily="34" charset="0"/>
              </a:rPr>
              <a:t>‹#›</a:t>
            </a:fld>
            <a:endParaRPr lang="en-US" sz="1600" dirty="0">
              <a:latin typeface="Arial" panose="020B0604020202020204" pitchFamily="34" charset="0"/>
              <a:cs typeface="Arial" panose="020B0604020202020204" pitchFamily="34" charset="0"/>
            </a:endParaRPr>
          </a:p>
        </p:txBody>
      </p:sp>
      <p:pic>
        <p:nvPicPr>
          <p:cNvPr id="20" name="Picture 19" descr="4C_FS_HORZ_wTreasuryTag.pn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162800" y="6256946"/>
            <a:ext cx="1752600" cy="553453"/>
          </a:xfrm>
          <a:prstGeom prst="rect">
            <a:avLst/>
          </a:prstGeom>
        </p:spPr>
      </p:pic>
      <p:sp>
        <p:nvSpPr>
          <p:cNvPr id="22" name="Content Placeholder 21"/>
          <p:cNvSpPr>
            <a:spLocks noGrp="1"/>
          </p:cNvSpPr>
          <p:nvPr>
            <p:ph sz="quarter" idx="10" hasCustomPrompt="1"/>
          </p:nvPr>
        </p:nvSpPr>
        <p:spPr>
          <a:xfrm>
            <a:off x="228600" y="965676"/>
            <a:ext cx="8686800" cy="5206524"/>
          </a:xfrm>
          <a:prstGeom prst="rect">
            <a:avLst/>
          </a:prstGeom>
        </p:spPr>
        <p:txBody>
          <a:bodyPr/>
          <a:lstStyle>
            <a:lvl1pPr>
              <a:defRPr sz="2000">
                <a:latin typeface="Arial" panose="020B0604020202020204" pitchFamily="34" charset="0"/>
                <a:cs typeface="Arial" panose="020B0604020202020204" pitchFamily="34" charset="0"/>
              </a:defRPr>
            </a:lvl1pPr>
            <a:lvl2pPr>
              <a:defRPr sz="2000">
                <a:latin typeface="Arial" panose="020B0604020202020204" pitchFamily="34" charset="0"/>
                <a:cs typeface="Arial" panose="020B0604020202020204" pitchFamily="34" charset="0"/>
              </a:defRPr>
            </a:lvl2pPr>
            <a:lvl3pPr>
              <a:defRPr sz="2000">
                <a:latin typeface="Arial" panose="020B0604020202020204" pitchFamily="34" charset="0"/>
                <a:cs typeface="Arial" panose="020B0604020202020204" pitchFamily="34" charset="0"/>
              </a:defRPr>
            </a:lvl3pPr>
            <a:lvl4pPr>
              <a:defRPr sz="2000">
                <a:latin typeface="Arial" panose="020B0604020202020204" pitchFamily="34" charset="0"/>
                <a:cs typeface="Arial" panose="020B0604020202020204" pitchFamily="34" charset="0"/>
              </a:defRPr>
            </a:lvl4pPr>
            <a:lvl5pPr>
              <a:defRPr sz="2000">
                <a:latin typeface="Arial" panose="020B0604020202020204" pitchFamily="34" charset="0"/>
                <a:cs typeface="Arial" panose="020B0604020202020204" pitchFamily="34" charset="0"/>
              </a:defRPr>
            </a:lvl5pPr>
          </a:lstStyle>
          <a:p>
            <a:pPr lvl="0"/>
            <a:r>
              <a:rPr lang="en-US" dirty="0"/>
              <a:t>Click to edit text </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Content Placeholder 21"/>
          <p:cNvSpPr>
            <a:spLocks noGrp="1"/>
          </p:cNvSpPr>
          <p:nvPr>
            <p:ph sz="quarter" idx="11" hasCustomPrompt="1"/>
          </p:nvPr>
        </p:nvSpPr>
        <p:spPr>
          <a:xfrm>
            <a:off x="228600" y="152400"/>
            <a:ext cx="8686800" cy="685800"/>
          </a:xfrm>
          <a:prstGeom prst="rect">
            <a:avLst/>
          </a:prstGeom>
        </p:spPr>
        <p:txBody>
          <a:bodyPr/>
          <a:lstStyle>
            <a:lvl1pPr marL="0" indent="0">
              <a:spcBef>
                <a:spcPts val="0"/>
              </a:spcBef>
              <a:buNone/>
              <a:defRPr sz="2800">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dirty="0"/>
              <a:t>Click to edit text</a:t>
            </a:r>
          </a:p>
        </p:txBody>
      </p:sp>
    </p:spTree>
    <p:extLst>
      <p:ext uri="{BB962C8B-B14F-4D97-AF65-F5344CB8AC3E}">
        <p14:creationId xmlns:p14="http://schemas.microsoft.com/office/powerpoint/2010/main" val="3586152791"/>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userDrawn="1">
  <p:cSld name="Fiscal Service Title Slide">
    <p:spTree>
      <p:nvGrpSpPr>
        <p:cNvPr id="1" name=""/>
        <p:cNvGrpSpPr/>
        <p:nvPr/>
      </p:nvGrpSpPr>
      <p:grpSpPr>
        <a:xfrm>
          <a:off x="0" y="0"/>
          <a:ext cx="0" cy="0"/>
          <a:chOff x="0" y="0"/>
          <a:chExt cx="0" cy="0"/>
        </a:xfrm>
      </p:grpSpPr>
      <p:sp>
        <p:nvSpPr>
          <p:cNvPr id="5" name="Rectangle 4"/>
          <p:cNvSpPr/>
          <p:nvPr userDrawn="1"/>
        </p:nvSpPr>
        <p:spPr>
          <a:xfrm>
            <a:off x="0" y="6129250"/>
            <a:ext cx="9144000" cy="720703"/>
          </a:xfrm>
          <a:prstGeom prst="rect">
            <a:avLst/>
          </a:prstGeom>
          <a:solidFill>
            <a:srgbClr val="012856"/>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rgbClr val="012856"/>
              </a:solidFill>
            </a:endParaRPr>
          </a:p>
        </p:txBody>
      </p:sp>
      <p:pic>
        <p:nvPicPr>
          <p:cNvPr id="6" name="Picture 2" descr="http://fiscalservice.treasuryecm.gov/fs/support/GAC/StyleGuideLogos/Fiscal%20Service%20-%20Horizontal%20-%20Color%20-%20Treasury.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228600" y="345820"/>
            <a:ext cx="5212079" cy="16459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163867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228600" y="990600"/>
            <a:ext cx="4267200" cy="51355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990600"/>
            <a:ext cx="4267200" cy="51355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cxnSp>
        <p:nvCxnSpPr>
          <p:cNvPr id="10" name="Straight Connector 9"/>
          <p:cNvCxnSpPr/>
          <p:nvPr userDrawn="1"/>
        </p:nvCxnSpPr>
        <p:spPr>
          <a:xfrm>
            <a:off x="228600" y="6232022"/>
            <a:ext cx="8686800" cy="0"/>
          </a:xfrm>
          <a:prstGeom prst="line">
            <a:avLst/>
          </a:prstGeom>
          <a:ln w="9525">
            <a:solidFill>
              <a:srgbClr val="043253"/>
            </a:solidFill>
          </a:ln>
        </p:spPr>
        <p:style>
          <a:lnRef idx="1">
            <a:schemeClr val="accent1"/>
          </a:lnRef>
          <a:fillRef idx="0">
            <a:schemeClr val="accent1"/>
          </a:fillRef>
          <a:effectRef idx="0">
            <a:schemeClr val="accent1"/>
          </a:effectRef>
          <a:fontRef idx="minor">
            <a:schemeClr val="tx1"/>
          </a:fontRef>
        </p:style>
      </p:cxnSp>
      <p:sp>
        <p:nvSpPr>
          <p:cNvPr id="11" name="Footer Placeholder 4"/>
          <p:cNvSpPr txBox="1">
            <a:spLocks/>
          </p:cNvSpPr>
          <p:nvPr userDrawn="1"/>
        </p:nvSpPr>
        <p:spPr>
          <a:xfrm>
            <a:off x="2587431" y="6389370"/>
            <a:ext cx="3969139" cy="365760"/>
          </a:xfrm>
          <a:prstGeom prst="rect">
            <a:avLst/>
          </a:prstGeom>
        </p:spPr>
        <p:txBody>
          <a:bodyPr vert="horz" lIns="91440" tIns="45720" rIns="91440" bIns="45720" rtlCol="0" anchor="ctr"/>
          <a:lstStyle>
            <a:defPPr>
              <a:defRPr lang="en-US"/>
            </a:defPPr>
            <a:lvl1pPr marL="0" algn="ctr" defTabSz="914400" rtl="0" eaLnBrk="1" latinLnBrk="0" hangingPunct="1">
              <a:defRPr sz="1800" kern="1200">
                <a:solidFill>
                  <a:srgbClr val="043253"/>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600" b="1" spc="300" dirty="0">
                <a:latin typeface="Arial" panose="020B0604020202020204" pitchFamily="34" charset="0"/>
                <a:cs typeface="Arial" panose="020B0604020202020204" pitchFamily="34" charset="0"/>
              </a:rPr>
              <a:t>L</a:t>
            </a:r>
            <a:r>
              <a:rPr lang="en-US" sz="1200" b="1" spc="300" dirty="0">
                <a:latin typeface="Arial" panose="020B0604020202020204" pitchFamily="34" charset="0"/>
                <a:cs typeface="Arial" panose="020B0604020202020204" pitchFamily="34" charset="0"/>
              </a:rPr>
              <a:t>EAD </a:t>
            </a:r>
            <a:r>
              <a:rPr lang="en-US" sz="1400" b="1" spc="300" dirty="0">
                <a:latin typeface="Arial" panose="020B0604020202020204" pitchFamily="34" charset="0"/>
                <a:cs typeface="Arial" panose="020B0604020202020204" pitchFamily="34" charset="0"/>
              </a:rPr>
              <a:t>∙ </a:t>
            </a:r>
            <a:r>
              <a:rPr lang="en-US" sz="1600" b="1" spc="300" dirty="0">
                <a:latin typeface="Arial" panose="020B0604020202020204" pitchFamily="34" charset="0"/>
                <a:cs typeface="Arial" panose="020B0604020202020204" pitchFamily="34" charset="0"/>
              </a:rPr>
              <a:t>T</a:t>
            </a:r>
            <a:r>
              <a:rPr lang="en-US" sz="1200" b="1" spc="300" dirty="0">
                <a:latin typeface="Arial" panose="020B0604020202020204" pitchFamily="34" charset="0"/>
                <a:cs typeface="Arial" panose="020B0604020202020204" pitchFamily="34" charset="0"/>
              </a:rPr>
              <a:t>RANSFORM </a:t>
            </a:r>
            <a:r>
              <a:rPr lang="en-US" sz="1400" b="1" spc="300" dirty="0">
                <a:latin typeface="Arial" panose="020B0604020202020204" pitchFamily="34" charset="0"/>
                <a:cs typeface="Arial" panose="020B0604020202020204" pitchFamily="34" charset="0"/>
              </a:rPr>
              <a:t>∙ </a:t>
            </a:r>
            <a:r>
              <a:rPr lang="en-US" sz="1600" b="1" spc="300" dirty="0">
                <a:latin typeface="Arial" panose="020B0604020202020204" pitchFamily="34" charset="0"/>
                <a:cs typeface="Arial" panose="020B0604020202020204" pitchFamily="34" charset="0"/>
              </a:rPr>
              <a:t>D</a:t>
            </a:r>
            <a:r>
              <a:rPr lang="en-US" sz="1200" b="1" spc="300" dirty="0">
                <a:latin typeface="Arial" panose="020B0604020202020204" pitchFamily="34" charset="0"/>
                <a:cs typeface="Arial" panose="020B0604020202020204" pitchFamily="34" charset="0"/>
              </a:rPr>
              <a:t>ELIVER</a:t>
            </a:r>
            <a:endParaRPr lang="en-US" b="1" spc="300" dirty="0">
              <a:latin typeface="Arial" panose="020B0604020202020204" pitchFamily="34" charset="0"/>
              <a:cs typeface="Arial" panose="020B0604020202020204" pitchFamily="34" charset="0"/>
            </a:endParaRPr>
          </a:p>
        </p:txBody>
      </p:sp>
      <p:cxnSp>
        <p:nvCxnSpPr>
          <p:cNvPr id="12" name="Straight Connector 11"/>
          <p:cNvCxnSpPr/>
          <p:nvPr userDrawn="1"/>
        </p:nvCxnSpPr>
        <p:spPr>
          <a:xfrm>
            <a:off x="228600" y="892996"/>
            <a:ext cx="8686800" cy="0"/>
          </a:xfrm>
          <a:prstGeom prst="line">
            <a:avLst/>
          </a:prstGeom>
          <a:ln w="28575">
            <a:solidFill>
              <a:srgbClr val="043253"/>
            </a:solidFill>
          </a:ln>
        </p:spPr>
        <p:style>
          <a:lnRef idx="1">
            <a:schemeClr val="accent1"/>
          </a:lnRef>
          <a:fillRef idx="0">
            <a:schemeClr val="accent1"/>
          </a:fillRef>
          <a:effectRef idx="0">
            <a:schemeClr val="accent1"/>
          </a:effectRef>
          <a:fontRef idx="minor">
            <a:schemeClr val="tx1"/>
          </a:fontRef>
        </p:style>
      </p:cxnSp>
      <p:pic>
        <p:nvPicPr>
          <p:cNvPr id="14" name="Picture 13" descr="4C_FS_HORZ_wTreasuryTag.pn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162800" y="6256946"/>
            <a:ext cx="1752600" cy="553453"/>
          </a:xfrm>
          <a:prstGeom prst="rect">
            <a:avLst/>
          </a:prstGeom>
        </p:spPr>
      </p:pic>
      <p:sp>
        <p:nvSpPr>
          <p:cNvPr id="15" name="Content Placeholder 21"/>
          <p:cNvSpPr>
            <a:spLocks noGrp="1"/>
          </p:cNvSpPr>
          <p:nvPr>
            <p:ph sz="quarter" idx="11" hasCustomPrompt="1"/>
          </p:nvPr>
        </p:nvSpPr>
        <p:spPr>
          <a:xfrm>
            <a:off x="228600" y="152400"/>
            <a:ext cx="8686800" cy="685800"/>
          </a:xfrm>
          <a:prstGeom prst="rect">
            <a:avLst/>
          </a:prstGeom>
        </p:spPr>
        <p:txBody>
          <a:bodyPr/>
          <a:lstStyle>
            <a:lvl1pPr marL="0" indent="0">
              <a:spcBef>
                <a:spcPts val="0"/>
              </a:spcBef>
              <a:buNone/>
              <a:defRPr sz="3600">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dirty="0"/>
              <a:t>Click to edit text</a:t>
            </a:r>
          </a:p>
        </p:txBody>
      </p:sp>
      <p:sp>
        <p:nvSpPr>
          <p:cNvPr id="22" name="Slide Number Placeholder 5"/>
          <p:cNvSpPr txBox="1">
            <a:spLocks/>
          </p:cNvSpPr>
          <p:nvPr userDrawn="1"/>
        </p:nvSpPr>
        <p:spPr>
          <a:xfrm>
            <a:off x="152400" y="6400800"/>
            <a:ext cx="1143000" cy="304800"/>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dirty="0">
                <a:latin typeface="Arial" panose="020B0604020202020204" pitchFamily="34" charset="0"/>
                <a:cs typeface="Arial" panose="020B0604020202020204" pitchFamily="34" charset="0"/>
              </a:rPr>
              <a:t>Page</a:t>
            </a:r>
            <a:r>
              <a:rPr lang="en-US" sz="1400" baseline="0" dirty="0">
                <a:latin typeface="Arial" panose="020B0604020202020204" pitchFamily="34" charset="0"/>
                <a:cs typeface="Arial" panose="020B0604020202020204" pitchFamily="34" charset="0"/>
              </a:rPr>
              <a:t> </a:t>
            </a:r>
            <a:fld id="{23B54F64-4D77-425A-BD5E-0504AD8FCA49}" type="slidenum">
              <a:rPr lang="en-US" sz="1400" smtClean="0">
                <a:latin typeface="Arial" panose="020B0604020202020204" pitchFamily="34" charset="0"/>
                <a:cs typeface="Arial" panose="020B0604020202020204" pitchFamily="34" charset="0"/>
              </a:rPr>
              <a:t>‹#›</a:t>
            </a:fld>
            <a:endParaRPr lang="en-US"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9910423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228600" y="990600"/>
            <a:ext cx="4270811" cy="639762"/>
          </a:xfrm>
          <a:prstGeom prst="rect">
            <a:avLst/>
          </a:prstGeom>
        </p:spPr>
        <p:txBody>
          <a:bodyPr anchor="b"/>
          <a:lstStyle>
            <a:lvl1pPr marL="0" indent="0">
              <a:buNone/>
              <a:defRPr sz="2000" b="1">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228600" y="1676400"/>
            <a:ext cx="4268788" cy="4449763"/>
          </a:xfrm>
          <a:prstGeom prst="rect">
            <a:avLst/>
          </a:prstGeom>
        </p:spPr>
        <p:txBody>
          <a:bodyPr/>
          <a:lstStyle>
            <a:lvl1pPr>
              <a:defRPr sz="2000">
                <a:latin typeface="Arial" panose="020B0604020202020204" pitchFamily="34" charset="0"/>
                <a:cs typeface="Arial" panose="020B0604020202020204" pitchFamily="34" charset="0"/>
              </a:defRPr>
            </a:lvl1pPr>
            <a:lvl2pPr>
              <a:defRPr sz="1800">
                <a:latin typeface="Arial" panose="020B0604020202020204" pitchFamily="34" charset="0"/>
                <a:cs typeface="Arial" panose="020B0604020202020204" pitchFamily="34" charset="0"/>
              </a:defRPr>
            </a:lvl2pPr>
            <a:lvl3pPr>
              <a:defRPr sz="1600">
                <a:latin typeface="Arial" panose="020B0604020202020204" pitchFamily="34" charset="0"/>
                <a:cs typeface="Arial" panose="020B0604020202020204" pitchFamily="34" charset="0"/>
              </a:defRPr>
            </a:lvl3pPr>
            <a:lvl4pPr>
              <a:defRPr sz="1400">
                <a:latin typeface="Arial" panose="020B0604020202020204" pitchFamily="34" charset="0"/>
                <a:cs typeface="Arial" panose="020B0604020202020204" pitchFamily="34" charset="0"/>
              </a:defRPr>
            </a:lvl4pPr>
            <a:lvl5pPr>
              <a:defRPr sz="1400">
                <a:latin typeface="Arial" panose="020B0604020202020204" pitchFamily="34" charset="0"/>
                <a:cs typeface="Arial" panose="020B0604020202020204" pitchFamily="34" charset="0"/>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47048" y="990600"/>
            <a:ext cx="4238007" cy="639762"/>
          </a:xfrm>
          <a:prstGeom prst="rect">
            <a:avLst/>
          </a:prstGeom>
        </p:spPr>
        <p:txBody>
          <a:bodyPr anchor="b"/>
          <a:lstStyle>
            <a:lvl1pPr marL="0" indent="0">
              <a:buNone/>
              <a:defRPr sz="2000" b="1">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4" y="1676400"/>
            <a:ext cx="4242816" cy="4449763"/>
          </a:xfrm>
          <a:prstGeom prst="rect">
            <a:avLst/>
          </a:prstGeom>
        </p:spPr>
        <p:txBody>
          <a:bodyPr/>
          <a:lstStyle>
            <a:lvl1pPr>
              <a:defRPr sz="2000">
                <a:latin typeface="Arial" panose="020B0604020202020204" pitchFamily="34" charset="0"/>
                <a:cs typeface="Arial" panose="020B0604020202020204" pitchFamily="34" charset="0"/>
              </a:defRPr>
            </a:lvl1pPr>
            <a:lvl2pPr>
              <a:defRPr sz="1800">
                <a:latin typeface="Arial" panose="020B0604020202020204" pitchFamily="34" charset="0"/>
                <a:cs typeface="Arial" panose="020B0604020202020204" pitchFamily="34" charset="0"/>
              </a:defRPr>
            </a:lvl2pPr>
            <a:lvl3pPr>
              <a:defRPr sz="1600">
                <a:latin typeface="Arial" panose="020B0604020202020204" pitchFamily="34" charset="0"/>
                <a:cs typeface="Arial" panose="020B0604020202020204" pitchFamily="34" charset="0"/>
              </a:defRPr>
            </a:lvl3pPr>
            <a:lvl4pPr>
              <a:defRPr sz="1400">
                <a:latin typeface="Arial" panose="020B0604020202020204" pitchFamily="34" charset="0"/>
                <a:cs typeface="Arial" panose="020B0604020202020204" pitchFamily="34" charset="0"/>
              </a:defRPr>
            </a:lvl4pPr>
            <a:lvl5pPr>
              <a:defRPr sz="1400">
                <a:latin typeface="Arial" panose="020B0604020202020204" pitchFamily="34" charset="0"/>
                <a:cs typeface="Arial" panose="020B0604020202020204" pitchFamily="34" charset="0"/>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cxnSp>
        <p:nvCxnSpPr>
          <p:cNvPr id="18" name="Straight Connector 17"/>
          <p:cNvCxnSpPr/>
          <p:nvPr userDrawn="1"/>
        </p:nvCxnSpPr>
        <p:spPr>
          <a:xfrm>
            <a:off x="228600" y="6232022"/>
            <a:ext cx="8686800" cy="0"/>
          </a:xfrm>
          <a:prstGeom prst="line">
            <a:avLst/>
          </a:prstGeom>
          <a:ln w="9525">
            <a:solidFill>
              <a:srgbClr val="043253"/>
            </a:solidFill>
          </a:ln>
        </p:spPr>
        <p:style>
          <a:lnRef idx="1">
            <a:schemeClr val="accent1"/>
          </a:lnRef>
          <a:fillRef idx="0">
            <a:schemeClr val="accent1"/>
          </a:fillRef>
          <a:effectRef idx="0">
            <a:schemeClr val="accent1"/>
          </a:effectRef>
          <a:fontRef idx="minor">
            <a:schemeClr val="tx1"/>
          </a:fontRef>
        </p:style>
      </p:cxnSp>
      <p:sp>
        <p:nvSpPr>
          <p:cNvPr id="19" name="Footer Placeholder 4"/>
          <p:cNvSpPr txBox="1">
            <a:spLocks/>
          </p:cNvSpPr>
          <p:nvPr userDrawn="1"/>
        </p:nvSpPr>
        <p:spPr>
          <a:xfrm>
            <a:off x="2587431" y="6389370"/>
            <a:ext cx="3969139" cy="365760"/>
          </a:xfrm>
          <a:prstGeom prst="rect">
            <a:avLst/>
          </a:prstGeom>
        </p:spPr>
        <p:txBody>
          <a:bodyPr vert="horz" lIns="91440" tIns="45720" rIns="91440" bIns="45720" rtlCol="0" anchor="ctr"/>
          <a:lstStyle>
            <a:defPPr>
              <a:defRPr lang="en-US"/>
            </a:defPPr>
            <a:lvl1pPr marL="0" algn="ctr" defTabSz="914400" rtl="0" eaLnBrk="1" latinLnBrk="0" hangingPunct="1">
              <a:defRPr sz="1800" kern="1200">
                <a:solidFill>
                  <a:srgbClr val="043253"/>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600" b="1" spc="300" dirty="0">
                <a:latin typeface="Arial" panose="020B0604020202020204" pitchFamily="34" charset="0"/>
                <a:cs typeface="Arial" panose="020B0604020202020204" pitchFamily="34" charset="0"/>
              </a:rPr>
              <a:t>L</a:t>
            </a:r>
            <a:r>
              <a:rPr lang="en-US" sz="1200" b="1" spc="300" dirty="0">
                <a:latin typeface="Arial" panose="020B0604020202020204" pitchFamily="34" charset="0"/>
                <a:cs typeface="Arial" panose="020B0604020202020204" pitchFamily="34" charset="0"/>
              </a:rPr>
              <a:t>EAD </a:t>
            </a:r>
            <a:r>
              <a:rPr lang="en-US" sz="1400" b="1" spc="300" dirty="0">
                <a:latin typeface="Arial" panose="020B0604020202020204" pitchFamily="34" charset="0"/>
                <a:cs typeface="Arial" panose="020B0604020202020204" pitchFamily="34" charset="0"/>
              </a:rPr>
              <a:t>∙ </a:t>
            </a:r>
            <a:r>
              <a:rPr lang="en-US" sz="1600" b="1" spc="300" dirty="0">
                <a:latin typeface="Arial" panose="020B0604020202020204" pitchFamily="34" charset="0"/>
                <a:cs typeface="Arial" panose="020B0604020202020204" pitchFamily="34" charset="0"/>
              </a:rPr>
              <a:t>T</a:t>
            </a:r>
            <a:r>
              <a:rPr lang="en-US" sz="1200" b="1" spc="300" dirty="0">
                <a:latin typeface="Arial" panose="020B0604020202020204" pitchFamily="34" charset="0"/>
                <a:cs typeface="Arial" panose="020B0604020202020204" pitchFamily="34" charset="0"/>
              </a:rPr>
              <a:t>RANSFORM </a:t>
            </a:r>
            <a:r>
              <a:rPr lang="en-US" sz="1400" b="1" spc="300" dirty="0">
                <a:latin typeface="Arial" panose="020B0604020202020204" pitchFamily="34" charset="0"/>
                <a:cs typeface="Arial" panose="020B0604020202020204" pitchFamily="34" charset="0"/>
              </a:rPr>
              <a:t>∙ </a:t>
            </a:r>
            <a:r>
              <a:rPr lang="en-US" sz="1600" b="1" spc="300" dirty="0">
                <a:latin typeface="Arial" panose="020B0604020202020204" pitchFamily="34" charset="0"/>
                <a:cs typeface="Arial" panose="020B0604020202020204" pitchFamily="34" charset="0"/>
              </a:rPr>
              <a:t>D</a:t>
            </a:r>
            <a:r>
              <a:rPr lang="en-US" sz="1200" b="1" spc="300" dirty="0">
                <a:latin typeface="Arial" panose="020B0604020202020204" pitchFamily="34" charset="0"/>
                <a:cs typeface="Arial" panose="020B0604020202020204" pitchFamily="34" charset="0"/>
              </a:rPr>
              <a:t>ELIVER</a:t>
            </a:r>
            <a:endParaRPr lang="en-US" b="1" spc="300" dirty="0">
              <a:latin typeface="Arial" panose="020B0604020202020204" pitchFamily="34" charset="0"/>
              <a:cs typeface="Arial" panose="020B0604020202020204" pitchFamily="34" charset="0"/>
            </a:endParaRPr>
          </a:p>
        </p:txBody>
      </p:sp>
      <p:cxnSp>
        <p:nvCxnSpPr>
          <p:cNvPr id="20" name="Straight Connector 19"/>
          <p:cNvCxnSpPr/>
          <p:nvPr userDrawn="1"/>
        </p:nvCxnSpPr>
        <p:spPr>
          <a:xfrm>
            <a:off x="228600" y="892996"/>
            <a:ext cx="8686800" cy="0"/>
          </a:xfrm>
          <a:prstGeom prst="line">
            <a:avLst/>
          </a:prstGeom>
          <a:ln w="28575">
            <a:solidFill>
              <a:srgbClr val="043253"/>
            </a:solidFill>
          </a:ln>
        </p:spPr>
        <p:style>
          <a:lnRef idx="1">
            <a:schemeClr val="accent1"/>
          </a:lnRef>
          <a:fillRef idx="0">
            <a:schemeClr val="accent1"/>
          </a:fillRef>
          <a:effectRef idx="0">
            <a:schemeClr val="accent1"/>
          </a:effectRef>
          <a:fontRef idx="minor">
            <a:schemeClr val="tx1"/>
          </a:fontRef>
        </p:style>
      </p:cxnSp>
      <p:pic>
        <p:nvPicPr>
          <p:cNvPr id="22" name="Picture 21" descr="4C_FS_HORZ_wTreasuryTag.pn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162800" y="6256946"/>
            <a:ext cx="1752600" cy="553453"/>
          </a:xfrm>
          <a:prstGeom prst="rect">
            <a:avLst/>
          </a:prstGeom>
        </p:spPr>
      </p:pic>
      <p:sp>
        <p:nvSpPr>
          <p:cNvPr id="23" name="Content Placeholder 21"/>
          <p:cNvSpPr>
            <a:spLocks noGrp="1"/>
          </p:cNvSpPr>
          <p:nvPr>
            <p:ph sz="quarter" idx="11" hasCustomPrompt="1"/>
          </p:nvPr>
        </p:nvSpPr>
        <p:spPr>
          <a:xfrm>
            <a:off x="228600" y="152400"/>
            <a:ext cx="8686800" cy="685800"/>
          </a:xfrm>
          <a:prstGeom prst="rect">
            <a:avLst/>
          </a:prstGeom>
        </p:spPr>
        <p:txBody>
          <a:bodyPr/>
          <a:lstStyle>
            <a:lvl1pPr marL="0" indent="0">
              <a:spcBef>
                <a:spcPts val="0"/>
              </a:spcBef>
              <a:buNone/>
              <a:defRPr sz="3600">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dirty="0"/>
              <a:t>Click to edit text</a:t>
            </a:r>
          </a:p>
        </p:txBody>
      </p:sp>
      <p:sp>
        <p:nvSpPr>
          <p:cNvPr id="24" name="Slide Number Placeholder 5"/>
          <p:cNvSpPr txBox="1">
            <a:spLocks/>
          </p:cNvSpPr>
          <p:nvPr userDrawn="1"/>
        </p:nvSpPr>
        <p:spPr>
          <a:xfrm>
            <a:off x="152400" y="6400800"/>
            <a:ext cx="1143000" cy="304800"/>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dirty="0">
                <a:latin typeface="Arial" panose="020B0604020202020204" pitchFamily="34" charset="0"/>
                <a:cs typeface="Arial" panose="020B0604020202020204" pitchFamily="34" charset="0"/>
              </a:rPr>
              <a:t>Page</a:t>
            </a:r>
            <a:r>
              <a:rPr lang="en-US" sz="1400" baseline="0" dirty="0">
                <a:latin typeface="Arial" panose="020B0604020202020204" pitchFamily="34" charset="0"/>
                <a:cs typeface="Arial" panose="020B0604020202020204" pitchFamily="34" charset="0"/>
              </a:rPr>
              <a:t> </a:t>
            </a:r>
            <a:fld id="{23B54F64-4D77-425A-BD5E-0504AD8FCA49}" type="slidenum">
              <a:rPr lang="en-US" sz="1400" smtClean="0">
                <a:latin typeface="Arial" panose="020B0604020202020204" pitchFamily="34" charset="0"/>
                <a:cs typeface="Arial" panose="020B0604020202020204" pitchFamily="34" charset="0"/>
              </a:rPr>
              <a:t>‹#›</a:t>
            </a:fld>
            <a:endParaRPr lang="en-US"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4064324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cxnSp>
        <p:nvCxnSpPr>
          <p:cNvPr id="8" name="Straight Connector 7"/>
          <p:cNvCxnSpPr/>
          <p:nvPr userDrawn="1"/>
        </p:nvCxnSpPr>
        <p:spPr>
          <a:xfrm>
            <a:off x="228600" y="6232022"/>
            <a:ext cx="8686800" cy="0"/>
          </a:xfrm>
          <a:prstGeom prst="line">
            <a:avLst/>
          </a:prstGeom>
          <a:ln w="9525">
            <a:solidFill>
              <a:srgbClr val="043253"/>
            </a:solidFill>
          </a:ln>
        </p:spPr>
        <p:style>
          <a:lnRef idx="1">
            <a:schemeClr val="accent1"/>
          </a:lnRef>
          <a:fillRef idx="0">
            <a:schemeClr val="accent1"/>
          </a:fillRef>
          <a:effectRef idx="0">
            <a:schemeClr val="accent1"/>
          </a:effectRef>
          <a:fontRef idx="minor">
            <a:schemeClr val="tx1"/>
          </a:fontRef>
        </p:style>
      </p:cxnSp>
      <p:sp>
        <p:nvSpPr>
          <p:cNvPr id="11" name="Footer Placeholder 4"/>
          <p:cNvSpPr txBox="1">
            <a:spLocks/>
          </p:cNvSpPr>
          <p:nvPr userDrawn="1"/>
        </p:nvSpPr>
        <p:spPr>
          <a:xfrm>
            <a:off x="2587431" y="6389370"/>
            <a:ext cx="3969139" cy="365760"/>
          </a:xfrm>
          <a:prstGeom prst="rect">
            <a:avLst/>
          </a:prstGeom>
        </p:spPr>
        <p:txBody>
          <a:bodyPr vert="horz" lIns="91440" tIns="45720" rIns="91440" bIns="45720" rtlCol="0" anchor="ctr"/>
          <a:lstStyle>
            <a:defPPr>
              <a:defRPr lang="en-US"/>
            </a:defPPr>
            <a:lvl1pPr marL="0" algn="ctr" defTabSz="914400" rtl="0" eaLnBrk="1" latinLnBrk="0" hangingPunct="1">
              <a:defRPr sz="1800" kern="1200">
                <a:solidFill>
                  <a:srgbClr val="043253"/>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600" b="1" spc="300" dirty="0">
                <a:latin typeface="Arial" panose="020B0604020202020204" pitchFamily="34" charset="0"/>
                <a:cs typeface="Arial" panose="020B0604020202020204" pitchFamily="34" charset="0"/>
              </a:rPr>
              <a:t>L</a:t>
            </a:r>
            <a:r>
              <a:rPr lang="en-US" sz="1200" b="1" spc="300" dirty="0">
                <a:latin typeface="Arial" panose="020B0604020202020204" pitchFamily="34" charset="0"/>
                <a:cs typeface="Arial" panose="020B0604020202020204" pitchFamily="34" charset="0"/>
              </a:rPr>
              <a:t>EAD </a:t>
            </a:r>
            <a:r>
              <a:rPr lang="en-US" sz="1400" b="1" spc="300" dirty="0">
                <a:latin typeface="Arial" panose="020B0604020202020204" pitchFamily="34" charset="0"/>
                <a:cs typeface="Arial" panose="020B0604020202020204" pitchFamily="34" charset="0"/>
              </a:rPr>
              <a:t>∙ </a:t>
            </a:r>
            <a:r>
              <a:rPr lang="en-US" sz="1600" b="1" spc="300" dirty="0">
                <a:latin typeface="Arial" panose="020B0604020202020204" pitchFamily="34" charset="0"/>
                <a:cs typeface="Arial" panose="020B0604020202020204" pitchFamily="34" charset="0"/>
              </a:rPr>
              <a:t>T</a:t>
            </a:r>
            <a:r>
              <a:rPr lang="en-US" sz="1200" b="1" spc="300" dirty="0">
                <a:latin typeface="Arial" panose="020B0604020202020204" pitchFamily="34" charset="0"/>
                <a:cs typeface="Arial" panose="020B0604020202020204" pitchFamily="34" charset="0"/>
              </a:rPr>
              <a:t>RANSFORM </a:t>
            </a:r>
            <a:r>
              <a:rPr lang="en-US" sz="1400" b="1" spc="300" dirty="0">
                <a:latin typeface="Arial" panose="020B0604020202020204" pitchFamily="34" charset="0"/>
                <a:cs typeface="Arial" panose="020B0604020202020204" pitchFamily="34" charset="0"/>
              </a:rPr>
              <a:t>∙ </a:t>
            </a:r>
            <a:r>
              <a:rPr lang="en-US" sz="1600" b="1" spc="300" dirty="0">
                <a:latin typeface="Arial" panose="020B0604020202020204" pitchFamily="34" charset="0"/>
                <a:cs typeface="Arial" panose="020B0604020202020204" pitchFamily="34" charset="0"/>
              </a:rPr>
              <a:t>D</a:t>
            </a:r>
            <a:r>
              <a:rPr lang="en-US" sz="1200" b="1" spc="300" dirty="0">
                <a:latin typeface="Arial" panose="020B0604020202020204" pitchFamily="34" charset="0"/>
                <a:cs typeface="Arial" panose="020B0604020202020204" pitchFamily="34" charset="0"/>
              </a:rPr>
              <a:t>ELIVER</a:t>
            </a:r>
            <a:endParaRPr lang="en-US" b="1" spc="300" dirty="0">
              <a:latin typeface="Arial" panose="020B0604020202020204" pitchFamily="34" charset="0"/>
              <a:cs typeface="Arial" panose="020B0604020202020204" pitchFamily="34" charset="0"/>
            </a:endParaRPr>
          </a:p>
        </p:txBody>
      </p:sp>
      <p:pic>
        <p:nvPicPr>
          <p:cNvPr id="13" name="Picture 12" descr="4C_FS_HORZ_wTreasuryTag.pn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162800" y="6256946"/>
            <a:ext cx="1752600" cy="553453"/>
          </a:xfrm>
          <a:prstGeom prst="rect">
            <a:avLst/>
          </a:prstGeom>
        </p:spPr>
      </p:pic>
      <p:sp>
        <p:nvSpPr>
          <p:cNvPr id="14" name="Slide Number Placeholder 5"/>
          <p:cNvSpPr txBox="1">
            <a:spLocks/>
          </p:cNvSpPr>
          <p:nvPr userDrawn="1"/>
        </p:nvSpPr>
        <p:spPr>
          <a:xfrm>
            <a:off x="152400" y="6400800"/>
            <a:ext cx="1143000" cy="304800"/>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dirty="0">
                <a:latin typeface="Arial" panose="020B0604020202020204" pitchFamily="34" charset="0"/>
                <a:cs typeface="Arial" panose="020B0604020202020204" pitchFamily="34" charset="0"/>
              </a:rPr>
              <a:t>Page</a:t>
            </a:r>
            <a:r>
              <a:rPr lang="en-US" sz="1400" baseline="0" dirty="0">
                <a:latin typeface="Arial" panose="020B0604020202020204" pitchFamily="34" charset="0"/>
                <a:cs typeface="Arial" panose="020B0604020202020204" pitchFamily="34" charset="0"/>
              </a:rPr>
              <a:t> </a:t>
            </a:r>
            <a:fld id="{23B54F64-4D77-425A-BD5E-0504AD8FCA49}" type="slidenum">
              <a:rPr lang="en-US" sz="1400" smtClean="0">
                <a:latin typeface="Arial" panose="020B0604020202020204" pitchFamily="34" charset="0"/>
                <a:cs typeface="Arial" panose="020B0604020202020204" pitchFamily="34" charset="0"/>
              </a:rPr>
              <a:t>‹#›</a:t>
            </a:fld>
            <a:endParaRPr lang="en-US"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4390805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ontact Information">
    <p:spTree>
      <p:nvGrpSpPr>
        <p:cNvPr id="1" name=""/>
        <p:cNvGrpSpPr/>
        <p:nvPr/>
      </p:nvGrpSpPr>
      <p:grpSpPr>
        <a:xfrm>
          <a:off x="0" y="0"/>
          <a:ext cx="0" cy="0"/>
          <a:chOff x="0" y="0"/>
          <a:chExt cx="0" cy="0"/>
        </a:xfrm>
      </p:grpSpPr>
      <p:cxnSp>
        <p:nvCxnSpPr>
          <p:cNvPr id="11" name="Straight Connector 10"/>
          <p:cNvCxnSpPr/>
          <p:nvPr userDrawn="1"/>
        </p:nvCxnSpPr>
        <p:spPr>
          <a:xfrm>
            <a:off x="228600" y="6232022"/>
            <a:ext cx="8686800" cy="0"/>
          </a:xfrm>
          <a:prstGeom prst="line">
            <a:avLst/>
          </a:prstGeom>
          <a:ln w="9525">
            <a:solidFill>
              <a:srgbClr val="043253"/>
            </a:solidFill>
          </a:ln>
        </p:spPr>
        <p:style>
          <a:lnRef idx="1">
            <a:schemeClr val="accent1"/>
          </a:lnRef>
          <a:fillRef idx="0">
            <a:schemeClr val="accent1"/>
          </a:fillRef>
          <a:effectRef idx="0">
            <a:schemeClr val="accent1"/>
          </a:effectRef>
          <a:fontRef idx="minor">
            <a:schemeClr val="tx1"/>
          </a:fontRef>
        </p:style>
      </p:cxnSp>
      <p:sp>
        <p:nvSpPr>
          <p:cNvPr id="12" name="Footer Placeholder 4"/>
          <p:cNvSpPr txBox="1">
            <a:spLocks/>
          </p:cNvSpPr>
          <p:nvPr userDrawn="1"/>
        </p:nvSpPr>
        <p:spPr>
          <a:xfrm>
            <a:off x="2587431" y="6389370"/>
            <a:ext cx="3969139" cy="365760"/>
          </a:xfrm>
          <a:prstGeom prst="rect">
            <a:avLst/>
          </a:prstGeom>
        </p:spPr>
        <p:txBody>
          <a:bodyPr vert="horz" lIns="91440" tIns="45720" rIns="91440" bIns="45720" rtlCol="0" anchor="ctr"/>
          <a:lstStyle>
            <a:defPPr>
              <a:defRPr lang="en-US"/>
            </a:defPPr>
            <a:lvl1pPr marL="0" algn="ctr" defTabSz="914400" rtl="0" eaLnBrk="1" latinLnBrk="0" hangingPunct="1">
              <a:defRPr sz="1800" kern="1200">
                <a:solidFill>
                  <a:srgbClr val="043253"/>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600" b="1" spc="300" dirty="0">
                <a:latin typeface="Arial" panose="020B0604020202020204" pitchFamily="34" charset="0"/>
                <a:cs typeface="Arial" panose="020B0604020202020204" pitchFamily="34" charset="0"/>
              </a:rPr>
              <a:t>L</a:t>
            </a:r>
            <a:r>
              <a:rPr lang="en-US" sz="1200" b="1" spc="300" dirty="0">
                <a:latin typeface="Arial" panose="020B0604020202020204" pitchFamily="34" charset="0"/>
                <a:cs typeface="Arial" panose="020B0604020202020204" pitchFamily="34" charset="0"/>
              </a:rPr>
              <a:t>EAD </a:t>
            </a:r>
            <a:r>
              <a:rPr lang="en-US" sz="1400" b="1" spc="300" dirty="0">
                <a:latin typeface="Arial" panose="020B0604020202020204" pitchFamily="34" charset="0"/>
                <a:cs typeface="Arial" panose="020B0604020202020204" pitchFamily="34" charset="0"/>
              </a:rPr>
              <a:t>∙ </a:t>
            </a:r>
            <a:r>
              <a:rPr lang="en-US" sz="1600" b="1" spc="300" dirty="0">
                <a:latin typeface="Arial" panose="020B0604020202020204" pitchFamily="34" charset="0"/>
                <a:cs typeface="Arial" panose="020B0604020202020204" pitchFamily="34" charset="0"/>
              </a:rPr>
              <a:t>T</a:t>
            </a:r>
            <a:r>
              <a:rPr lang="en-US" sz="1200" b="1" spc="300" dirty="0">
                <a:latin typeface="Arial" panose="020B0604020202020204" pitchFamily="34" charset="0"/>
                <a:cs typeface="Arial" panose="020B0604020202020204" pitchFamily="34" charset="0"/>
              </a:rPr>
              <a:t>RANSFORM </a:t>
            </a:r>
            <a:r>
              <a:rPr lang="en-US" sz="1400" b="1" spc="300" dirty="0">
                <a:latin typeface="Arial" panose="020B0604020202020204" pitchFamily="34" charset="0"/>
                <a:cs typeface="Arial" panose="020B0604020202020204" pitchFamily="34" charset="0"/>
              </a:rPr>
              <a:t>∙ </a:t>
            </a:r>
            <a:r>
              <a:rPr lang="en-US" sz="1600" b="1" spc="300" dirty="0">
                <a:latin typeface="Arial" panose="020B0604020202020204" pitchFamily="34" charset="0"/>
                <a:cs typeface="Arial" panose="020B0604020202020204" pitchFamily="34" charset="0"/>
              </a:rPr>
              <a:t>D</a:t>
            </a:r>
            <a:r>
              <a:rPr lang="en-US" sz="1200" b="1" spc="300" dirty="0">
                <a:latin typeface="Arial" panose="020B0604020202020204" pitchFamily="34" charset="0"/>
                <a:cs typeface="Arial" panose="020B0604020202020204" pitchFamily="34" charset="0"/>
              </a:rPr>
              <a:t>ELIVER</a:t>
            </a:r>
            <a:endParaRPr lang="en-US" b="1" spc="300" dirty="0">
              <a:latin typeface="Arial" panose="020B0604020202020204" pitchFamily="34" charset="0"/>
              <a:cs typeface="Arial" panose="020B0604020202020204" pitchFamily="34" charset="0"/>
            </a:endParaRPr>
          </a:p>
        </p:txBody>
      </p:sp>
      <p:pic>
        <p:nvPicPr>
          <p:cNvPr id="14" name="Picture 13" descr="4C_FS_HORZ_wTreasuryTag.pn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162800" y="6256946"/>
            <a:ext cx="1752600" cy="553453"/>
          </a:xfrm>
          <a:prstGeom prst="rect">
            <a:avLst/>
          </a:prstGeom>
        </p:spPr>
      </p:pic>
      <p:cxnSp>
        <p:nvCxnSpPr>
          <p:cNvPr id="15" name="Straight Connector 14"/>
          <p:cNvCxnSpPr/>
          <p:nvPr userDrawn="1"/>
        </p:nvCxnSpPr>
        <p:spPr>
          <a:xfrm>
            <a:off x="228600" y="892996"/>
            <a:ext cx="8686800" cy="0"/>
          </a:xfrm>
          <a:prstGeom prst="line">
            <a:avLst/>
          </a:prstGeom>
          <a:ln w="28575">
            <a:solidFill>
              <a:srgbClr val="043253"/>
            </a:solidFill>
          </a:ln>
        </p:spPr>
        <p:style>
          <a:lnRef idx="1">
            <a:schemeClr val="accent1"/>
          </a:lnRef>
          <a:fillRef idx="0">
            <a:schemeClr val="accent1"/>
          </a:fillRef>
          <a:effectRef idx="0">
            <a:schemeClr val="accent1"/>
          </a:effectRef>
          <a:fontRef idx="minor">
            <a:schemeClr val="tx1"/>
          </a:fontRef>
        </p:style>
      </p:cxnSp>
      <p:sp>
        <p:nvSpPr>
          <p:cNvPr id="18" name="Title 2"/>
          <p:cNvSpPr txBox="1">
            <a:spLocks/>
          </p:cNvSpPr>
          <p:nvPr userDrawn="1"/>
        </p:nvSpPr>
        <p:spPr>
          <a:xfrm>
            <a:off x="228600" y="152400"/>
            <a:ext cx="8686800" cy="685800"/>
          </a:xfrm>
          <a:prstGeom prst="rect">
            <a:avLst/>
          </a:prstGeom>
        </p:spPr>
        <p:txBody>
          <a:bodyPr vert="horz" lIns="91440" tIns="45720" rIns="91440" bIns="45720" rtlCol="0" anchor="ctr">
            <a:noAutofit/>
          </a:bodyPr>
          <a:lstStyle>
            <a:lvl1pPr algn="l" defTabSz="914400" rtl="0" eaLnBrk="1" latinLnBrk="0" hangingPunct="1">
              <a:spcBef>
                <a:spcPct val="0"/>
              </a:spcBef>
              <a:buNone/>
              <a:defRPr sz="4000" kern="1200">
                <a:solidFill>
                  <a:schemeClr val="tx1"/>
                </a:solidFill>
                <a:latin typeface="Arial" panose="020B0604020202020204" pitchFamily="34" charset="0"/>
                <a:ea typeface="+mj-ea"/>
                <a:cs typeface="Arial" panose="020B0604020202020204" pitchFamily="34" charset="0"/>
              </a:defRPr>
            </a:lvl1pPr>
          </a:lstStyle>
          <a:p>
            <a:pPr>
              <a:lnSpc>
                <a:spcPct val="110000"/>
              </a:lnSpc>
            </a:pPr>
            <a:r>
              <a:rPr lang="en-US" sz="3600" dirty="0"/>
              <a:t>Contact Information</a:t>
            </a:r>
          </a:p>
        </p:txBody>
      </p:sp>
      <p:sp>
        <p:nvSpPr>
          <p:cNvPr id="19" name="Picture Placeholder 3"/>
          <p:cNvSpPr>
            <a:spLocks noGrp="1"/>
          </p:cNvSpPr>
          <p:nvPr>
            <p:ph type="pic" sz="quarter" idx="10" hasCustomPrompt="1"/>
          </p:nvPr>
        </p:nvSpPr>
        <p:spPr>
          <a:xfrm>
            <a:off x="484632" y="1243584"/>
            <a:ext cx="2944368" cy="1042416"/>
          </a:xfrm>
          <a:prstGeom prst="rect">
            <a:avLst/>
          </a:prstGeom>
        </p:spPr>
        <p:txBody>
          <a:bodyPr/>
          <a:lstStyle>
            <a:lvl1pPr marL="0" indent="0" algn="l">
              <a:buNone/>
              <a:defRPr sz="2200" baseline="0">
                <a:latin typeface="Arial" panose="020B0604020202020204" pitchFamily="34" charset="0"/>
                <a:cs typeface="Arial" panose="020B0604020202020204" pitchFamily="34" charset="0"/>
              </a:defRPr>
            </a:lvl1pPr>
          </a:lstStyle>
          <a:p>
            <a:r>
              <a:rPr lang="en-US" dirty="0"/>
              <a:t>Click picture to add sub logo</a:t>
            </a:r>
          </a:p>
        </p:txBody>
      </p:sp>
      <p:sp>
        <p:nvSpPr>
          <p:cNvPr id="21" name="Slide Number Placeholder 5"/>
          <p:cNvSpPr txBox="1">
            <a:spLocks/>
          </p:cNvSpPr>
          <p:nvPr userDrawn="1"/>
        </p:nvSpPr>
        <p:spPr>
          <a:xfrm>
            <a:off x="152400" y="6400800"/>
            <a:ext cx="1143000" cy="304800"/>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dirty="0">
                <a:latin typeface="Arial" panose="020B0604020202020204" pitchFamily="34" charset="0"/>
                <a:cs typeface="Arial" panose="020B0604020202020204" pitchFamily="34" charset="0"/>
              </a:rPr>
              <a:t>Page</a:t>
            </a:r>
            <a:r>
              <a:rPr lang="en-US" sz="1400" baseline="0" dirty="0">
                <a:latin typeface="Arial" panose="020B0604020202020204" pitchFamily="34" charset="0"/>
                <a:cs typeface="Arial" panose="020B0604020202020204" pitchFamily="34" charset="0"/>
              </a:rPr>
              <a:t> </a:t>
            </a:r>
            <a:fld id="{23B54F64-4D77-425A-BD5E-0504AD8FCA49}" type="slidenum">
              <a:rPr lang="en-US" sz="1400" smtClean="0">
                <a:latin typeface="Arial" panose="020B0604020202020204" pitchFamily="34" charset="0"/>
                <a:cs typeface="Arial" panose="020B0604020202020204" pitchFamily="34" charset="0"/>
              </a:rPr>
              <a:t>‹#›</a:t>
            </a:fld>
            <a:endParaRPr lang="en-US"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6588114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Usage Guide">
    <p:spTree>
      <p:nvGrpSpPr>
        <p:cNvPr id="1" name=""/>
        <p:cNvGrpSpPr/>
        <p:nvPr/>
      </p:nvGrpSpPr>
      <p:grpSpPr>
        <a:xfrm>
          <a:off x="0" y="0"/>
          <a:ext cx="0" cy="0"/>
          <a:chOff x="0" y="0"/>
          <a:chExt cx="0" cy="0"/>
        </a:xfrm>
      </p:grpSpPr>
      <p:pic>
        <p:nvPicPr>
          <p:cNvPr id="2050" name="Picture 2"/>
          <p:cNvPicPr>
            <a:picLocks noChangeAspect="1" noChangeArrowheads="1"/>
          </p:cNvPicPr>
          <p:nvPr userDrawn="1"/>
        </p:nvPicPr>
        <p:blipFill rotWithShape="1">
          <a:blip r:embed="rId2">
            <a:extLst>
              <a:ext uri="{28A0092B-C50C-407E-A947-70E740481C1C}">
                <a14:useLocalDpi xmlns:a14="http://schemas.microsoft.com/office/drawing/2010/main" val="0"/>
              </a:ext>
            </a:extLst>
          </a:blip>
          <a:srcRect t="6711"/>
          <a:stretch/>
        </p:blipFill>
        <p:spPr bwMode="auto">
          <a:xfrm>
            <a:off x="1905000" y="3212538"/>
            <a:ext cx="5334000" cy="105466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 name="Picture 2"/>
          <p:cNvPicPr>
            <a:picLocks noChangeAspect="1" noChangeArrowheads="1"/>
          </p:cNvPicPr>
          <p:nvPr userDrawn="1"/>
        </p:nvPicPr>
        <p:blipFill rotWithShape="1">
          <a:blip r:embed="rId3">
            <a:extLst>
              <a:ext uri="{28A0092B-C50C-407E-A947-70E740481C1C}">
                <a14:useLocalDpi xmlns:a14="http://schemas.microsoft.com/office/drawing/2010/main" val="0"/>
              </a:ext>
            </a:extLst>
          </a:blip>
          <a:srcRect t="25009"/>
          <a:stretch/>
        </p:blipFill>
        <p:spPr bwMode="auto">
          <a:xfrm>
            <a:off x="1570788" y="2438400"/>
            <a:ext cx="6002424" cy="83946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4" name="Straight Connector 3"/>
          <p:cNvCxnSpPr/>
          <p:nvPr userDrawn="1"/>
        </p:nvCxnSpPr>
        <p:spPr>
          <a:xfrm>
            <a:off x="228600" y="4267200"/>
            <a:ext cx="8686800" cy="0"/>
          </a:xfrm>
          <a:prstGeom prst="line">
            <a:avLst/>
          </a:prstGeom>
          <a:ln w="28575">
            <a:solidFill>
              <a:srgbClr val="043253"/>
            </a:solidFill>
            <a:prstDash val="dash"/>
          </a:ln>
        </p:spPr>
        <p:style>
          <a:lnRef idx="1">
            <a:schemeClr val="accent1"/>
          </a:lnRef>
          <a:fillRef idx="0">
            <a:schemeClr val="accent1"/>
          </a:fillRef>
          <a:effectRef idx="0">
            <a:schemeClr val="accent1"/>
          </a:effectRef>
          <a:fontRef idx="minor">
            <a:schemeClr val="tx1"/>
          </a:fontRef>
        </p:style>
      </p:cxnSp>
      <p:sp>
        <p:nvSpPr>
          <p:cNvPr id="5" name="TextBox 4"/>
          <p:cNvSpPr txBox="1"/>
          <p:nvPr userDrawn="1"/>
        </p:nvSpPr>
        <p:spPr>
          <a:xfrm>
            <a:off x="533400" y="5827693"/>
            <a:ext cx="3733800" cy="954107"/>
          </a:xfrm>
          <a:prstGeom prst="rect">
            <a:avLst/>
          </a:prstGeom>
          <a:noFill/>
        </p:spPr>
        <p:txBody>
          <a:bodyPr wrap="square" rtlCol="0">
            <a:spAutoFit/>
          </a:bodyPr>
          <a:lstStyle/>
          <a:p>
            <a:pPr algn="ctr"/>
            <a:r>
              <a:rPr lang="en-US" sz="1400" dirty="0">
                <a:latin typeface="Arial" panose="020B0604020202020204" pitchFamily="34" charset="0"/>
                <a:cs typeface="Arial" panose="020B0604020202020204" pitchFamily="34" charset="0"/>
              </a:rPr>
              <a:t>If you wish to use the</a:t>
            </a:r>
            <a:r>
              <a:rPr lang="en-US" sz="1400" baseline="0" dirty="0">
                <a:latin typeface="Arial" panose="020B0604020202020204" pitchFamily="34" charset="0"/>
                <a:cs typeface="Arial" panose="020B0604020202020204" pitchFamily="34" charset="0"/>
              </a:rPr>
              <a:t> business line or product/service sub logo title slide, please insert the appropriate sub logo by clicking the picture icon on the “Sub Logo”  title slide.</a:t>
            </a:r>
            <a:endParaRPr lang="en-US" sz="1400" dirty="0">
              <a:latin typeface="Arial" panose="020B0604020202020204" pitchFamily="34" charset="0"/>
              <a:cs typeface="Arial" panose="020B0604020202020204" pitchFamily="34" charset="0"/>
            </a:endParaRPr>
          </a:p>
        </p:txBody>
      </p:sp>
      <p:sp>
        <p:nvSpPr>
          <p:cNvPr id="6" name="Title 2"/>
          <p:cNvSpPr txBox="1">
            <a:spLocks/>
          </p:cNvSpPr>
          <p:nvPr userDrawn="1"/>
        </p:nvSpPr>
        <p:spPr>
          <a:xfrm>
            <a:off x="228600" y="838200"/>
            <a:ext cx="8686800" cy="1732370"/>
          </a:xfrm>
          <a:prstGeom prst="rect">
            <a:avLst/>
          </a:prstGeom>
        </p:spPr>
        <p:txBody>
          <a:bodyPr vert="horz" lIns="91440" tIns="45720" rIns="91440" bIns="45720" rtlCol="0" anchor="ctr">
            <a:normAutofit/>
          </a:bodyPr>
          <a:lstStyle>
            <a:lvl1pPr algn="l" defTabSz="914400" rtl="0" eaLnBrk="1" latinLnBrk="0" hangingPunct="1">
              <a:spcBef>
                <a:spcPct val="0"/>
              </a:spcBef>
              <a:buNone/>
              <a:defRPr sz="4000" kern="1200">
                <a:solidFill>
                  <a:schemeClr val="tx1"/>
                </a:solidFill>
                <a:latin typeface="Arial" panose="020B0604020202020204" pitchFamily="34" charset="0"/>
                <a:ea typeface="+mj-ea"/>
                <a:cs typeface="Arial" panose="020B0604020202020204" pitchFamily="34" charset="0"/>
              </a:defRPr>
            </a:lvl1pPr>
          </a:lstStyle>
          <a:p>
            <a:r>
              <a:rPr lang="en-US" sz="2200" b="1" u="none" dirty="0"/>
              <a:t>General tips:</a:t>
            </a:r>
          </a:p>
          <a:p>
            <a:pPr marL="285750" indent="-285750">
              <a:buFont typeface="Arial" panose="020B0604020202020204" pitchFamily="34" charset="0"/>
              <a:buChar char="•"/>
            </a:pPr>
            <a:r>
              <a:rPr lang="en-US" sz="1600" dirty="0"/>
              <a:t>These templates</a:t>
            </a:r>
            <a:r>
              <a:rPr lang="en-US" sz="1600" baseline="0" dirty="0"/>
              <a:t> </a:t>
            </a:r>
            <a:r>
              <a:rPr lang="en-US" sz="1600" dirty="0"/>
              <a:t>can be used for all external and internal presentations</a:t>
            </a:r>
            <a:r>
              <a:rPr lang="en-US" sz="1600" baseline="0" dirty="0"/>
              <a:t> and handouts. </a:t>
            </a:r>
            <a:endParaRPr lang="en-US" sz="1600" dirty="0"/>
          </a:p>
          <a:p>
            <a:pPr marL="285750" indent="-285750">
              <a:buFont typeface="Arial" panose="020B0604020202020204" pitchFamily="34" charset="0"/>
              <a:buChar char="•"/>
            </a:pPr>
            <a:r>
              <a:rPr lang="en-US" sz="1600" dirty="0"/>
              <a:t>Insert</a:t>
            </a:r>
            <a:r>
              <a:rPr lang="en-US" sz="1600" baseline="0" dirty="0"/>
              <a:t> page numbers from the “Insert” tab. </a:t>
            </a:r>
            <a:endParaRPr lang="en-US" sz="1600" dirty="0"/>
          </a:p>
          <a:p>
            <a:pPr marL="285750" marR="0" indent="-285750" algn="l" defTabSz="914400" rtl="0" eaLnBrk="1" fontAlgn="auto" latinLnBrk="0" hangingPunct="1">
              <a:lnSpc>
                <a:spcPct val="100000"/>
              </a:lnSpc>
              <a:spcBef>
                <a:spcPct val="0"/>
              </a:spcBef>
              <a:spcAft>
                <a:spcPts val="0"/>
              </a:spcAft>
              <a:buClrTx/>
              <a:buSzTx/>
              <a:buFont typeface="Arial" panose="020B0604020202020204" pitchFamily="34" charset="0"/>
              <a:buChar char="•"/>
              <a:tabLst/>
              <a:defRPr/>
            </a:pPr>
            <a:r>
              <a:rPr lang="en-US" sz="1600" dirty="0"/>
              <a:t>Ensure all text is in “Arial” font.</a:t>
            </a:r>
          </a:p>
          <a:p>
            <a:pPr marL="285750" indent="-285750">
              <a:buFont typeface="Arial" panose="020B0604020202020204" pitchFamily="34" charset="0"/>
              <a:buChar char="•"/>
            </a:pPr>
            <a:r>
              <a:rPr lang="en-US" sz="1600" dirty="0"/>
              <a:t>If</a:t>
            </a:r>
            <a:r>
              <a:rPr lang="en-US" sz="1600" baseline="0" dirty="0"/>
              <a:t> color is used</a:t>
            </a:r>
            <a:r>
              <a:rPr lang="en-US" sz="1600" dirty="0"/>
              <a:t>, ensure color selection is consistent with the template.</a:t>
            </a:r>
            <a:r>
              <a:rPr lang="en-US" sz="1600" baseline="0" dirty="0"/>
              <a:t> </a:t>
            </a:r>
            <a:r>
              <a:rPr lang="en-US" sz="1600" dirty="0"/>
              <a:t>For your reference, a few of the Fiscal Service</a:t>
            </a:r>
            <a:r>
              <a:rPr lang="en-US" sz="1600" baseline="0" dirty="0"/>
              <a:t> </a:t>
            </a:r>
            <a:r>
              <a:rPr lang="en-US" sz="1600" dirty="0"/>
              <a:t>colors are provided below.</a:t>
            </a:r>
          </a:p>
        </p:txBody>
      </p:sp>
      <p:cxnSp>
        <p:nvCxnSpPr>
          <p:cNvPr id="12" name="Straight Connector 11"/>
          <p:cNvCxnSpPr/>
          <p:nvPr userDrawn="1"/>
        </p:nvCxnSpPr>
        <p:spPr>
          <a:xfrm>
            <a:off x="228600" y="892996"/>
            <a:ext cx="8686800" cy="0"/>
          </a:xfrm>
          <a:prstGeom prst="line">
            <a:avLst/>
          </a:prstGeom>
          <a:ln w="28575">
            <a:solidFill>
              <a:srgbClr val="043253"/>
            </a:solidFill>
          </a:ln>
        </p:spPr>
        <p:style>
          <a:lnRef idx="1">
            <a:schemeClr val="accent1"/>
          </a:lnRef>
          <a:fillRef idx="0">
            <a:schemeClr val="accent1"/>
          </a:fillRef>
          <a:effectRef idx="0">
            <a:schemeClr val="accent1"/>
          </a:effectRef>
          <a:fontRef idx="minor">
            <a:schemeClr val="tx1"/>
          </a:fontRef>
        </p:style>
      </p:cxnSp>
      <p:sp>
        <p:nvSpPr>
          <p:cNvPr id="15" name="Title 2"/>
          <p:cNvSpPr txBox="1">
            <a:spLocks/>
          </p:cNvSpPr>
          <p:nvPr userDrawn="1"/>
        </p:nvSpPr>
        <p:spPr>
          <a:xfrm>
            <a:off x="228600" y="152400"/>
            <a:ext cx="8686800" cy="685800"/>
          </a:xfrm>
          <a:prstGeom prst="rect">
            <a:avLst/>
          </a:prstGeom>
        </p:spPr>
        <p:txBody>
          <a:bodyPr vert="horz" lIns="91440" tIns="45720" rIns="91440" bIns="45720" rtlCol="0" anchor="ctr">
            <a:noAutofit/>
          </a:bodyPr>
          <a:lstStyle>
            <a:lvl1pPr algn="l" defTabSz="914400" rtl="0" eaLnBrk="1" latinLnBrk="0" hangingPunct="1">
              <a:spcBef>
                <a:spcPct val="0"/>
              </a:spcBef>
              <a:buNone/>
              <a:defRPr sz="4000" kern="1200">
                <a:solidFill>
                  <a:schemeClr val="tx1"/>
                </a:solidFill>
                <a:latin typeface="Arial" panose="020B0604020202020204" pitchFamily="34" charset="0"/>
                <a:ea typeface="+mj-ea"/>
                <a:cs typeface="Arial" panose="020B0604020202020204" pitchFamily="34" charset="0"/>
              </a:defRPr>
            </a:lvl1pPr>
          </a:lstStyle>
          <a:p>
            <a:pPr>
              <a:lnSpc>
                <a:spcPct val="110000"/>
              </a:lnSpc>
            </a:pPr>
            <a:r>
              <a:rPr lang="en-US" sz="3600" dirty="0"/>
              <a:t>PowerPoint Usage Guide</a:t>
            </a:r>
          </a:p>
        </p:txBody>
      </p:sp>
      <p:pic>
        <p:nvPicPr>
          <p:cNvPr id="13" name="Picture 2"/>
          <p:cNvPicPr>
            <a:picLocks noChangeAspect="1" noChangeArrowheads="1"/>
          </p:cNvPicPr>
          <p:nvPr userDrawn="1"/>
        </p:nvPicPr>
        <p:blipFill>
          <a:blip r:embed="rId4" cstate="print">
            <a:extLst>
              <a:ext uri="{28A0092B-C50C-407E-A947-70E740481C1C}">
                <a14:useLocalDpi xmlns:a14="http://schemas.microsoft.com/office/drawing/2010/main" val="0"/>
              </a:ext>
            </a:extLst>
          </a:blip>
          <a:srcRect/>
          <a:stretch>
            <a:fillRect/>
          </a:stretch>
        </p:blipFill>
        <p:spPr bwMode="auto">
          <a:xfrm>
            <a:off x="1485900" y="4424304"/>
            <a:ext cx="1828800" cy="1366896"/>
          </a:xfrm>
          <a:prstGeom prst="rect">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pic>
      <p:pic>
        <p:nvPicPr>
          <p:cNvPr id="19" name="Picture 2"/>
          <p:cNvPicPr>
            <a:picLocks noChangeAspect="1" noChangeArrowheads="1"/>
          </p:cNvPicPr>
          <p:nvPr userDrawn="1"/>
        </p:nvPicPr>
        <p:blipFill>
          <a:blip r:embed="rId5" cstate="print">
            <a:extLst>
              <a:ext uri="{28A0092B-C50C-407E-A947-70E740481C1C}">
                <a14:useLocalDpi xmlns:a14="http://schemas.microsoft.com/office/drawing/2010/main" val="0"/>
              </a:ext>
            </a:extLst>
          </a:blip>
          <a:srcRect/>
          <a:stretch>
            <a:fillRect/>
          </a:stretch>
        </p:blipFill>
        <p:spPr bwMode="auto">
          <a:xfrm>
            <a:off x="5718571" y="4424303"/>
            <a:ext cx="1821656" cy="1371600"/>
          </a:xfrm>
          <a:prstGeom prst="rect">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pic>
      <p:sp>
        <p:nvSpPr>
          <p:cNvPr id="20" name="TextBox 19"/>
          <p:cNvSpPr txBox="1"/>
          <p:nvPr userDrawn="1"/>
        </p:nvSpPr>
        <p:spPr>
          <a:xfrm>
            <a:off x="4800599" y="5827693"/>
            <a:ext cx="3657600" cy="954107"/>
          </a:xfrm>
          <a:prstGeom prst="rect">
            <a:avLst/>
          </a:prstGeom>
          <a:noFill/>
        </p:spPr>
        <p:txBody>
          <a:bodyPr wrap="square" rtlCol="0">
            <a:spAutoFit/>
          </a:bodyPr>
          <a:lstStyle/>
          <a:p>
            <a:pPr algn="ctr"/>
            <a:r>
              <a:rPr lang="en-US" sz="1400" dirty="0">
                <a:latin typeface="Arial" panose="020B0604020202020204" pitchFamily="34" charset="0"/>
                <a:cs typeface="Arial" panose="020B0604020202020204" pitchFamily="34" charset="0"/>
              </a:rPr>
              <a:t>Please insert the appropriate business line or product/service sub logo by clicking the picture</a:t>
            </a:r>
            <a:r>
              <a:rPr lang="en-US" sz="1400" baseline="0" dirty="0">
                <a:latin typeface="Arial" panose="020B0604020202020204" pitchFamily="34" charset="0"/>
                <a:cs typeface="Arial" panose="020B0604020202020204" pitchFamily="34" charset="0"/>
              </a:rPr>
              <a:t> icon </a:t>
            </a:r>
            <a:r>
              <a:rPr lang="en-US" sz="1400" dirty="0">
                <a:latin typeface="Arial" panose="020B0604020202020204" pitchFamily="34" charset="0"/>
                <a:cs typeface="Arial" panose="020B0604020202020204" pitchFamily="34" charset="0"/>
              </a:rPr>
              <a:t>on the “Contact Information” slide.</a:t>
            </a:r>
          </a:p>
        </p:txBody>
      </p:sp>
    </p:spTree>
    <p:extLst>
      <p:ext uri="{BB962C8B-B14F-4D97-AF65-F5344CB8AC3E}">
        <p14:creationId xmlns:p14="http://schemas.microsoft.com/office/powerpoint/2010/main" val="41463364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Fiscal Service Title Slide">
    <p:spTree>
      <p:nvGrpSpPr>
        <p:cNvPr id="1" name=""/>
        <p:cNvGrpSpPr/>
        <p:nvPr/>
      </p:nvGrpSpPr>
      <p:grpSpPr>
        <a:xfrm>
          <a:off x="0" y="0"/>
          <a:ext cx="0" cy="0"/>
          <a:chOff x="0" y="0"/>
          <a:chExt cx="0" cy="0"/>
        </a:xfrm>
      </p:grpSpPr>
      <p:sp>
        <p:nvSpPr>
          <p:cNvPr id="5" name="Rectangle 4"/>
          <p:cNvSpPr/>
          <p:nvPr userDrawn="1"/>
        </p:nvSpPr>
        <p:spPr>
          <a:xfrm>
            <a:off x="0" y="6129250"/>
            <a:ext cx="9144000" cy="720703"/>
          </a:xfrm>
          <a:prstGeom prst="rect">
            <a:avLst/>
          </a:prstGeom>
          <a:solidFill>
            <a:srgbClr val="012856"/>
          </a:solidFill>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12856"/>
              </a:solidFill>
              <a:effectLst/>
              <a:uLnTx/>
              <a:uFillTx/>
              <a:latin typeface="Calibri"/>
              <a:ea typeface="+mn-ea"/>
              <a:cs typeface="+mn-cs"/>
            </a:endParaRPr>
          </a:p>
        </p:txBody>
      </p:sp>
      <p:pic>
        <p:nvPicPr>
          <p:cNvPr id="6" name="Picture 2" descr="http://fiscalservice.treasuryecm.gov/fs/support/GAC/StyleGuideLogos/Fiscal%20Service%20-%20Horizontal%20-%20Color%20-%20Treasury.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228600" y="345820"/>
            <a:ext cx="5212079" cy="16459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767786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6.xml"/><Relationship Id="rId3" Type="http://schemas.openxmlformats.org/officeDocument/2006/relationships/slideLayout" Target="../slideLayouts/slideLayout11.xml"/><Relationship Id="rId7" Type="http://schemas.openxmlformats.org/officeDocument/2006/relationships/slideLayout" Target="../slideLayouts/slideLayout15.xml"/><Relationship Id="rId2" Type="http://schemas.openxmlformats.org/officeDocument/2006/relationships/slideLayout" Target="../slideLayouts/slideLayout10.xml"/><Relationship Id="rId1" Type="http://schemas.openxmlformats.org/officeDocument/2006/relationships/slideLayout" Target="../slideLayouts/slideLayout9.xml"/><Relationship Id="rId6" Type="http://schemas.openxmlformats.org/officeDocument/2006/relationships/slideLayout" Target="../slideLayouts/slideLayout14.xml"/><Relationship Id="rId5" Type="http://schemas.openxmlformats.org/officeDocument/2006/relationships/slideLayout" Target="../slideLayouts/slideLayout13.xml"/><Relationship Id="rId4" Type="http://schemas.openxmlformats.org/officeDocument/2006/relationships/slideLayout" Target="../slideLayouts/slideLayout12.xml"/><Relationship Id="rId9"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4.xml"/><Relationship Id="rId13" Type="http://schemas.openxmlformats.org/officeDocument/2006/relationships/slideLayout" Target="../slideLayouts/slideLayout29.xml"/><Relationship Id="rId3" Type="http://schemas.openxmlformats.org/officeDocument/2006/relationships/slideLayout" Target="../slideLayouts/slideLayout19.xml"/><Relationship Id="rId7" Type="http://schemas.openxmlformats.org/officeDocument/2006/relationships/slideLayout" Target="../slideLayouts/slideLayout23.xml"/><Relationship Id="rId12" Type="http://schemas.openxmlformats.org/officeDocument/2006/relationships/slideLayout" Target="../slideLayouts/slideLayout28.xml"/><Relationship Id="rId2" Type="http://schemas.openxmlformats.org/officeDocument/2006/relationships/slideLayout" Target="../slideLayouts/slideLayout18.xml"/><Relationship Id="rId1" Type="http://schemas.openxmlformats.org/officeDocument/2006/relationships/slideLayout" Target="../slideLayouts/slideLayout17.xml"/><Relationship Id="rId6" Type="http://schemas.openxmlformats.org/officeDocument/2006/relationships/slideLayout" Target="../slideLayouts/slideLayout22.xml"/><Relationship Id="rId11" Type="http://schemas.openxmlformats.org/officeDocument/2006/relationships/slideLayout" Target="../slideLayouts/slideLayout27.xml"/><Relationship Id="rId5" Type="http://schemas.openxmlformats.org/officeDocument/2006/relationships/slideLayout" Target="../slideLayouts/slideLayout21.xml"/><Relationship Id="rId15" Type="http://schemas.openxmlformats.org/officeDocument/2006/relationships/theme" Target="../theme/theme3.xml"/><Relationship Id="rId10" Type="http://schemas.openxmlformats.org/officeDocument/2006/relationships/slideLayout" Target="../slideLayouts/slideLayout26.xml"/><Relationship Id="rId4" Type="http://schemas.openxmlformats.org/officeDocument/2006/relationships/slideLayout" Target="../slideLayouts/slideLayout20.xml"/><Relationship Id="rId9" Type="http://schemas.openxmlformats.org/officeDocument/2006/relationships/slideLayout" Target="../slideLayouts/slideLayout25.xml"/><Relationship Id="rId14" Type="http://schemas.openxmlformats.org/officeDocument/2006/relationships/slideLayout" Target="../slideLayouts/slideLayout3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6466684"/>
      </p:ext>
    </p:extLst>
  </p:cSld>
  <p:clrMap bg1="lt1" tx1="dk1" bg2="lt2" tx2="dk2" accent1="accent1" accent2="accent2" accent3="accent3" accent4="accent4" accent5="accent5" accent6="accent6" hlink="hlink" folHlink="folHlink"/>
  <p:sldLayoutIdLst>
    <p:sldLayoutId id="2147483649" r:id="rId1"/>
    <p:sldLayoutId id="2147483658" r:id="rId2"/>
    <p:sldLayoutId id="2147483650" r:id="rId3"/>
    <p:sldLayoutId id="2147483652" r:id="rId4"/>
    <p:sldLayoutId id="2147483653" r:id="rId5"/>
    <p:sldLayoutId id="2147483655" r:id="rId6"/>
    <p:sldLayoutId id="2147483656" r:id="rId7"/>
    <p:sldLayoutId id="2147483657" r:id="rId8"/>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983049585"/>
      </p:ext>
    </p:extLst>
  </p:cSld>
  <p:clrMap bg1="lt1" tx1="dk1" bg2="lt2" tx2="dk2" accent1="accent1" accent2="accent2" accent3="accent3" accent4="accent4" accent5="accent5" accent6="accent6" hlink="hlink" folHlink="folHlink"/>
  <p:sldLayoutIdLst>
    <p:sldLayoutId id="2147483660" r:id="rId1"/>
    <p:sldLayoutId id="2147483661" r:id="rId2"/>
    <p:sldLayoutId id="2147483662" r:id="rId3"/>
    <p:sldLayoutId id="2147483663" r:id="rId4"/>
    <p:sldLayoutId id="2147483664" r:id="rId5"/>
    <p:sldLayoutId id="2147483665" r:id="rId6"/>
    <p:sldLayoutId id="2147483666" r:id="rId7"/>
    <p:sldLayoutId id="2147483667" r:id="rId8"/>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F09E73A-268B-4C9D-A3E2-BCE515329CA8}" type="datetimeFigureOut">
              <a:rPr lang="en-US" smtClean="0"/>
              <a:t>4/29/2024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6547635-5D16-4538-B10C-484A636EA2C5}" type="slidenum">
              <a:rPr lang="en-US" smtClean="0"/>
              <a:t>‹#›</a:t>
            </a:fld>
            <a:endParaRPr lang="en-US"/>
          </a:p>
        </p:txBody>
      </p:sp>
    </p:spTree>
    <p:extLst>
      <p:ext uri="{BB962C8B-B14F-4D97-AF65-F5344CB8AC3E}">
        <p14:creationId xmlns:p14="http://schemas.microsoft.com/office/powerpoint/2010/main" val="3654706183"/>
      </p:ext>
    </p:extLst>
  </p:cSld>
  <p:clrMap bg1="lt1" tx1="dk1" bg2="lt2" tx2="dk2" accent1="accent1" accent2="accent2" accent3="accent3" accent4="accent4" accent5="accent5" accent6="accent6" hlink="hlink" folHlink="folHlink"/>
  <p:sldLayoutIdLst>
    <p:sldLayoutId id="2147483669" r:id="rId1"/>
    <p:sldLayoutId id="2147483670" r:id="rId2"/>
    <p:sldLayoutId id="2147483671" r:id="rId3"/>
    <p:sldLayoutId id="2147483672" r:id="rId4"/>
    <p:sldLayoutId id="2147483673" r:id="rId5"/>
    <p:sldLayoutId id="2147483674" r:id="rId6"/>
    <p:sldLayoutId id="2147483675" r:id="rId7"/>
    <p:sldLayoutId id="2147483676" r:id="rId8"/>
    <p:sldLayoutId id="2147483677" r:id="rId9"/>
    <p:sldLayoutId id="2147483678" r:id="rId10"/>
    <p:sldLayoutId id="2147483679" r:id="rId11"/>
    <p:sldLayoutId id="2147483680" r:id="rId12"/>
    <p:sldLayoutId id="2147483681" r:id="rId13"/>
    <p:sldLayoutId id="2147483682" r:id="rId14"/>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1.xml"/></Relationships>
</file>

<file path=ppt/slides/_rels/slide11.xml.rels><?xml version="1.0" encoding="UTF-8" standalone="yes"?>
<Relationships xmlns="http://schemas.openxmlformats.org/package/2006/relationships"><Relationship Id="rId3" Type="http://schemas.openxmlformats.org/officeDocument/2006/relationships/hyperlink" Target="https://fiscal.treasury.gov/ussgl/resources-implementation.html" TargetMode="External"/><Relationship Id="rId2" Type="http://schemas.openxmlformats.org/officeDocument/2006/relationships/notesSlide" Target="../notesSlides/notesSlide10.xml"/><Relationship Id="rId1" Type="http://schemas.openxmlformats.org/officeDocument/2006/relationships/slideLayout" Target="../slideLayouts/slideLayout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3.xml.rels><?xml version="1.0" encoding="UTF-8" standalone="yes"?>
<Relationships xmlns="http://schemas.openxmlformats.org/package/2006/relationships"><Relationship Id="rId3" Type="http://schemas.openxmlformats.org/officeDocument/2006/relationships/hyperlink" Target="https://view.officeapps.live.com/op/view.aspx?src=https%3A%2F%2Ffiscal.treasury.gov%2Ffiles%2Fussgl%2Fussgl-issues-submission-template.docx&amp;wdOrigin=BROWSELINK" TargetMode="External"/><Relationship Id="rId2" Type="http://schemas.openxmlformats.org/officeDocument/2006/relationships/hyperlink" Target="https://www.fiscal.treasury.gov/ussgl/report-an-issue.html" TargetMode="External"/><Relationship Id="rId1" Type="http://schemas.openxmlformats.org/officeDocument/2006/relationships/slideLayout" Target="../slideLayouts/slideLayout1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1.xml"/></Relationships>
</file>

<file path=ppt/slides/_rels/slide1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3.xml"/><Relationship Id="rId1" Type="http://schemas.openxmlformats.org/officeDocument/2006/relationships/slideLayout" Target="../slideLayouts/slideLayout11.xml"/></Relationships>
</file>

<file path=ppt/slides/_rels/slide17.xml.rels><?xml version="1.0" encoding="UTF-8" standalone="yes"?>
<Relationships xmlns="http://schemas.openxmlformats.org/package/2006/relationships"><Relationship Id="rId3" Type="http://schemas.openxmlformats.org/officeDocument/2006/relationships/hyperlink" Target="mailto:Stephen.Riley@fiscal.treasury.gov" TargetMode="External"/><Relationship Id="rId2" Type="http://schemas.openxmlformats.org/officeDocument/2006/relationships/notesSlide" Target="../notesSlides/notesSlide14.xml"/><Relationship Id="rId1" Type="http://schemas.openxmlformats.org/officeDocument/2006/relationships/slideLayout" Target="../slideLayouts/slideLayout29.xml"/><Relationship Id="rId6" Type="http://schemas.openxmlformats.org/officeDocument/2006/relationships/image" Target="../media/image9.png"/><Relationship Id="rId5" Type="http://schemas.openxmlformats.org/officeDocument/2006/relationships/hyperlink" Target="mailto:Joshua.Hudkins@fiscal.treasury.gov" TargetMode="External"/><Relationship Id="rId4" Type="http://schemas.openxmlformats.org/officeDocument/2006/relationships/hyperlink" Target="mailto:USSGL.Issues@fiscal.treasury.gov"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9528" y="3352190"/>
            <a:ext cx="8991600" cy="1238250"/>
          </a:xfrm>
          <a:prstGeom prst="rect">
            <a:avLst/>
          </a:prstGeom>
        </p:spPr>
        <p:txBody>
          <a:bodyPr vert="horz" lIns="91440" tIns="45720" rIns="91440" bIns="45720" rtlCol="0" anchor="ctr">
            <a:noAutofit/>
          </a:bodyPr>
          <a:lstStyle>
            <a:lvl1pPr algn="r" defTabSz="914400" rtl="0" eaLnBrk="1" latinLnBrk="0" hangingPunct="1">
              <a:spcBef>
                <a:spcPct val="0"/>
              </a:spcBef>
              <a:buNone/>
              <a:defRPr sz="3200" kern="1200">
                <a:solidFill>
                  <a:srgbClr val="043253"/>
                </a:solidFill>
                <a:latin typeface="Arial" panose="020B0604020202020204" pitchFamily="34" charset="0"/>
                <a:ea typeface="+mj-ea"/>
                <a:cs typeface="Arial" panose="020B0604020202020204" pitchFamily="34" charset="0"/>
              </a:defRPr>
            </a:lvl1pPr>
          </a:lstStyle>
          <a:p>
            <a:pPr marL="0" marR="0" lvl="0" indent="0" algn="r" defTabSz="914400" rtl="0" eaLnBrk="1" fontAlgn="auto" latinLnBrk="0" hangingPunct="1">
              <a:lnSpc>
                <a:spcPct val="100000"/>
              </a:lnSpc>
              <a:spcBef>
                <a:spcPct val="0"/>
              </a:spcBef>
              <a:spcAft>
                <a:spcPts val="0"/>
              </a:spcAft>
              <a:buClrTx/>
              <a:buSzTx/>
              <a:buFontTx/>
              <a:buNone/>
              <a:tabLst/>
              <a:defRPr/>
            </a:pPr>
            <a:r>
              <a:rPr lang="en-US" sz="4000" b="1" dirty="0">
                <a:solidFill>
                  <a:schemeClr val="tx1"/>
                </a:solidFill>
                <a:latin typeface="+mj-lt"/>
              </a:rPr>
              <a:t>USSGL Account Ballot Items &amp; </a:t>
            </a:r>
          </a:p>
          <a:p>
            <a:pPr marL="0" marR="0" lvl="0" indent="0" algn="r" defTabSz="914400" rtl="0" eaLnBrk="1" fontAlgn="auto" latinLnBrk="0" hangingPunct="1">
              <a:lnSpc>
                <a:spcPct val="100000"/>
              </a:lnSpc>
              <a:spcBef>
                <a:spcPct val="0"/>
              </a:spcBef>
              <a:spcAft>
                <a:spcPts val="0"/>
              </a:spcAft>
              <a:buClrTx/>
              <a:buSzTx/>
              <a:buFontTx/>
              <a:buNone/>
              <a:tabLst/>
              <a:defRPr/>
            </a:pPr>
            <a:r>
              <a:rPr lang="en-US" sz="4000" b="1" dirty="0">
                <a:solidFill>
                  <a:schemeClr val="tx1"/>
                </a:solidFill>
                <a:latin typeface="+mj-lt"/>
              </a:rPr>
              <a:t>Upcoming Projects</a:t>
            </a:r>
          </a:p>
          <a:p>
            <a:pPr marL="0" marR="0" lvl="0" indent="0" algn="r" defTabSz="914400" rtl="0" eaLnBrk="1" fontAlgn="auto" latinLnBrk="0" hangingPunct="1">
              <a:lnSpc>
                <a:spcPct val="100000"/>
              </a:lnSpc>
              <a:spcBef>
                <a:spcPct val="0"/>
              </a:spcBef>
              <a:spcAft>
                <a:spcPts val="0"/>
              </a:spcAft>
              <a:buClrTx/>
              <a:buSzTx/>
              <a:buFontTx/>
              <a:buNone/>
              <a:tabLst/>
              <a:defRPr/>
            </a:pPr>
            <a:r>
              <a:rPr lang="en-US" sz="1600" b="1" dirty="0">
                <a:solidFill>
                  <a:schemeClr val="tx1"/>
                </a:solidFill>
                <a:latin typeface="+mj-lt"/>
              </a:rPr>
              <a:t>USSGL Board Meeting May 1, 2024</a:t>
            </a:r>
          </a:p>
          <a:p>
            <a:pPr marL="0" marR="0" lvl="0" indent="0" algn="r" defTabSz="914400" rtl="0" eaLnBrk="1" fontAlgn="auto" latinLnBrk="0" hangingPunct="1">
              <a:lnSpc>
                <a:spcPct val="100000"/>
              </a:lnSpc>
              <a:spcBef>
                <a:spcPct val="0"/>
              </a:spcBef>
              <a:spcAft>
                <a:spcPts val="0"/>
              </a:spcAft>
              <a:buClrTx/>
              <a:buSzTx/>
              <a:buFontTx/>
              <a:buNone/>
              <a:tabLst/>
              <a:defRPr/>
            </a:pPr>
            <a:endParaRPr lang="en-US" sz="1600" dirty="0">
              <a:solidFill>
                <a:schemeClr val="tx1"/>
              </a:solidFill>
              <a:latin typeface="+mj-lt"/>
            </a:endParaRPr>
          </a:p>
        </p:txBody>
      </p:sp>
    </p:spTree>
    <p:extLst>
      <p:ext uri="{BB962C8B-B14F-4D97-AF65-F5344CB8AC3E}">
        <p14:creationId xmlns:p14="http://schemas.microsoft.com/office/powerpoint/2010/main" val="167687679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0"/>
          </p:nvPr>
        </p:nvSpPr>
        <p:spPr/>
        <p:txBody>
          <a:bodyPr/>
          <a:lstStyle/>
          <a:p>
            <a:pPr marL="0" indent="0">
              <a:buNone/>
            </a:pPr>
            <a:endParaRPr lang="en-US" sz="1600" dirty="0">
              <a:effectLst/>
              <a:latin typeface="Times New Roman" panose="02020603050405020304" pitchFamily="18" charset="0"/>
              <a:ea typeface="Times New Roman" panose="02020603050405020304" pitchFamily="18" charset="0"/>
            </a:endParaRPr>
          </a:p>
          <a:p>
            <a:r>
              <a:rPr lang="en-US" sz="2600" dirty="0"/>
              <a:t>423100 – Unfilled Customer Orders With Advance – Transferred – </a:t>
            </a:r>
            <a:r>
              <a:rPr lang="en-US" sz="2600" dirty="0">
                <a:highlight>
                  <a:srgbClr val="FFFF00"/>
                </a:highlight>
              </a:rPr>
              <a:t>No Offset</a:t>
            </a:r>
          </a:p>
          <a:p>
            <a:pPr lvl="1"/>
            <a:r>
              <a:rPr lang="en-US" sz="2000" b="1" dirty="0">
                <a:effectLst/>
                <a:ea typeface="Times New Roman" panose="02020603050405020304" pitchFamily="18" charset="0"/>
              </a:rPr>
              <a:t>Definition</a:t>
            </a:r>
            <a:r>
              <a:rPr lang="en-US" sz="2000" dirty="0">
                <a:effectLst/>
                <a:ea typeface="Times New Roman" panose="02020603050405020304" pitchFamily="18" charset="0"/>
              </a:rPr>
              <a:t>:  </a:t>
            </a:r>
            <a:r>
              <a:rPr lang="en-US" sz="2000" dirty="0">
                <a:effectLst/>
                <a:latin typeface="TimesNewRoman"/>
                <a:ea typeface="Times New Roman" panose="02020603050405020304" pitchFamily="18" charset="0"/>
                <a:cs typeface="Courier New" panose="02070309020205020404" pitchFamily="49" charset="0"/>
              </a:rPr>
              <a:t>This account is used to record the amount in USSGL account 422200, "Unfilled Customer Orders With Advance," transferred from one Treasury Appropriation Fund Symbol to another </a:t>
            </a:r>
            <a:r>
              <a:rPr lang="en-US" sz="2000" dirty="0">
                <a:solidFill>
                  <a:srgbClr val="5B9BD5"/>
                </a:solidFill>
                <a:effectLst/>
                <a:highlight>
                  <a:srgbClr val="FFFF00"/>
                </a:highlight>
                <a:latin typeface="TimesNewRoman"/>
                <a:ea typeface="Times New Roman" panose="02020603050405020304" pitchFamily="18" charset="0"/>
                <a:cs typeface="Courier New" panose="02070309020205020404" pitchFamily="49" charset="0"/>
              </a:rPr>
              <a:t>where</a:t>
            </a:r>
            <a:r>
              <a:rPr lang="en-US" sz="2000" dirty="0">
                <a:effectLst/>
                <a:highlight>
                  <a:srgbClr val="FFFF00"/>
                </a:highlight>
                <a:latin typeface="TimesNewRoman"/>
                <a:ea typeface="Times New Roman" panose="02020603050405020304" pitchFamily="18" charset="0"/>
                <a:cs typeface="Courier New" panose="02070309020205020404" pitchFamily="49" charset="0"/>
              </a:rPr>
              <a:t> </a:t>
            </a:r>
            <a:r>
              <a:rPr lang="en-US" sz="2000" dirty="0">
                <a:solidFill>
                  <a:srgbClr val="5B9BD5"/>
                </a:solidFill>
                <a:effectLst/>
                <a:highlight>
                  <a:srgbClr val="FFFF00"/>
                </a:highlight>
                <a:latin typeface="TimesNewRoman"/>
                <a:ea typeface="Times New Roman" panose="02020603050405020304" pitchFamily="18" charset="0"/>
                <a:cs typeface="Courier New" panose="02070309020205020404" pitchFamily="49" charset="0"/>
              </a:rPr>
              <a:t>advance is not offset by an unpaid obligation or an undelivered prepaid/advanced obligation</a:t>
            </a:r>
            <a:r>
              <a:rPr lang="en-US" sz="2000" dirty="0">
                <a:solidFill>
                  <a:srgbClr val="5B9BD5"/>
                </a:solidFill>
                <a:effectLst/>
                <a:latin typeface="TimesNewRoman"/>
                <a:ea typeface="Times New Roman" panose="02020603050405020304" pitchFamily="18" charset="0"/>
                <a:cs typeface="Courier New" panose="02070309020205020404" pitchFamily="49" charset="0"/>
              </a:rPr>
              <a:t>. </a:t>
            </a:r>
            <a:r>
              <a:rPr lang="en-US" sz="2000" dirty="0">
                <a:effectLst/>
                <a:latin typeface="TimesNewRoman"/>
                <a:ea typeface="Times New Roman" panose="02020603050405020304" pitchFamily="18" charset="0"/>
                <a:cs typeface="Courier New" panose="02070309020205020404" pitchFamily="49" charset="0"/>
              </a:rPr>
              <a:t>Although the normal balance for this account is credit, it is acceptable for this account to have a debit balance.</a:t>
            </a:r>
          </a:p>
          <a:p>
            <a:pPr lvl="1"/>
            <a:r>
              <a:rPr lang="en-US" sz="2000" b="1" dirty="0">
                <a:effectLst/>
                <a:latin typeface="Times New Roman" panose="02020603050405020304" pitchFamily="18" charset="0"/>
                <a:ea typeface="Times New Roman" panose="02020603050405020304" pitchFamily="18" charset="0"/>
              </a:rPr>
              <a:t>	Justification</a:t>
            </a:r>
            <a:r>
              <a:rPr lang="en-US" sz="2000" dirty="0">
                <a:effectLst/>
                <a:latin typeface="Times New Roman" panose="02020603050405020304" pitchFamily="18" charset="0"/>
                <a:ea typeface="Times New Roman" panose="02020603050405020304" pitchFamily="18" charset="0"/>
              </a:rPr>
              <a:t>:  To update USSGL account 423100 for use in transferring unfilled customer orders with advance and they are not offset by an unpaid obligation or undelivered prepaid/advanced obligation as needed in the draft Non-Expenditure Transfer Scenario.</a:t>
            </a:r>
            <a:endParaRPr lang="en-US" sz="2000" dirty="0">
              <a:effectLst/>
              <a:latin typeface="Courier New" panose="02070309020205020404" pitchFamily="49" charset="0"/>
              <a:ea typeface="Times New Roman" panose="02020603050405020304" pitchFamily="18" charset="0"/>
              <a:cs typeface="Times New Roman" panose="02020603050405020304" pitchFamily="18" charset="0"/>
            </a:endParaRPr>
          </a:p>
          <a:p>
            <a:pPr marL="0" indent="0">
              <a:buNone/>
            </a:pPr>
            <a:endParaRPr lang="en-US" sz="2000" dirty="0">
              <a:effectLst/>
              <a:latin typeface="Times New Roman" panose="02020603050405020304" pitchFamily="18" charset="0"/>
              <a:ea typeface="Times New Roman" panose="02020603050405020304" pitchFamily="18" charset="0"/>
            </a:endParaRPr>
          </a:p>
          <a:p>
            <a:pPr marL="0" indent="0">
              <a:buNone/>
            </a:pPr>
            <a:endParaRPr lang="en-US" sz="1800" dirty="0">
              <a:effectLst/>
              <a:latin typeface="Courier New" panose="02070309020205020404" pitchFamily="49" charset="0"/>
              <a:ea typeface="Times New Roman" panose="02020603050405020304" pitchFamily="18" charset="0"/>
              <a:cs typeface="Times New Roman" panose="02020603050405020304" pitchFamily="18" charset="0"/>
            </a:endParaRPr>
          </a:p>
          <a:p>
            <a:pPr marL="457200" lvl="1" indent="0">
              <a:buNone/>
            </a:pPr>
            <a:endParaRPr lang="en-US" sz="2000" dirty="0">
              <a:effectLst/>
              <a:latin typeface="Courier New" panose="02070309020205020404" pitchFamily="49" charset="0"/>
              <a:ea typeface="Times New Roman" panose="02020603050405020304" pitchFamily="18" charset="0"/>
              <a:cs typeface="Times New Roman" panose="02020603050405020304" pitchFamily="18" charset="0"/>
            </a:endParaRPr>
          </a:p>
          <a:p>
            <a:pPr marL="457200" lvl="1" indent="0">
              <a:buNone/>
            </a:pPr>
            <a:endParaRPr lang="en-US" sz="1800" dirty="0">
              <a:effectLst/>
              <a:latin typeface="Times New Roman" panose="02020603050405020304" pitchFamily="18" charset="0"/>
              <a:ea typeface="Times New Roman" panose="02020603050405020304" pitchFamily="18" charset="0"/>
            </a:endParaRPr>
          </a:p>
          <a:p>
            <a:pPr marL="0" indent="0">
              <a:buNone/>
            </a:pPr>
            <a:endParaRPr lang="en-US" sz="1800" dirty="0">
              <a:effectLst/>
              <a:latin typeface="Courier New" panose="02070309020205020404" pitchFamily="49" charset="0"/>
              <a:ea typeface="Times New Roman" panose="02020603050405020304" pitchFamily="18" charset="0"/>
              <a:cs typeface="Times New Roman" panose="02020603050405020304" pitchFamily="18" charset="0"/>
            </a:endParaRPr>
          </a:p>
          <a:p>
            <a:pPr lvl="1"/>
            <a:endParaRPr lang="en-US" sz="1400" dirty="0"/>
          </a:p>
          <a:p>
            <a:pPr marL="0" indent="0">
              <a:buNone/>
            </a:pPr>
            <a:endParaRPr lang="en-US" sz="1800" dirty="0"/>
          </a:p>
          <a:p>
            <a:pPr lvl="1"/>
            <a:endParaRPr lang="en-US" sz="1800" dirty="0"/>
          </a:p>
          <a:p>
            <a:pPr marL="457200" lvl="1" indent="0">
              <a:buNone/>
            </a:pPr>
            <a:endParaRPr lang="en-US" sz="2200" dirty="0"/>
          </a:p>
          <a:p>
            <a:pPr marL="0" indent="0">
              <a:buNone/>
            </a:pPr>
            <a:endParaRPr lang="en-US" sz="2200" dirty="0"/>
          </a:p>
          <a:p>
            <a:pPr lvl="1"/>
            <a:endParaRPr lang="en-US" sz="2200" dirty="0"/>
          </a:p>
          <a:p>
            <a:pPr marL="457200" lvl="1" indent="0">
              <a:buNone/>
            </a:pPr>
            <a:endParaRPr lang="en-US" sz="2200" dirty="0"/>
          </a:p>
          <a:p>
            <a:endParaRPr lang="en-US" sz="2600" dirty="0"/>
          </a:p>
        </p:txBody>
      </p:sp>
      <p:sp>
        <p:nvSpPr>
          <p:cNvPr id="3" name="Content Placeholder 2"/>
          <p:cNvSpPr>
            <a:spLocks noGrp="1"/>
          </p:cNvSpPr>
          <p:nvPr>
            <p:ph sz="quarter" idx="11"/>
          </p:nvPr>
        </p:nvSpPr>
        <p:spPr/>
        <p:txBody>
          <a:bodyPr/>
          <a:lstStyle/>
          <a:p>
            <a:r>
              <a:rPr lang="en-US" dirty="0">
                <a:latin typeface="+mn-lt"/>
              </a:rPr>
              <a:t>Fiscal Year 2025 Ballot items - Modifications</a:t>
            </a:r>
          </a:p>
        </p:txBody>
      </p:sp>
    </p:spTree>
    <p:extLst>
      <p:ext uri="{BB962C8B-B14F-4D97-AF65-F5344CB8AC3E}">
        <p14:creationId xmlns:p14="http://schemas.microsoft.com/office/powerpoint/2010/main" val="104654595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0"/>
          </p:nvPr>
        </p:nvSpPr>
        <p:spPr/>
        <p:txBody>
          <a:bodyPr/>
          <a:lstStyle/>
          <a:p>
            <a:r>
              <a:rPr lang="en-US" sz="2800" dirty="0"/>
              <a:t>Coordinating with OMB to address budgetary guidance</a:t>
            </a:r>
          </a:p>
          <a:p>
            <a:pPr lvl="1"/>
            <a:r>
              <a:rPr lang="en-US" sz="2400" dirty="0">
                <a:latin typeface="Calibri" panose="020F0502020204030204" pitchFamily="34" charset="0"/>
                <a:cs typeface="Times New Roman" panose="02020603050405020304" pitchFamily="18" charset="0"/>
              </a:rPr>
              <a:t>Non-Expenditure Transfers</a:t>
            </a:r>
          </a:p>
          <a:p>
            <a:pPr lvl="1"/>
            <a:r>
              <a:rPr lang="en-US" sz="2400" dirty="0">
                <a:latin typeface="Calibri" panose="020F0502020204030204" pitchFamily="34" charset="0"/>
                <a:cs typeface="Times New Roman" panose="02020603050405020304" pitchFamily="18" charset="0"/>
              </a:rPr>
              <a:t>Congressional Deferral</a:t>
            </a:r>
            <a:r>
              <a:rPr lang="en-US" sz="2400" dirty="0"/>
              <a:t> </a:t>
            </a:r>
          </a:p>
          <a:p>
            <a:pPr lvl="1"/>
            <a:r>
              <a:rPr lang="en-US" sz="2400" dirty="0">
                <a:latin typeface="Calibri" panose="020F0502020204030204" pitchFamily="34" charset="0"/>
                <a:cs typeface="Times New Roman" panose="02020603050405020304" pitchFamily="18" charset="0"/>
              </a:rPr>
              <a:t>Executive Branch Deferral</a:t>
            </a:r>
            <a:endParaRPr lang="en-US" sz="2400" dirty="0"/>
          </a:p>
          <a:p>
            <a:pPr lvl="1"/>
            <a:r>
              <a:rPr lang="en-US" sz="2400" dirty="0">
                <a:latin typeface="Calibri" panose="020F0502020204030204" pitchFamily="34" charset="0"/>
                <a:ea typeface="Calibri" panose="020F0502020204030204" pitchFamily="34" charset="0"/>
                <a:cs typeface="Times New Roman" panose="02020603050405020304" pitchFamily="18" charset="0"/>
              </a:rPr>
              <a:t>Year-End Accruals</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lvl="1"/>
            <a:r>
              <a:rPr lang="en-US" sz="2400" dirty="0">
                <a:latin typeface="Calibri" panose="020F0502020204030204" pitchFamily="34" charset="0"/>
                <a:cs typeface="Times New Roman" panose="02020603050405020304" pitchFamily="18" charset="0"/>
              </a:rPr>
              <a:t>Rescissions/Reductions</a:t>
            </a:r>
            <a:endParaRPr lang="en-US" sz="2400" dirty="0"/>
          </a:p>
          <a:p>
            <a:pPr lvl="1"/>
            <a:r>
              <a:rPr lang="en-US" sz="2400" dirty="0">
                <a:latin typeface="Calibri" panose="020F0502020204030204" pitchFamily="34" charset="0"/>
                <a:ea typeface="Calibri" panose="020F0502020204030204" pitchFamily="34" charset="0"/>
                <a:cs typeface="Times New Roman" panose="02020603050405020304" pitchFamily="18" charset="0"/>
              </a:rPr>
              <a:t>Repayable Advances</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lvl="1"/>
            <a:r>
              <a:rPr lang="en-US" sz="2400" dirty="0">
                <a:latin typeface="Calibri" panose="020F0502020204030204" pitchFamily="34" charset="0"/>
                <a:ea typeface="Calibri" panose="020F0502020204030204" pitchFamily="34" charset="0"/>
                <a:cs typeface="Times New Roman" panose="02020603050405020304" pitchFamily="18" charset="0"/>
              </a:rPr>
              <a:t>Foreign Military Sales</a:t>
            </a:r>
          </a:p>
          <a:p>
            <a:pPr marL="457200" lvl="1" indent="0">
              <a:buNone/>
            </a:pPr>
            <a:endParaRPr lang="en-US" sz="1800" dirty="0">
              <a:latin typeface="Calibri" panose="020F0502020204030204" pitchFamily="34" charset="0"/>
              <a:cs typeface="Times New Roman" panose="02020603050405020304" pitchFamily="18" charset="0"/>
            </a:endParaRPr>
          </a:p>
          <a:p>
            <a:pPr marL="457200" lvl="1" indent="0">
              <a:buNone/>
            </a:pPr>
            <a:r>
              <a:rPr lang="en-US" sz="1600" dirty="0">
                <a:hlinkClick r:id="rId3"/>
              </a:rPr>
              <a:t>The U.S. Standard General Ledger - USSGL Implementation Guidance (treasury.gov)</a:t>
            </a:r>
            <a:endParaRPr lang="en-US" sz="1600" dirty="0"/>
          </a:p>
          <a:p>
            <a:pPr marL="457200" lvl="1" indent="0">
              <a:buNone/>
            </a:pPr>
            <a:endParaRPr lang="en-US" sz="2200" dirty="0"/>
          </a:p>
          <a:p>
            <a:pPr lvl="2"/>
            <a:endParaRPr lang="en-US" sz="1800" dirty="0"/>
          </a:p>
          <a:p>
            <a:pPr lvl="1"/>
            <a:endParaRPr lang="en-US" sz="2200" dirty="0"/>
          </a:p>
          <a:p>
            <a:pPr marL="0" indent="0">
              <a:buNone/>
            </a:pPr>
            <a:endParaRPr lang="en-US" sz="2200" dirty="0"/>
          </a:p>
          <a:p>
            <a:pPr marL="457200" lvl="1" indent="0">
              <a:buNone/>
            </a:pPr>
            <a:endParaRPr lang="en-US" sz="2200" dirty="0"/>
          </a:p>
          <a:p>
            <a:endParaRPr lang="en-US" sz="2600" dirty="0"/>
          </a:p>
        </p:txBody>
      </p:sp>
      <p:sp>
        <p:nvSpPr>
          <p:cNvPr id="3" name="Content Placeholder 2"/>
          <p:cNvSpPr>
            <a:spLocks noGrp="1"/>
          </p:cNvSpPr>
          <p:nvPr>
            <p:ph sz="quarter" idx="11"/>
          </p:nvPr>
        </p:nvSpPr>
        <p:spPr/>
        <p:txBody>
          <a:bodyPr/>
          <a:lstStyle/>
          <a:p>
            <a:r>
              <a:rPr lang="en-US" sz="4400" dirty="0">
                <a:latin typeface="+mn-lt"/>
              </a:rPr>
              <a:t>USSGL Scenarios</a:t>
            </a:r>
          </a:p>
        </p:txBody>
      </p:sp>
    </p:spTree>
    <p:extLst>
      <p:ext uri="{BB962C8B-B14F-4D97-AF65-F5344CB8AC3E}">
        <p14:creationId xmlns:p14="http://schemas.microsoft.com/office/powerpoint/2010/main" val="282225147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D4765BE5-CA4A-434C-91A0-5233BA722588}"/>
              </a:ext>
            </a:extLst>
          </p:cNvPr>
          <p:cNvSpPr>
            <a:spLocks noGrp="1"/>
          </p:cNvSpPr>
          <p:nvPr>
            <p:ph sz="quarter" idx="10"/>
          </p:nvPr>
        </p:nvSpPr>
        <p:spPr/>
        <p:txBody>
          <a:bodyPr/>
          <a:lstStyle/>
          <a:p>
            <a:r>
              <a:rPr lang="en-US" sz="2400" b="1" dirty="0"/>
              <a:t>Working Groups</a:t>
            </a:r>
          </a:p>
          <a:p>
            <a:pPr lvl="1"/>
            <a:r>
              <a:rPr lang="en-US" sz="2400" dirty="0"/>
              <a:t>Custodial Guidance</a:t>
            </a:r>
          </a:p>
          <a:p>
            <a:pPr lvl="1"/>
            <a:r>
              <a:rPr lang="en-US" sz="2400" dirty="0"/>
              <a:t>OMB Abnormal Balance Resolutions</a:t>
            </a:r>
          </a:p>
          <a:p>
            <a:pPr lvl="1"/>
            <a:r>
              <a:rPr lang="en-US" sz="2400" dirty="0"/>
              <a:t>Budget and Accrual Reconciliation (BAR) Guidance</a:t>
            </a:r>
          </a:p>
          <a:p>
            <a:pPr lvl="1"/>
            <a:r>
              <a:rPr lang="en-US" sz="2400" dirty="0"/>
              <a:t>Cash &amp; Investments Held Outside of Treasury (CIHO)/Funds Held Outside of Treasury (FHOT)</a:t>
            </a:r>
          </a:p>
          <a:p>
            <a:pPr lvl="1"/>
            <a:r>
              <a:rPr lang="en-US" sz="2400" dirty="0"/>
              <a:t>Intra-governmental Transactions (IGT) Buy/Sell</a:t>
            </a:r>
          </a:p>
          <a:p>
            <a:pPr lvl="1"/>
            <a:r>
              <a:rPr lang="en-US" sz="2400" dirty="0"/>
              <a:t>Standardized Financial Statements</a:t>
            </a:r>
          </a:p>
          <a:p>
            <a:pPr lvl="1"/>
            <a:endParaRPr lang="en-US" sz="2400" dirty="0"/>
          </a:p>
          <a:p>
            <a:pPr marL="0" indent="0">
              <a:buNone/>
            </a:pPr>
            <a:endParaRPr lang="en-US" dirty="0"/>
          </a:p>
        </p:txBody>
      </p:sp>
      <p:sp>
        <p:nvSpPr>
          <p:cNvPr id="3" name="Content Placeholder 2">
            <a:extLst>
              <a:ext uri="{FF2B5EF4-FFF2-40B4-BE49-F238E27FC236}">
                <a16:creationId xmlns:a16="http://schemas.microsoft.com/office/drawing/2014/main" id="{C0F24017-0060-44E0-BF53-F13656C1E698}"/>
              </a:ext>
            </a:extLst>
          </p:cNvPr>
          <p:cNvSpPr>
            <a:spLocks noGrp="1"/>
          </p:cNvSpPr>
          <p:nvPr>
            <p:ph sz="quarter" idx="11"/>
          </p:nvPr>
        </p:nvSpPr>
        <p:spPr/>
        <p:txBody>
          <a:bodyPr/>
          <a:lstStyle/>
          <a:p>
            <a:r>
              <a:rPr lang="en-US" sz="3200" dirty="0"/>
              <a:t>USSGL Working Groups </a:t>
            </a:r>
          </a:p>
        </p:txBody>
      </p:sp>
    </p:spTree>
    <p:extLst>
      <p:ext uri="{BB962C8B-B14F-4D97-AF65-F5344CB8AC3E}">
        <p14:creationId xmlns:p14="http://schemas.microsoft.com/office/powerpoint/2010/main" val="100250003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D4765BE5-CA4A-434C-91A0-5233BA722588}"/>
              </a:ext>
            </a:extLst>
          </p:cNvPr>
          <p:cNvSpPr>
            <a:spLocks noGrp="1"/>
          </p:cNvSpPr>
          <p:nvPr>
            <p:ph sz="quarter" idx="10"/>
          </p:nvPr>
        </p:nvSpPr>
        <p:spPr/>
        <p:txBody>
          <a:bodyPr/>
          <a:lstStyle/>
          <a:p>
            <a:pPr marL="457200" lvl="1" indent="0">
              <a:buNone/>
            </a:pPr>
            <a:endParaRPr lang="en-US" dirty="0"/>
          </a:p>
          <a:p>
            <a:r>
              <a:rPr lang="en-US" sz="2800" b="1" dirty="0"/>
              <a:t>Issues Resolution</a:t>
            </a:r>
          </a:p>
          <a:p>
            <a:pPr lvl="1"/>
            <a:r>
              <a:rPr lang="en-US" sz="2400" dirty="0"/>
              <a:t>Online issues log</a:t>
            </a:r>
          </a:p>
          <a:p>
            <a:pPr marL="457200" lvl="1" indent="0">
              <a:buNone/>
            </a:pPr>
            <a:r>
              <a:rPr lang="en-US" sz="2400" dirty="0"/>
              <a:t>  </a:t>
            </a:r>
            <a:r>
              <a:rPr lang="en-US" sz="1600" dirty="0">
                <a:hlinkClick r:id="rId2"/>
              </a:rPr>
              <a:t>https://www.fiscal.treasury.gov/ussgl/report-an-issue.html</a:t>
            </a:r>
            <a:r>
              <a:rPr lang="en-US" sz="1600" dirty="0"/>
              <a:t> </a:t>
            </a:r>
          </a:p>
          <a:p>
            <a:pPr lvl="1"/>
            <a:r>
              <a:rPr lang="en-US" sz="2400" dirty="0"/>
              <a:t>USSGL Issues Template</a:t>
            </a:r>
          </a:p>
          <a:p>
            <a:pPr marL="457200" lvl="1" indent="0">
              <a:buNone/>
            </a:pPr>
            <a:r>
              <a:rPr lang="en-US" sz="1600" dirty="0">
                <a:solidFill>
                  <a:srgbClr val="7030A0"/>
                </a:solidFill>
                <a:hlinkClick r:id="rId3">
                  <a:extLst>
                    <a:ext uri="{A12FA001-AC4F-418D-AE19-62706E023703}">
                      <ahyp:hlinkClr xmlns:ahyp="http://schemas.microsoft.com/office/drawing/2018/hyperlinkcolor" val="tx"/>
                    </a:ext>
                  </a:extLst>
                </a:hlinkClick>
              </a:rPr>
              <a:t>ussgl-issues-submission-template.docx (live.com)</a:t>
            </a:r>
            <a:endParaRPr lang="en-US" sz="2400" dirty="0">
              <a:solidFill>
                <a:srgbClr val="7030A0"/>
              </a:solidFill>
            </a:endParaRPr>
          </a:p>
          <a:p>
            <a:pPr marL="0" indent="0">
              <a:buNone/>
            </a:pPr>
            <a:endParaRPr lang="en-US" dirty="0"/>
          </a:p>
        </p:txBody>
      </p:sp>
      <p:sp>
        <p:nvSpPr>
          <p:cNvPr id="3" name="Content Placeholder 2">
            <a:extLst>
              <a:ext uri="{FF2B5EF4-FFF2-40B4-BE49-F238E27FC236}">
                <a16:creationId xmlns:a16="http://schemas.microsoft.com/office/drawing/2014/main" id="{C0F24017-0060-44E0-BF53-F13656C1E698}"/>
              </a:ext>
            </a:extLst>
          </p:cNvPr>
          <p:cNvSpPr>
            <a:spLocks noGrp="1"/>
          </p:cNvSpPr>
          <p:nvPr>
            <p:ph sz="quarter" idx="11"/>
          </p:nvPr>
        </p:nvSpPr>
        <p:spPr/>
        <p:txBody>
          <a:bodyPr/>
          <a:lstStyle/>
          <a:p>
            <a:r>
              <a:rPr lang="en-US" sz="3200" dirty="0"/>
              <a:t>USSGL Working Issue Resolution</a:t>
            </a:r>
          </a:p>
        </p:txBody>
      </p:sp>
    </p:spTree>
    <p:extLst>
      <p:ext uri="{BB962C8B-B14F-4D97-AF65-F5344CB8AC3E}">
        <p14:creationId xmlns:p14="http://schemas.microsoft.com/office/powerpoint/2010/main" val="391096429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0"/>
          </p:nvPr>
        </p:nvSpPr>
        <p:spPr/>
        <p:txBody>
          <a:bodyPr/>
          <a:lstStyle/>
          <a:p>
            <a:r>
              <a:rPr lang="en-US" sz="2600" dirty="0"/>
              <a:t>Update to Allocation of Realized Authority – To Be Transferred From Invested Balances – Prior-Year (416612) Definition</a:t>
            </a:r>
          </a:p>
          <a:p>
            <a:pPr lvl="1"/>
            <a:r>
              <a:rPr lang="en-US" sz="2000" dirty="0">
                <a:latin typeface="TimesNewRoman"/>
                <a:ea typeface="Times New Roman" panose="02020603050405020304" pitchFamily="18" charset="0"/>
                <a:cs typeface="Courier New" panose="02070309020205020404" pitchFamily="49" charset="0"/>
              </a:rPr>
              <a:t>For Corps of Engineers – Civil Works this account reflects activity that must adjust to zero before period 12 </a:t>
            </a:r>
            <a:r>
              <a:rPr lang="en-US" sz="2000">
                <a:latin typeface="TimesNewRoman"/>
                <a:ea typeface="Times New Roman" panose="02020603050405020304" pitchFamily="18" charset="0"/>
                <a:cs typeface="Courier New" panose="02070309020205020404" pitchFamily="49" charset="0"/>
              </a:rPr>
              <a:t>ATB submission.</a:t>
            </a:r>
            <a:endParaRPr lang="en-US" sz="2000" dirty="0">
              <a:effectLst/>
              <a:latin typeface="Courier New" panose="02070309020205020404" pitchFamily="49" charset="0"/>
              <a:ea typeface="Times New Roman" panose="02020603050405020304" pitchFamily="18" charset="0"/>
              <a:cs typeface="Times New Roman" panose="02020603050405020304" pitchFamily="18" charset="0"/>
            </a:endParaRPr>
          </a:p>
          <a:p>
            <a:pPr marL="457200" lvl="1" indent="0">
              <a:buNone/>
            </a:pPr>
            <a:endParaRPr lang="en-US" sz="1800" dirty="0">
              <a:effectLst/>
              <a:latin typeface="Times New Roman" panose="02020603050405020304" pitchFamily="18" charset="0"/>
              <a:ea typeface="Times New Roman" panose="02020603050405020304" pitchFamily="18" charset="0"/>
            </a:endParaRPr>
          </a:p>
          <a:p>
            <a:r>
              <a:rPr lang="en-US" sz="2600" dirty="0"/>
              <a:t>Validation 37 (Period 12 Zero Balance Validation) Update</a:t>
            </a:r>
          </a:p>
          <a:p>
            <a:pPr lvl="1"/>
            <a:r>
              <a:rPr lang="en-US" sz="1800" dirty="0">
                <a:latin typeface="TimesNewRoman"/>
                <a:ea typeface="Times New Roman" panose="02020603050405020304" pitchFamily="18" charset="0"/>
                <a:cs typeface="Courier New" panose="02070309020205020404" pitchFamily="49" charset="0"/>
              </a:rPr>
              <a:t>USSGL 416612 will be removed from Validation 37 for FY 2025 reporting</a:t>
            </a:r>
          </a:p>
          <a:p>
            <a:pPr marL="457200" lvl="1" indent="0">
              <a:buNone/>
            </a:pPr>
            <a:endParaRPr lang="en-US" sz="1800" dirty="0">
              <a:effectLst/>
              <a:latin typeface="Courier New" panose="02070309020205020404" pitchFamily="49" charset="0"/>
              <a:ea typeface="Times New Roman" panose="02020603050405020304" pitchFamily="18" charset="0"/>
              <a:cs typeface="Times New Roman" panose="02020603050405020304" pitchFamily="18" charset="0"/>
            </a:endParaRPr>
          </a:p>
          <a:p>
            <a:pPr marL="0" indent="0">
              <a:buNone/>
            </a:pPr>
            <a:endParaRPr lang="en-US" sz="1800" dirty="0">
              <a:latin typeface="TimesNewRoman"/>
              <a:ea typeface="Times New Roman" panose="02020603050405020304" pitchFamily="18" charset="0"/>
              <a:cs typeface="Courier New" panose="02070309020205020404" pitchFamily="49" charset="0"/>
            </a:endParaRPr>
          </a:p>
          <a:p>
            <a:pPr marL="0" indent="0">
              <a:buNone/>
            </a:pPr>
            <a:endParaRPr lang="en-US" sz="2000" dirty="0">
              <a:effectLst/>
              <a:latin typeface="Courier New" panose="02070309020205020404" pitchFamily="49" charset="0"/>
              <a:ea typeface="Times New Roman" panose="02020603050405020304" pitchFamily="18" charset="0"/>
              <a:cs typeface="Times New Roman" panose="02020603050405020304" pitchFamily="18" charset="0"/>
            </a:endParaRPr>
          </a:p>
          <a:p>
            <a:pPr marL="457200" lvl="1" indent="0">
              <a:buNone/>
            </a:pPr>
            <a:endParaRPr lang="en-US" sz="1800" dirty="0"/>
          </a:p>
          <a:p>
            <a:pPr marL="0" indent="0">
              <a:buNone/>
            </a:pPr>
            <a:endParaRPr lang="en-US" sz="1800" dirty="0">
              <a:effectLst/>
              <a:latin typeface="Times New Roman" panose="02020603050405020304" pitchFamily="18" charset="0"/>
              <a:ea typeface="Times New Roman" panose="02020603050405020304" pitchFamily="18" charset="0"/>
            </a:endParaRPr>
          </a:p>
          <a:p>
            <a:pPr lvl="1"/>
            <a:endParaRPr lang="en-US" dirty="0"/>
          </a:p>
          <a:p>
            <a:endParaRPr lang="en-US" sz="2600" dirty="0"/>
          </a:p>
          <a:p>
            <a:pPr lvl="1"/>
            <a:endParaRPr lang="en-US" sz="2200" dirty="0"/>
          </a:p>
          <a:p>
            <a:pPr marL="457200" lvl="1" indent="0">
              <a:buNone/>
            </a:pPr>
            <a:endParaRPr lang="en-US" sz="2200" dirty="0"/>
          </a:p>
          <a:p>
            <a:endParaRPr lang="en-US" sz="2600" dirty="0"/>
          </a:p>
        </p:txBody>
      </p:sp>
      <p:sp>
        <p:nvSpPr>
          <p:cNvPr id="3" name="Content Placeholder 2"/>
          <p:cNvSpPr>
            <a:spLocks noGrp="1"/>
          </p:cNvSpPr>
          <p:nvPr>
            <p:ph sz="quarter" idx="11"/>
          </p:nvPr>
        </p:nvSpPr>
        <p:spPr/>
        <p:txBody>
          <a:bodyPr/>
          <a:lstStyle/>
          <a:p>
            <a:r>
              <a:rPr lang="en-US" dirty="0"/>
              <a:t>Updates After April IRC Meeting</a:t>
            </a:r>
            <a:endParaRPr lang="en-US" sz="3600" dirty="0"/>
          </a:p>
        </p:txBody>
      </p:sp>
    </p:spTree>
    <p:extLst>
      <p:ext uri="{BB962C8B-B14F-4D97-AF65-F5344CB8AC3E}">
        <p14:creationId xmlns:p14="http://schemas.microsoft.com/office/powerpoint/2010/main" val="396647466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0"/>
          </p:nvPr>
        </p:nvSpPr>
        <p:spPr/>
        <p:txBody>
          <a:bodyPr/>
          <a:lstStyle/>
          <a:p>
            <a:r>
              <a:rPr lang="en-US" sz="2600" dirty="0"/>
              <a:t>SF 133 – Line 1722 Update</a:t>
            </a:r>
          </a:p>
          <a:p>
            <a:pPr lvl="1"/>
            <a:r>
              <a:rPr lang="en-US" sz="2200" dirty="0"/>
              <a:t>For USSGL 439300 with the Reimbursable indicator the Fund type is being updated to include EG &amp; ER (General Fund or Intragovernmental Revolving Fund)</a:t>
            </a:r>
            <a:endParaRPr lang="en-US" sz="2600" dirty="0"/>
          </a:p>
          <a:p>
            <a:r>
              <a:rPr lang="en-US" sz="2600" dirty="0"/>
              <a:t>Transaction Code Modification/Additions</a:t>
            </a:r>
          </a:p>
          <a:p>
            <a:pPr lvl="1"/>
            <a:r>
              <a:rPr lang="en-US" sz="2200" dirty="0"/>
              <a:t>A712 – Replace Ordering entity with performing agency</a:t>
            </a:r>
          </a:p>
          <a:p>
            <a:pPr lvl="1"/>
            <a:r>
              <a:rPr lang="en-US" sz="2200" dirty="0"/>
              <a:t>D436 – To adjust this TC to apply to special or trust fund receipts also (for prior year)</a:t>
            </a:r>
          </a:p>
          <a:p>
            <a:pPr lvl="1"/>
            <a:r>
              <a:rPr lang="en-US" sz="2200" dirty="0"/>
              <a:t>D437 (New) – Similar to TC D436 but only for current year and only for refund of offsetting collections other than advances</a:t>
            </a:r>
          </a:p>
          <a:p>
            <a:pPr lvl="1"/>
            <a:r>
              <a:rPr lang="en-US" sz="2200" dirty="0"/>
              <a:t>D438 – For trust or special fund receipts in current year</a:t>
            </a:r>
          </a:p>
          <a:p>
            <a:pPr lvl="1"/>
            <a:r>
              <a:rPr lang="en-US" sz="2200" dirty="0"/>
              <a:t>A147 – See next slide</a:t>
            </a:r>
            <a:endParaRPr lang="en-US" sz="2600" dirty="0"/>
          </a:p>
          <a:p>
            <a:pPr marL="0" indent="0">
              <a:buNone/>
            </a:pPr>
            <a:endParaRPr lang="en-US" sz="2600" dirty="0"/>
          </a:p>
          <a:p>
            <a:pPr marL="457200" lvl="1" indent="0">
              <a:buNone/>
            </a:pPr>
            <a:endParaRPr lang="en-US" sz="1800" dirty="0">
              <a:effectLst/>
              <a:latin typeface="Courier New" panose="02070309020205020404" pitchFamily="49" charset="0"/>
              <a:ea typeface="Times New Roman" panose="02020603050405020304" pitchFamily="18" charset="0"/>
              <a:cs typeface="Times New Roman" panose="02020603050405020304" pitchFamily="18" charset="0"/>
            </a:endParaRPr>
          </a:p>
          <a:p>
            <a:pPr marL="0" indent="0">
              <a:buNone/>
            </a:pPr>
            <a:endParaRPr lang="en-US" sz="1800" dirty="0">
              <a:latin typeface="TimesNewRoman"/>
              <a:ea typeface="Times New Roman" panose="02020603050405020304" pitchFamily="18" charset="0"/>
              <a:cs typeface="Courier New" panose="02070309020205020404" pitchFamily="49" charset="0"/>
            </a:endParaRPr>
          </a:p>
          <a:p>
            <a:pPr marL="0" indent="0">
              <a:buNone/>
            </a:pPr>
            <a:endParaRPr lang="en-US" sz="2000" dirty="0">
              <a:latin typeface="TimesNewRoman"/>
              <a:ea typeface="Times New Roman" panose="02020603050405020304" pitchFamily="18" charset="0"/>
              <a:cs typeface="Courier New" panose="02070309020205020404" pitchFamily="49" charset="0"/>
            </a:endParaRPr>
          </a:p>
          <a:p>
            <a:pPr marL="457200" lvl="1" indent="0">
              <a:buNone/>
            </a:pPr>
            <a:endParaRPr lang="en-US" sz="2000" dirty="0">
              <a:effectLst/>
              <a:latin typeface="Courier New" panose="02070309020205020404" pitchFamily="49" charset="0"/>
              <a:ea typeface="Times New Roman" panose="02020603050405020304" pitchFamily="18" charset="0"/>
              <a:cs typeface="Times New Roman" panose="02020603050405020304" pitchFamily="18" charset="0"/>
            </a:endParaRPr>
          </a:p>
          <a:p>
            <a:pPr marL="0" indent="0">
              <a:buNone/>
            </a:pPr>
            <a:endParaRPr lang="en-US" sz="2000" dirty="0">
              <a:effectLst/>
              <a:latin typeface="Courier New" panose="02070309020205020404" pitchFamily="49" charset="0"/>
              <a:ea typeface="Times New Roman" panose="02020603050405020304" pitchFamily="18" charset="0"/>
              <a:cs typeface="Times New Roman" panose="02020603050405020304" pitchFamily="18" charset="0"/>
            </a:endParaRPr>
          </a:p>
          <a:p>
            <a:pPr marL="457200" lvl="1" indent="0">
              <a:buNone/>
            </a:pPr>
            <a:endParaRPr lang="en-US" sz="1800" dirty="0"/>
          </a:p>
          <a:p>
            <a:pPr marL="0" indent="0">
              <a:buNone/>
            </a:pPr>
            <a:endParaRPr lang="en-US" sz="1800" dirty="0">
              <a:effectLst/>
              <a:latin typeface="Times New Roman" panose="02020603050405020304" pitchFamily="18" charset="0"/>
              <a:ea typeface="Times New Roman" panose="02020603050405020304" pitchFamily="18" charset="0"/>
            </a:endParaRPr>
          </a:p>
          <a:p>
            <a:pPr lvl="1"/>
            <a:endParaRPr lang="en-US" dirty="0"/>
          </a:p>
          <a:p>
            <a:endParaRPr lang="en-US" sz="2600" dirty="0"/>
          </a:p>
          <a:p>
            <a:pPr lvl="1"/>
            <a:endParaRPr lang="en-US" sz="2200" dirty="0"/>
          </a:p>
          <a:p>
            <a:pPr marL="457200" lvl="1" indent="0">
              <a:buNone/>
            </a:pPr>
            <a:endParaRPr lang="en-US" sz="2200" dirty="0"/>
          </a:p>
          <a:p>
            <a:endParaRPr lang="en-US" sz="2600" dirty="0"/>
          </a:p>
        </p:txBody>
      </p:sp>
      <p:sp>
        <p:nvSpPr>
          <p:cNvPr id="3" name="Content Placeholder 2"/>
          <p:cNvSpPr>
            <a:spLocks noGrp="1"/>
          </p:cNvSpPr>
          <p:nvPr>
            <p:ph sz="quarter" idx="11"/>
          </p:nvPr>
        </p:nvSpPr>
        <p:spPr/>
        <p:txBody>
          <a:bodyPr/>
          <a:lstStyle/>
          <a:p>
            <a:r>
              <a:rPr lang="en-US" dirty="0"/>
              <a:t>Updates After April IRC Meeting</a:t>
            </a:r>
            <a:endParaRPr lang="en-US" sz="3600" dirty="0"/>
          </a:p>
        </p:txBody>
      </p:sp>
    </p:spTree>
    <p:extLst>
      <p:ext uri="{BB962C8B-B14F-4D97-AF65-F5344CB8AC3E}">
        <p14:creationId xmlns:p14="http://schemas.microsoft.com/office/powerpoint/2010/main" val="290813439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0"/>
          </p:nvPr>
        </p:nvSpPr>
        <p:spPr/>
        <p:txBody>
          <a:bodyPr/>
          <a:lstStyle/>
          <a:p>
            <a:pPr marL="0" indent="0">
              <a:buNone/>
            </a:pPr>
            <a:endParaRPr lang="en-US" sz="2000" dirty="0"/>
          </a:p>
          <a:p>
            <a:pPr marL="0" indent="0">
              <a:buNone/>
            </a:pPr>
            <a:endParaRPr lang="en-US" sz="1800" dirty="0">
              <a:latin typeface="TimesNewRoman"/>
              <a:ea typeface="Times New Roman" panose="02020603050405020304" pitchFamily="18" charset="0"/>
              <a:cs typeface="Courier New" panose="02070309020205020404" pitchFamily="49" charset="0"/>
            </a:endParaRPr>
          </a:p>
          <a:p>
            <a:pPr marL="0" indent="0">
              <a:buNone/>
            </a:pPr>
            <a:endParaRPr lang="en-US" sz="2000" dirty="0">
              <a:latin typeface="TimesNewRoman"/>
              <a:ea typeface="Times New Roman" panose="02020603050405020304" pitchFamily="18" charset="0"/>
              <a:cs typeface="Courier New" panose="02070309020205020404" pitchFamily="49" charset="0"/>
            </a:endParaRPr>
          </a:p>
          <a:p>
            <a:pPr marL="457200" lvl="1" indent="0">
              <a:buNone/>
            </a:pPr>
            <a:endParaRPr lang="en-US" sz="2000" dirty="0">
              <a:effectLst/>
              <a:latin typeface="Courier New" panose="02070309020205020404" pitchFamily="49" charset="0"/>
              <a:ea typeface="Times New Roman" panose="02020603050405020304" pitchFamily="18" charset="0"/>
              <a:cs typeface="Times New Roman" panose="02020603050405020304" pitchFamily="18" charset="0"/>
            </a:endParaRPr>
          </a:p>
          <a:p>
            <a:pPr marL="0" indent="0">
              <a:buNone/>
            </a:pPr>
            <a:endParaRPr lang="en-US" sz="2000" dirty="0">
              <a:effectLst/>
              <a:latin typeface="Courier New" panose="02070309020205020404" pitchFamily="49" charset="0"/>
              <a:ea typeface="Times New Roman" panose="02020603050405020304" pitchFamily="18" charset="0"/>
              <a:cs typeface="Times New Roman" panose="02020603050405020304" pitchFamily="18" charset="0"/>
            </a:endParaRPr>
          </a:p>
          <a:p>
            <a:pPr marL="457200" lvl="1" indent="0">
              <a:buNone/>
            </a:pPr>
            <a:endParaRPr lang="en-US" sz="1800" dirty="0"/>
          </a:p>
          <a:p>
            <a:pPr marL="0" indent="0">
              <a:buNone/>
            </a:pPr>
            <a:endParaRPr lang="en-US" sz="1800" dirty="0">
              <a:effectLst/>
              <a:latin typeface="Times New Roman" panose="02020603050405020304" pitchFamily="18" charset="0"/>
              <a:ea typeface="Times New Roman" panose="02020603050405020304" pitchFamily="18" charset="0"/>
            </a:endParaRPr>
          </a:p>
          <a:p>
            <a:pPr lvl="1"/>
            <a:endParaRPr lang="en-US" dirty="0"/>
          </a:p>
          <a:p>
            <a:endParaRPr lang="en-US" sz="2600" dirty="0"/>
          </a:p>
          <a:p>
            <a:pPr lvl="1"/>
            <a:endParaRPr lang="en-US" sz="2200" dirty="0"/>
          </a:p>
          <a:p>
            <a:pPr marL="457200" lvl="1" indent="0">
              <a:buNone/>
            </a:pPr>
            <a:endParaRPr lang="en-US" sz="2200" dirty="0"/>
          </a:p>
          <a:p>
            <a:endParaRPr lang="en-US" sz="2600" dirty="0"/>
          </a:p>
        </p:txBody>
      </p:sp>
      <p:sp>
        <p:nvSpPr>
          <p:cNvPr id="3" name="Content Placeholder 2"/>
          <p:cNvSpPr>
            <a:spLocks noGrp="1"/>
          </p:cNvSpPr>
          <p:nvPr>
            <p:ph sz="quarter" idx="11"/>
          </p:nvPr>
        </p:nvSpPr>
        <p:spPr/>
        <p:txBody>
          <a:bodyPr/>
          <a:lstStyle/>
          <a:p>
            <a:r>
              <a:rPr lang="en-US" dirty="0"/>
              <a:t>Updates After April IRC Meeting</a:t>
            </a:r>
            <a:endParaRPr lang="en-US" sz="3600" dirty="0"/>
          </a:p>
        </p:txBody>
      </p:sp>
      <p:pic>
        <p:nvPicPr>
          <p:cNvPr id="8" name="Picture 7">
            <a:extLst>
              <a:ext uri="{FF2B5EF4-FFF2-40B4-BE49-F238E27FC236}">
                <a16:creationId xmlns:a16="http://schemas.microsoft.com/office/drawing/2014/main" id="{4076D940-4650-7AFC-4622-0BAA74502D6B}"/>
              </a:ext>
            </a:extLst>
          </p:cNvPr>
          <p:cNvPicPr>
            <a:picLocks noChangeAspect="1"/>
          </p:cNvPicPr>
          <p:nvPr/>
        </p:nvPicPr>
        <p:blipFill>
          <a:blip r:embed="rId3"/>
          <a:stretch>
            <a:fillRect/>
          </a:stretch>
        </p:blipFill>
        <p:spPr>
          <a:xfrm>
            <a:off x="709612" y="890587"/>
            <a:ext cx="7724775" cy="5076825"/>
          </a:xfrm>
          <a:prstGeom prst="rect">
            <a:avLst/>
          </a:prstGeom>
        </p:spPr>
      </p:pic>
    </p:spTree>
    <p:extLst>
      <p:ext uri="{BB962C8B-B14F-4D97-AF65-F5344CB8AC3E}">
        <p14:creationId xmlns:p14="http://schemas.microsoft.com/office/powerpoint/2010/main" val="320982377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232235" y="973892"/>
            <a:ext cx="8121854" cy="483209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4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4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4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600" b="1" dirty="0">
                <a:solidFill>
                  <a:prstClr val="black"/>
                </a:solidFill>
                <a:latin typeface="Arial" panose="020B0604020202020204" pitchFamily="34" charset="0"/>
                <a:cs typeface="Arial" panose="020B0604020202020204" pitchFamily="34" charset="0"/>
              </a:rPr>
              <a:t>Stephen Riley</a:t>
            </a:r>
            <a:endParaRPr kumimoji="0" lang="en-US" sz="1600" b="1"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	Department of the Treasury</a:t>
            </a:r>
            <a:br>
              <a:rPr kumimoji="0" lang="en-US" sz="1600" b="0"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br>
            <a:r>
              <a:rPr kumimoji="0" lang="en-US" sz="1600" b="0"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	Bureau of the Fiscal Service</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	(304) 480-7536</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	</a:t>
            </a:r>
            <a:r>
              <a:rPr kumimoji="0" lang="en-US" sz="1600" b="0"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hlinkClick r:id="rId3"/>
              </a:rPr>
              <a:t>Stephen.Riley@fiscal.treasury.gov</a:t>
            </a:r>
            <a:endParaRPr kumimoji="0" lang="en-US" sz="1600" b="0"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         	</a:t>
            </a:r>
            <a:r>
              <a:rPr kumimoji="0" lang="en-US" sz="1600" b="0"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hlinkClick r:id="rId4"/>
              </a:rPr>
              <a:t>USSGL.Issues@fiscal.treasury.gov</a:t>
            </a:r>
            <a:endParaRPr kumimoji="0" lang="en-US" sz="1600" b="0"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a:solidFill>
                <a:prstClr val="black"/>
              </a:solidFill>
              <a:latin typeface="Arial" panose="020B0604020202020204" pitchFamily="34" charset="0"/>
              <a:cs typeface="Arial" panose="020B0604020202020204" pitchFamily="34" charset="0"/>
            </a:endParaRPr>
          </a:p>
          <a:p>
            <a:pPr lvl="0">
              <a:defRPr/>
            </a:pPr>
            <a:r>
              <a:rPr lang="en-US" sz="1600" b="1" dirty="0">
                <a:solidFill>
                  <a:prstClr val="black"/>
                </a:solidFill>
                <a:latin typeface="Arial" panose="020B0604020202020204" pitchFamily="34" charset="0"/>
                <a:cs typeface="Arial" panose="020B0604020202020204" pitchFamily="34" charset="0"/>
              </a:rPr>
              <a:t>Josh Hudkins</a:t>
            </a:r>
          </a:p>
          <a:p>
            <a:pPr lvl="0">
              <a:defRPr/>
            </a:pPr>
            <a:r>
              <a:rPr lang="en-US" sz="1600" dirty="0">
                <a:solidFill>
                  <a:prstClr val="black"/>
                </a:solidFill>
                <a:latin typeface="Arial" panose="020B0604020202020204" pitchFamily="34" charset="0"/>
                <a:cs typeface="Arial" panose="020B0604020202020204" pitchFamily="34" charset="0"/>
              </a:rPr>
              <a:t>	Department of the Treasury</a:t>
            </a:r>
            <a:br>
              <a:rPr lang="en-US" sz="1600" dirty="0">
                <a:solidFill>
                  <a:prstClr val="black"/>
                </a:solidFill>
                <a:latin typeface="Arial" panose="020B0604020202020204" pitchFamily="34" charset="0"/>
                <a:cs typeface="Arial" panose="020B0604020202020204" pitchFamily="34" charset="0"/>
              </a:rPr>
            </a:br>
            <a:r>
              <a:rPr lang="en-US" sz="1600" dirty="0">
                <a:solidFill>
                  <a:prstClr val="black"/>
                </a:solidFill>
                <a:latin typeface="Arial" panose="020B0604020202020204" pitchFamily="34" charset="0"/>
                <a:cs typeface="Arial" panose="020B0604020202020204" pitchFamily="34" charset="0"/>
              </a:rPr>
              <a:t>	Bureau of the Fiscal Service</a:t>
            </a:r>
          </a:p>
          <a:p>
            <a:pPr lvl="0">
              <a:defRPr/>
            </a:pPr>
            <a:r>
              <a:rPr lang="en-US" sz="1600" dirty="0">
                <a:solidFill>
                  <a:prstClr val="black"/>
                </a:solidFill>
                <a:latin typeface="Arial" panose="020B0604020202020204" pitchFamily="34" charset="0"/>
                <a:cs typeface="Arial" panose="020B0604020202020204" pitchFamily="34" charset="0"/>
              </a:rPr>
              <a:t>	(304) 480-7602</a:t>
            </a:r>
          </a:p>
          <a:p>
            <a:pPr>
              <a:defRPr/>
            </a:pPr>
            <a:r>
              <a:rPr lang="en-US" sz="1600" dirty="0">
                <a:solidFill>
                  <a:prstClr val="black"/>
                </a:solidFill>
                <a:latin typeface="Arial" panose="020B0604020202020204" pitchFamily="34" charset="0"/>
                <a:cs typeface="Arial" panose="020B0604020202020204" pitchFamily="34" charset="0"/>
              </a:rPr>
              <a:t>	</a:t>
            </a:r>
            <a:r>
              <a:rPr lang="en-US" sz="1600" dirty="0">
                <a:solidFill>
                  <a:srgbClr val="7030A0"/>
                </a:solidFill>
                <a:latin typeface="Arial" panose="020B0604020202020204" pitchFamily="34" charset="0"/>
                <a:cs typeface="Arial" panose="020B0604020202020204" pitchFamily="34" charset="0"/>
                <a:hlinkClick r:id="rId5">
                  <a:extLst>
                    <a:ext uri="{A12FA001-AC4F-418D-AE19-62706E023703}">
                      <ahyp:hlinkClr xmlns:ahyp="http://schemas.microsoft.com/office/drawing/2018/hyperlinkcolor" val="tx"/>
                    </a:ext>
                  </a:extLst>
                </a:hlinkClick>
              </a:rPr>
              <a:t>Joshua.Hudkins@fiscal.treasury.gov</a:t>
            </a:r>
            <a:endParaRPr lang="en-US" sz="1600" dirty="0">
              <a:solidFill>
                <a:srgbClr val="7030A0"/>
              </a:solidFill>
              <a:latin typeface="Arial" panose="020B0604020202020204" pitchFamily="34" charset="0"/>
              <a:cs typeface="Arial" panose="020B0604020202020204" pitchFamily="34" charset="0"/>
            </a:endParaRPr>
          </a:p>
          <a:p>
            <a:pPr>
              <a:defRPr/>
            </a:pPr>
            <a:r>
              <a:rPr lang="en-US" sz="1600" dirty="0">
                <a:solidFill>
                  <a:srgbClr val="7030A0"/>
                </a:solidFill>
                <a:latin typeface="Arial" panose="020B0604020202020204" pitchFamily="34" charset="0"/>
                <a:cs typeface="Arial" panose="020B0604020202020204" pitchFamily="34" charset="0"/>
              </a:rPr>
              <a:t>        	</a:t>
            </a:r>
            <a:r>
              <a:rPr lang="en-US" sz="1600" dirty="0">
                <a:solidFill>
                  <a:srgbClr val="7030A0"/>
                </a:solidFill>
                <a:latin typeface="Arial" panose="020B0604020202020204" pitchFamily="34" charset="0"/>
                <a:cs typeface="Arial" panose="020B0604020202020204" pitchFamily="34" charset="0"/>
                <a:hlinkClick r:id="rId4">
                  <a:extLst>
                    <a:ext uri="{A12FA001-AC4F-418D-AE19-62706E023703}">
                      <ahyp:hlinkClr xmlns:ahyp="http://schemas.microsoft.com/office/drawing/2018/hyperlinkcolor" val="tx"/>
                    </a:ext>
                  </a:extLst>
                </a:hlinkClick>
              </a:rPr>
              <a:t>USSGL.Issues@fiscal.treasury.gov  </a:t>
            </a:r>
            <a:endParaRPr lang="en-US" sz="1600" dirty="0">
              <a:solidFill>
                <a:srgbClr val="7030A0"/>
              </a:solidFill>
              <a:latin typeface="Arial" panose="020B0604020202020204" pitchFamily="34" charset="0"/>
              <a:cs typeface="Arial" panose="020B0604020202020204" pitchFamily="34" charset="0"/>
            </a:endParaRPr>
          </a:p>
        </p:txBody>
      </p:sp>
      <p:pic>
        <p:nvPicPr>
          <p:cNvPr id="1026" name="Picture 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81000" y="1041051"/>
            <a:ext cx="3571875" cy="139734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extBox 1">
            <a:extLst>
              <a:ext uri="{FF2B5EF4-FFF2-40B4-BE49-F238E27FC236}">
                <a16:creationId xmlns:a16="http://schemas.microsoft.com/office/drawing/2014/main" id="{554A2256-A5A6-FA90-CE25-679461C0B88E}"/>
              </a:ext>
            </a:extLst>
          </p:cNvPr>
          <p:cNvSpPr txBox="1"/>
          <p:nvPr/>
        </p:nvSpPr>
        <p:spPr>
          <a:xfrm>
            <a:off x="4725620" y="1201510"/>
            <a:ext cx="3418045" cy="369332"/>
          </a:xfrm>
          <a:prstGeom prst="rect">
            <a:avLst/>
          </a:prstGeom>
          <a:noFill/>
        </p:spPr>
        <p:txBody>
          <a:bodyPr wrap="square" rtlCol="0">
            <a:spAutoFit/>
          </a:bodyPr>
          <a:lstStyle/>
          <a:p>
            <a:r>
              <a:rPr lang="en-US" dirty="0">
                <a:solidFill>
                  <a:srgbClr val="00B050"/>
                </a:solidFill>
              </a:rPr>
              <a:t>USSGLteam@fiscal.treasury.gov</a:t>
            </a:r>
          </a:p>
        </p:txBody>
      </p:sp>
    </p:spTree>
    <p:extLst>
      <p:ext uri="{BB962C8B-B14F-4D97-AF65-F5344CB8AC3E}">
        <p14:creationId xmlns:p14="http://schemas.microsoft.com/office/powerpoint/2010/main" val="36021257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347450" y="126170"/>
            <a:ext cx="5760750" cy="830997"/>
          </a:xfrm>
          <a:prstGeom prst="rect">
            <a:avLst/>
          </a:prstGeom>
          <a:noFill/>
        </p:spPr>
        <p:txBody>
          <a:bodyPr wrap="square" rtlCol="0">
            <a:spAutoFit/>
          </a:bodyPr>
          <a:lstStyle/>
          <a:p>
            <a:r>
              <a:rPr lang="en-US" sz="4800" dirty="0"/>
              <a:t>Agenda</a:t>
            </a:r>
          </a:p>
        </p:txBody>
      </p:sp>
      <p:sp>
        <p:nvSpPr>
          <p:cNvPr id="4" name="TextBox 3"/>
          <p:cNvSpPr txBox="1"/>
          <p:nvPr/>
        </p:nvSpPr>
        <p:spPr>
          <a:xfrm>
            <a:off x="232235" y="957167"/>
            <a:ext cx="8449100" cy="4893647"/>
          </a:xfrm>
          <a:prstGeom prst="rect">
            <a:avLst/>
          </a:prstGeom>
          <a:noFill/>
        </p:spPr>
        <p:txBody>
          <a:bodyPr wrap="square" rtlCol="0">
            <a:spAutoFit/>
          </a:bodyPr>
          <a:lstStyle/>
          <a:p>
            <a:pPr marL="914400" lvl="1" indent="-457200">
              <a:buFont typeface="Arial" panose="020B0604020202020204" pitchFamily="34" charset="0"/>
              <a:buChar char="•"/>
            </a:pPr>
            <a:r>
              <a:rPr lang="en-US" sz="2200" dirty="0">
                <a:latin typeface="Arial" panose="020B0604020202020204" pitchFamily="34" charset="0"/>
                <a:cs typeface="Arial" panose="020B0604020202020204" pitchFamily="34" charset="0"/>
              </a:rPr>
              <a:t>Fiscal Year 2024 Ballot Items</a:t>
            </a:r>
          </a:p>
          <a:p>
            <a:pPr lvl="1"/>
            <a:endParaRPr lang="en-US" sz="2200" dirty="0">
              <a:latin typeface="Arial" panose="020B0604020202020204" pitchFamily="34" charset="0"/>
              <a:cs typeface="Arial" panose="020B0604020202020204" pitchFamily="34" charset="0"/>
            </a:endParaRPr>
          </a:p>
          <a:p>
            <a:pPr marL="914400" lvl="1" indent="-457200">
              <a:buFont typeface="Arial" panose="020B0604020202020204" pitchFamily="34" charset="0"/>
              <a:buChar char="•"/>
            </a:pPr>
            <a:r>
              <a:rPr lang="en-US" sz="2200" dirty="0">
                <a:latin typeface="Arial" panose="020B0604020202020204" pitchFamily="34" charset="0"/>
                <a:cs typeface="Arial" panose="020B0604020202020204" pitchFamily="34" charset="0"/>
              </a:rPr>
              <a:t>Fiscal Year 2025 Ballot items</a:t>
            </a:r>
          </a:p>
          <a:p>
            <a:pPr lvl="1"/>
            <a:endParaRPr lang="en-US" sz="2200" dirty="0">
              <a:latin typeface="Arial" panose="020B0604020202020204" pitchFamily="34" charset="0"/>
              <a:cs typeface="Arial" panose="020B0604020202020204" pitchFamily="34" charset="0"/>
            </a:endParaRPr>
          </a:p>
          <a:p>
            <a:pPr marL="914400" lvl="1" indent="-457200">
              <a:buFont typeface="Arial" panose="020B0604020202020204" pitchFamily="34" charset="0"/>
              <a:buChar char="•"/>
            </a:pPr>
            <a:r>
              <a:rPr lang="en-US" sz="2200" dirty="0">
                <a:latin typeface="Arial" panose="020B0604020202020204" pitchFamily="34" charset="0"/>
                <a:cs typeface="Arial" panose="020B0604020202020204" pitchFamily="34" charset="0"/>
              </a:rPr>
              <a:t>USSGL Scenarios</a:t>
            </a:r>
          </a:p>
          <a:p>
            <a:pPr marL="914400" lvl="1" indent="-457200">
              <a:buFont typeface="Arial" panose="020B0604020202020204" pitchFamily="34" charset="0"/>
              <a:buChar char="•"/>
            </a:pPr>
            <a:endParaRPr lang="en-US" sz="2200" dirty="0">
              <a:latin typeface="Arial" panose="020B0604020202020204" pitchFamily="34" charset="0"/>
              <a:cs typeface="Arial" panose="020B0604020202020204" pitchFamily="34" charset="0"/>
            </a:endParaRPr>
          </a:p>
          <a:p>
            <a:pPr marL="914400" lvl="1" indent="-457200">
              <a:buFont typeface="Arial" panose="020B0604020202020204" pitchFamily="34" charset="0"/>
              <a:buChar char="•"/>
            </a:pPr>
            <a:r>
              <a:rPr lang="en-US" sz="2200" dirty="0">
                <a:latin typeface="Arial" panose="020B0604020202020204" pitchFamily="34" charset="0"/>
                <a:cs typeface="Arial" panose="020B0604020202020204" pitchFamily="34" charset="0"/>
              </a:rPr>
              <a:t>USSGL Working Groups</a:t>
            </a:r>
          </a:p>
          <a:p>
            <a:pPr marL="914400" lvl="1" indent="-457200">
              <a:buFont typeface="Arial" panose="020B0604020202020204" pitchFamily="34" charset="0"/>
              <a:buChar char="•"/>
            </a:pPr>
            <a:endParaRPr lang="en-US" sz="2200" dirty="0">
              <a:latin typeface="Arial" panose="020B0604020202020204" pitchFamily="34" charset="0"/>
              <a:cs typeface="Arial" panose="020B0604020202020204" pitchFamily="34" charset="0"/>
            </a:endParaRPr>
          </a:p>
          <a:p>
            <a:pPr marL="914400" lvl="1" indent="-457200">
              <a:buFont typeface="Arial" panose="020B0604020202020204" pitchFamily="34" charset="0"/>
              <a:buChar char="•"/>
            </a:pPr>
            <a:r>
              <a:rPr lang="en-US" sz="2200" dirty="0">
                <a:latin typeface="Arial" panose="020B0604020202020204" pitchFamily="34" charset="0"/>
                <a:cs typeface="Arial" panose="020B0604020202020204" pitchFamily="34" charset="0"/>
              </a:rPr>
              <a:t>USSGL Issues Resolution</a:t>
            </a:r>
          </a:p>
          <a:p>
            <a:pPr marL="914400" lvl="1" indent="-457200">
              <a:buFont typeface="Arial" panose="020B0604020202020204" pitchFamily="34" charset="0"/>
              <a:buChar char="•"/>
            </a:pPr>
            <a:endParaRPr lang="en-US" sz="2200" dirty="0">
              <a:latin typeface="Arial" panose="020B0604020202020204" pitchFamily="34" charset="0"/>
              <a:cs typeface="Arial" panose="020B0604020202020204" pitchFamily="34" charset="0"/>
            </a:endParaRPr>
          </a:p>
          <a:p>
            <a:pPr marL="914400" lvl="1" indent="-457200">
              <a:buFont typeface="Arial" panose="020B0604020202020204" pitchFamily="34" charset="0"/>
              <a:buChar char="•"/>
            </a:pPr>
            <a:r>
              <a:rPr lang="en-US" sz="2200" dirty="0">
                <a:latin typeface="Arial" panose="020B0604020202020204" pitchFamily="34" charset="0"/>
                <a:cs typeface="Arial" panose="020B0604020202020204" pitchFamily="34" charset="0"/>
              </a:rPr>
              <a:t>Updates on Information provided at April IRC meeting</a:t>
            </a:r>
          </a:p>
          <a:p>
            <a:pPr marL="914400" lvl="1" indent="-457200">
              <a:buFont typeface="Arial" panose="020B0604020202020204" pitchFamily="34" charset="0"/>
              <a:buChar char="•"/>
            </a:pPr>
            <a:endParaRPr lang="en-US" sz="2200" dirty="0">
              <a:latin typeface="Arial" panose="020B0604020202020204" pitchFamily="34" charset="0"/>
              <a:cs typeface="Arial" panose="020B0604020202020204" pitchFamily="34" charset="0"/>
            </a:endParaRPr>
          </a:p>
          <a:p>
            <a:pPr lvl="1"/>
            <a:endParaRPr lang="en-US" sz="2200" dirty="0">
              <a:latin typeface="Arial" panose="020B0604020202020204" pitchFamily="34" charset="0"/>
              <a:cs typeface="Arial" panose="020B0604020202020204" pitchFamily="34" charset="0"/>
            </a:endParaRPr>
          </a:p>
          <a:p>
            <a:pPr marL="914400" lvl="1" indent="-457200">
              <a:buFont typeface="Arial" panose="020B0604020202020204" pitchFamily="34" charset="0"/>
              <a:buChar char="•"/>
            </a:pPr>
            <a:endParaRPr lang="en-US" sz="2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593531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0"/>
          </p:nvPr>
        </p:nvSpPr>
        <p:spPr/>
        <p:txBody>
          <a:bodyPr/>
          <a:lstStyle/>
          <a:p>
            <a:r>
              <a:rPr lang="en-US" sz="2000" dirty="0"/>
              <a:t>119000 Other Cash</a:t>
            </a:r>
          </a:p>
          <a:p>
            <a:pPr lvl="1"/>
            <a:r>
              <a:rPr lang="en-US" sz="1600" dirty="0">
                <a:effectLst/>
                <a:latin typeface="Times New Roman" panose="02020603050405020304" pitchFamily="18" charset="0"/>
                <a:ea typeface="Times New Roman" panose="02020603050405020304" pitchFamily="18" charset="0"/>
                <a:cs typeface="Times New Roman" panose="02020603050405020304" pitchFamily="18" charset="0"/>
              </a:rPr>
              <a:t>This account is used to record the amount of cash holdings not otherwise classified in another USSGL account. </a:t>
            </a:r>
            <a:r>
              <a:rPr lang="en-US" sz="1600" dirty="0">
                <a:solidFill>
                  <a:srgbClr val="2F5496"/>
                </a:solidFill>
                <a:effectLst/>
                <a:highlight>
                  <a:srgbClr val="FFFF00"/>
                </a:highlight>
                <a:latin typeface="Times New Roman" panose="02020603050405020304" pitchFamily="18" charset="0"/>
                <a:ea typeface="Times New Roman" panose="02020603050405020304" pitchFamily="18" charset="0"/>
                <a:cs typeface="Times New Roman" panose="02020603050405020304" pitchFamily="18" charset="0"/>
              </a:rPr>
              <a:t>This account does not include undeposited collections/deposits in transit, which should be reported in USSGL account 111000. This account also excludes cash deposited in accounts outside of the U.S. Treasury, in non-Treasury General Accounts (TGAs), which should be reported in the appropriate FHOT account.</a:t>
            </a:r>
            <a:r>
              <a:rPr lang="en-US" sz="1600" dirty="0">
                <a:solidFill>
                  <a:srgbClr val="2F5496"/>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600" dirty="0">
                <a:effectLst/>
                <a:latin typeface="Times New Roman" panose="02020603050405020304" pitchFamily="18" charset="0"/>
                <a:ea typeface="Times New Roman" panose="02020603050405020304" pitchFamily="18" charset="0"/>
                <a:cs typeface="Times New Roman" panose="02020603050405020304" pitchFamily="18" charset="0"/>
              </a:rPr>
              <a:t>This account does not close at yearend.</a:t>
            </a:r>
            <a:endParaRPr lang="en-US" sz="1600" dirty="0"/>
          </a:p>
          <a:p>
            <a:pPr lvl="1"/>
            <a:r>
              <a:rPr lang="en-US" sz="1600" b="1" dirty="0"/>
              <a:t>Justification</a:t>
            </a:r>
            <a:r>
              <a:rPr lang="en-US" sz="2200" dirty="0"/>
              <a:t>:  </a:t>
            </a:r>
            <a:r>
              <a:rPr lang="en-US" sz="1600" dirty="0">
                <a:effectLst/>
                <a:latin typeface="Times New Roman" panose="02020603050405020304" pitchFamily="18" charset="0"/>
                <a:ea typeface="Times New Roman" panose="02020603050405020304" pitchFamily="18" charset="0"/>
                <a:cs typeface="Times New Roman" panose="02020603050405020304" pitchFamily="18" charset="0"/>
              </a:rPr>
              <a:t>Ensures Funds Held Outside of Treasury (FHOT) are recorded in the appropriate cash SGL and reported in the Central Accounting and Reporting System (CARS) with the appropriate BETC.</a:t>
            </a:r>
            <a:endParaRPr lang="en-US" sz="1600" dirty="0">
              <a:effectLst/>
              <a:latin typeface="Courier New" panose="02070309020205020404" pitchFamily="49" charset="0"/>
              <a:ea typeface="Times New Roman" panose="02020603050405020304" pitchFamily="18" charset="0"/>
              <a:cs typeface="Times New Roman" panose="02020603050405020304" pitchFamily="18" charset="0"/>
            </a:endParaRPr>
          </a:p>
          <a:p>
            <a:r>
              <a:rPr lang="en-US" sz="2000" dirty="0"/>
              <a:t>120000 Foreign Currency</a:t>
            </a:r>
          </a:p>
          <a:p>
            <a:pPr lvl="1"/>
            <a:r>
              <a:rPr lang="en-US" sz="1600" dirty="0">
                <a:effectLst/>
                <a:latin typeface="Times New Roman" panose="02020603050405020304" pitchFamily="18" charset="0"/>
                <a:ea typeface="Times New Roman" panose="02020603050405020304" pitchFamily="18" charset="0"/>
              </a:rPr>
              <a:t>This account is used to record the amount of U.S. dollar equivalent of foreign government currency. </a:t>
            </a:r>
            <a:r>
              <a:rPr lang="en-US" sz="1600" dirty="0">
                <a:solidFill>
                  <a:srgbClr val="2F5496"/>
                </a:solidFill>
                <a:effectLst/>
                <a:highlight>
                  <a:srgbClr val="FFFF00"/>
                </a:highlight>
                <a:latin typeface="Times New Roman" panose="02020603050405020304" pitchFamily="18" charset="0"/>
                <a:ea typeface="Times New Roman" panose="02020603050405020304" pitchFamily="18" charset="0"/>
              </a:rPr>
              <a:t>By nature, this account includes foreign currency deposited in accounts outside of the U.S. Treasury, in non-Treasury General Accounts (TGAs.)</a:t>
            </a:r>
            <a:r>
              <a:rPr lang="en-US" sz="1600" dirty="0">
                <a:solidFill>
                  <a:srgbClr val="2F5496"/>
                </a:solidFill>
                <a:effectLst/>
                <a:latin typeface="Times New Roman" panose="02020603050405020304" pitchFamily="18" charset="0"/>
                <a:ea typeface="Times New Roman" panose="02020603050405020304" pitchFamily="18" charset="0"/>
              </a:rPr>
              <a:t>  </a:t>
            </a:r>
            <a:r>
              <a:rPr lang="en-US" sz="1600" dirty="0">
                <a:effectLst/>
                <a:latin typeface="Times New Roman" panose="02020603050405020304" pitchFamily="18" charset="0"/>
                <a:ea typeface="Times New Roman" panose="02020603050405020304" pitchFamily="18" charset="0"/>
              </a:rPr>
              <a:t>This account does not close at year-end.</a:t>
            </a:r>
            <a:endParaRPr lang="en-US" sz="1600" dirty="0"/>
          </a:p>
          <a:p>
            <a:pPr lvl="1"/>
            <a:r>
              <a:rPr lang="en-US" sz="1600" b="1" dirty="0"/>
              <a:t>Justification</a:t>
            </a:r>
            <a:r>
              <a:rPr lang="en-US" sz="2200" dirty="0"/>
              <a:t>: </a:t>
            </a:r>
            <a:r>
              <a:rPr lang="en-US" sz="1600" dirty="0">
                <a:effectLst/>
                <a:latin typeface="Times New Roman" panose="02020603050405020304" pitchFamily="18" charset="0"/>
                <a:ea typeface="Times New Roman" panose="02020603050405020304" pitchFamily="18" charset="0"/>
                <a:cs typeface="Times New Roman" panose="02020603050405020304" pitchFamily="18" charset="0"/>
              </a:rPr>
              <a:t>Ensures Funds Held Outside of Treasury (FHOT) are recorded in the appropriate cash SGL and reported in the Central Accounting and Reporting System (CARS) with the appropriate BETC.</a:t>
            </a:r>
            <a:endParaRPr lang="en-US" sz="1600" dirty="0">
              <a:effectLst/>
              <a:latin typeface="Courier New" panose="02070309020205020404" pitchFamily="49" charset="0"/>
              <a:ea typeface="Times New Roman" panose="02020603050405020304" pitchFamily="18" charset="0"/>
              <a:cs typeface="Times New Roman" panose="02020603050405020304" pitchFamily="18" charset="0"/>
            </a:endParaRPr>
          </a:p>
          <a:p>
            <a:pPr lvl="1"/>
            <a:endParaRPr lang="en-US" sz="1600" dirty="0">
              <a:effectLst/>
              <a:latin typeface="Courier New" panose="02070309020205020404" pitchFamily="49" charset="0"/>
              <a:ea typeface="Times New Roman" panose="02020603050405020304" pitchFamily="18" charset="0"/>
              <a:cs typeface="Times New Roman" panose="02020603050405020304" pitchFamily="18" charset="0"/>
            </a:endParaRPr>
          </a:p>
          <a:p>
            <a:pPr marL="457200" marR="0" lvl="1" indent="0">
              <a:spcAft>
                <a:spcPts val="0"/>
              </a:spcAft>
              <a:buNone/>
            </a:pPr>
            <a:endParaRPr lang="en-US" sz="2200" dirty="0"/>
          </a:p>
          <a:p>
            <a:pPr lvl="1"/>
            <a:endParaRPr lang="en-US" sz="2600" dirty="0"/>
          </a:p>
          <a:p>
            <a:pPr marL="0" indent="0">
              <a:buNone/>
            </a:pPr>
            <a:endParaRPr lang="en-US" sz="2200" dirty="0"/>
          </a:p>
          <a:p>
            <a:pPr marL="0" indent="0">
              <a:buNone/>
            </a:pPr>
            <a:endParaRPr lang="en-US" sz="2600" dirty="0"/>
          </a:p>
          <a:p>
            <a:pPr marL="457200" lvl="1" indent="0">
              <a:buNone/>
            </a:pPr>
            <a:endParaRPr lang="en-US" dirty="0"/>
          </a:p>
        </p:txBody>
      </p:sp>
      <p:sp>
        <p:nvSpPr>
          <p:cNvPr id="3" name="Content Placeholder 2"/>
          <p:cNvSpPr>
            <a:spLocks noGrp="1"/>
          </p:cNvSpPr>
          <p:nvPr>
            <p:ph sz="quarter" idx="11"/>
          </p:nvPr>
        </p:nvSpPr>
        <p:spPr/>
        <p:txBody>
          <a:bodyPr/>
          <a:lstStyle/>
          <a:p>
            <a:r>
              <a:rPr lang="en-US" dirty="0">
                <a:latin typeface="+mn-lt"/>
              </a:rPr>
              <a:t>Fiscal Year 2024 Ballot Items - Modifications</a:t>
            </a:r>
          </a:p>
        </p:txBody>
      </p:sp>
    </p:spTree>
    <p:extLst>
      <p:ext uri="{BB962C8B-B14F-4D97-AF65-F5344CB8AC3E}">
        <p14:creationId xmlns:p14="http://schemas.microsoft.com/office/powerpoint/2010/main" val="35953095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0"/>
          </p:nvPr>
        </p:nvSpPr>
        <p:spPr>
          <a:xfrm>
            <a:off x="228600" y="1239914"/>
            <a:ext cx="8686800" cy="4932285"/>
          </a:xfrm>
        </p:spPr>
        <p:txBody>
          <a:bodyPr/>
          <a:lstStyle/>
          <a:p>
            <a:r>
              <a:rPr lang="en-US" sz="2000" dirty="0"/>
              <a:t>299100 Other Liabilities</a:t>
            </a:r>
          </a:p>
          <a:p>
            <a:pPr marL="400050" lvl="1"/>
            <a:r>
              <a:rPr lang="en-US" sz="1600" dirty="0"/>
              <a:t>This account is used to record other liabilities of reductions where there is not a related budgetary obligation. Use while awaiting a warrant to be issued for a reduction (i.e., rescission, across-the-board reduction, and sequestration). This account may also be used while awaiting a warrant to be issued for a reduction of unobligated balances of indefinite appropriations derived from the General Fund of the U.S. Government. The warrant must be issued by year-end. </a:t>
            </a:r>
            <a:r>
              <a:rPr lang="en-US" sz="1600" dirty="0">
                <a:highlight>
                  <a:srgbClr val="FFFF00"/>
                </a:highlight>
              </a:rPr>
              <a:t>Also use this account where reductions are awaiting being processed via a capital transfer.</a:t>
            </a:r>
            <a:r>
              <a:rPr lang="en-US" sz="1600" dirty="0"/>
              <a:t> This account does not close at year-end.</a:t>
            </a:r>
          </a:p>
          <a:p>
            <a:pPr marL="400050" lvl="1"/>
            <a:r>
              <a:rPr lang="en-US" sz="1400" b="1" dirty="0"/>
              <a:t>Justification</a:t>
            </a:r>
            <a:r>
              <a:rPr lang="en-US" sz="1200" dirty="0"/>
              <a:t>: </a:t>
            </a:r>
            <a:r>
              <a:rPr lang="en-US" sz="1600" dirty="0"/>
              <a:t>To highlight that this USSGL can also be used for reductions awaiting being processed via capital transfer.</a:t>
            </a:r>
          </a:p>
          <a:p>
            <a:pPr marL="0" indent="0">
              <a:buNone/>
            </a:pPr>
            <a:endParaRPr lang="en-US" sz="1400" dirty="0"/>
          </a:p>
          <a:p>
            <a:pPr marL="0" indent="0">
              <a:buNone/>
            </a:pPr>
            <a:endParaRPr lang="en-US" sz="1800" dirty="0"/>
          </a:p>
          <a:p>
            <a:pPr lvl="1"/>
            <a:endParaRPr lang="en-US" sz="1800" dirty="0"/>
          </a:p>
          <a:p>
            <a:pPr marL="0" indent="0">
              <a:buNone/>
            </a:pPr>
            <a:endParaRPr lang="en-US" sz="1800" dirty="0"/>
          </a:p>
          <a:p>
            <a:pPr marL="0" indent="0">
              <a:buNone/>
            </a:pPr>
            <a:endParaRPr lang="en-US" sz="2200" dirty="0"/>
          </a:p>
          <a:p>
            <a:pPr marL="0" indent="0">
              <a:buNone/>
            </a:pPr>
            <a:endParaRPr lang="en-US" sz="2200" dirty="0"/>
          </a:p>
          <a:p>
            <a:pPr lvl="1"/>
            <a:endParaRPr lang="en-US" sz="2200" dirty="0"/>
          </a:p>
          <a:p>
            <a:pPr marL="457200" lvl="1" indent="0">
              <a:buNone/>
            </a:pPr>
            <a:endParaRPr lang="en-US" sz="2200" dirty="0"/>
          </a:p>
          <a:p>
            <a:endParaRPr lang="en-US" sz="2600" dirty="0"/>
          </a:p>
        </p:txBody>
      </p:sp>
      <p:sp>
        <p:nvSpPr>
          <p:cNvPr id="3" name="Content Placeholder 2"/>
          <p:cNvSpPr>
            <a:spLocks noGrp="1"/>
          </p:cNvSpPr>
          <p:nvPr>
            <p:ph sz="quarter" idx="11"/>
          </p:nvPr>
        </p:nvSpPr>
        <p:spPr>
          <a:xfrm>
            <a:off x="228600" y="152401"/>
            <a:ext cx="8686800" cy="1087514"/>
          </a:xfrm>
        </p:spPr>
        <p:txBody>
          <a:bodyPr/>
          <a:lstStyle/>
          <a:p>
            <a:pPr marL="0" lvl="1" indent="0">
              <a:spcBef>
                <a:spcPts val="0"/>
              </a:spcBef>
              <a:buNone/>
            </a:pPr>
            <a:r>
              <a:rPr lang="en-US" sz="3600" dirty="0">
                <a:latin typeface="+mn-lt"/>
              </a:rPr>
              <a:t>Fiscal Year 2024 Ballot items - Modifications </a:t>
            </a:r>
          </a:p>
        </p:txBody>
      </p:sp>
    </p:spTree>
    <p:extLst>
      <p:ext uri="{BB962C8B-B14F-4D97-AF65-F5344CB8AC3E}">
        <p14:creationId xmlns:p14="http://schemas.microsoft.com/office/powerpoint/2010/main" val="36545769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0"/>
          </p:nvPr>
        </p:nvSpPr>
        <p:spPr>
          <a:xfrm>
            <a:off x="228600" y="1239914"/>
            <a:ext cx="8686800" cy="4932285"/>
          </a:xfrm>
        </p:spPr>
        <p:txBody>
          <a:bodyPr/>
          <a:lstStyle/>
          <a:p>
            <a:r>
              <a:rPr lang="en-US" sz="2400" dirty="0">
                <a:latin typeface="Aharoni"/>
              </a:rPr>
              <a:t>417112 Non-Allocation Transfers of Invested Balances – Receivable – Prior-Year</a:t>
            </a:r>
          </a:p>
          <a:p>
            <a:r>
              <a:rPr lang="en-US" sz="2400" dirty="0">
                <a:solidFill>
                  <a:srgbClr val="000000"/>
                </a:solidFill>
                <a:effectLst/>
                <a:latin typeface="Aharoni"/>
                <a:ea typeface="Calibri" panose="020F0502020204030204" pitchFamily="34" charset="0"/>
              </a:rPr>
              <a:t>417212 Non-Allocation Transfers of Invested Balances – Payable – Prior-Year</a:t>
            </a:r>
          </a:p>
          <a:p>
            <a:r>
              <a:rPr lang="en-US" sz="2400" dirty="0">
                <a:solidFill>
                  <a:srgbClr val="000000"/>
                </a:solidFill>
                <a:latin typeface="Aharoni"/>
                <a:ea typeface="Calibri" panose="020F0502020204030204" pitchFamily="34" charset="0"/>
              </a:rPr>
              <a:t>417312 Non-Allocation Transfers of Invested Balances – Transferred – Prior-Year</a:t>
            </a:r>
          </a:p>
          <a:p>
            <a:pPr lvl="1"/>
            <a:r>
              <a:rPr lang="en-US" sz="2400" b="1" dirty="0">
                <a:solidFill>
                  <a:srgbClr val="000000"/>
                </a:solidFill>
                <a:effectLst/>
                <a:latin typeface="Aharoni"/>
                <a:ea typeface="Times New Roman" panose="02020603050405020304" pitchFamily="18" charset="0"/>
              </a:rPr>
              <a:t>Justification</a:t>
            </a:r>
            <a:r>
              <a:rPr lang="en-US" sz="2400" dirty="0">
                <a:solidFill>
                  <a:srgbClr val="000000"/>
                </a:solidFill>
                <a:effectLst/>
                <a:latin typeface="Aharoni"/>
                <a:ea typeface="Times New Roman" panose="02020603050405020304" pitchFamily="18" charset="0"/>
              </a:rPr>
              <a:t>:  New USSGLs were necessary to separate prior-year from current-year.  </a:t>
            </a:r>
            <a:r>
              <a:rPr lang="en-US" sz="2400" dirty="0">
                <a:solidFill>
                  <a:srgbClr val="000000"/>
                </a:solidFill>
                <a:latin typeface="Aharoni"/>
                <a:ea typeface="Times New Roman" panose="02020603050405020304" pitchFamily="18" charset="0"/>
              </a:rPr>
              <a:t>There is a need to show the receivable, payable, and transfer in a separate USSGL.</a:t>
            </a:r>
            <a:endParaRPr lang="en-US" sz="2400" dirty="0">
              <a:effectLst/>
              <a:latin typeface="Times New Roman" panose="02020603050405020304" pitchFamily="18" charset="0"/>
              <a:ea typeface="Times New Roman" panose="02020603050405020304" pitchFamily="18" charset="0"/>
            </a:endParaRPr>
          </a:p>
          <a:p>
            <a:pPr marL="0" indent="0">
              <a:buNone/>
            </a:pPr>
            <a:endParaRPr lang="en-US" sz="1800" dirty="0"/>
          </a:p>
          <a:p>
            <a:pPr marL="457200" lvl="1" indent="0">
              <a:buNone/>
            </a:pPr>
            <a:endParaRPr lang="en-US" sz="2200" dirty="0"/>
          </a:p>
          <a:p>
            <a:pPr marL="457200" lvl="1" indent="0">
              <a:buNone/>
            </a:pPr>
            <a:endParaRPr lang="en-US" sz="2200" dirty="0"/>
          </a:p>
          <a:p>
            <a:endParaRPr lang="en-US" sz="2600" dirty="0"/>
          </a:p>
        </p:txBody>
      </p:sp>
      <p:sp>
        <p:nvSpPr>
          <p:cNvPr id="3" name="Content Placeholder 2"/>
          <p:cNvSpPr>
            <a:spLocks noGrp="1"/>
          </p:cNvSpPr>
          <p:nvPr>
            <p:ph sz="quarter" idx="11"/>
          </p:nvPr>
        </p:nvSpPr>
        <p:spPr>
          <a:xfrm>
            <a:off x="228600" y="152400"/>
            <a:ext cx="8686800" cy="1010705"/>
          </a:xfrm>
        </p:spPr>
        <p:txBody>
          <a:bodyPr/>
          <a:lstStyle/>
          <a:p>
            <a:pPr marL="0" lvl="1" indent="0">
              <a:spcBef>
                <a:spcPts val="0"/>
              </a:spcBef>
              <a:buNone/>
            </a:pPr>
            <a:r>
              <a:rPr lang="en-US" sz="3600" dirty="0">
                <a:latin typeface="+mn-lt"/>
              </a:rPr>
              <a:t>Fiscal Year 2025 Ballot items - Additions</a:t>
            </a:r>
          </a:p>
        </p:txBody>
      </p:sp>
    </p:spTree>
    <p:extLst>
      <p:ext uri="{BB962C8B-B14F-4D97-AF65-F5344CB8AC3E}">
        <p14:creationId xmlns:p14="http://schemas.microsoft.com/office/powerpoint/2010/main" val="31249517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0"/>
          </p:nvPr>
        </p:nvSpPr>
        <p:spPr/>
        <p:txBody>
          <a:bodyPr/>
          <a:lstStyle/>
          <a:p>
            <a:r>
              <a:rPr lang="en-US" sz="2600" dirty="0"/>
              <a:t>423110 – Unfilled Customer Orders With Advance – Transferred – With Offset</a:t>
            </a:r>
          </a:p>
          <a:p>
            <a:pPr lvl="1"/>
            <a:r>
              <a:rPr lang="en-US" sz="1800" b="1" dirty="0">
                <a:effectLst/>
                <a:ea typeface="Times New Roman" panose="02020603050405020304" pitchFamily="18" charset="0"/>
              </a:rPr>
              <a:t>Definition</a:t>
            </a:r>
            <a:r>
              <a:rPr lang="en-US" sz="1800" dirty="0">
                <a:effectLst/>
                <a:ea typeface="Times New Roman" panose="02020603050405020304" pitchFamily="18" charset="0"/>
              </a:rPr>
              <a:t>:  </a:t>
            </a:r>
            <a:r>
              <a:rPr lang="en-US" sz="1800" dirty="0">
                <a:effectLst/>
                <a:latin typeface="TimesNewRoman"/>
                <a:ea typeface="Times New Roman" panose="02020603050405020304" pitchFamily="18" charset="0"/>
                <a:cs typeface="Courier New" panose="02070309020205020404" pitchFamily="49" charset="0"/>
              </a:rPr>
              <a:t>This account is used to record the amount in USSGL account 422200, "Unfilled Customer Orders With Advance," transferred from one Treasury Appropriation Fund Symbol to another where advance is offset by an unpaid obligation or an undelivered prepaid/advanced obligation. Although the normal balance for this account is credit, it is acceptable for this account to have a debit balance.</a:t>
            </a:r>
          </a:p>
          <a:p>
            <a:pPr lvl="1"/>
            <a:r>
              <a:rPr lang="en-US" sz="1800" b="1" dirty="0">
                <a:effectLst/>
                <a:latin typeface="Times New Roman" panose="02020603050405020304" pitchFamily="18" charset="0"/>
                <a:ea typeface="Times New Roman" panose="02020603050405020304" pitchFamily="18" charset="0"/>
              </a:rPr>
              <a:t>	Justification</a:t>
            </a:r>
            <a:r>
              <a:rPr lang="en-US" sz="1800" dirty="0">
                <a:effectLst/>
                <a:latin typeface="Times New Roman" panose="02020603050405020304" pitchFamily="18" charset="0"/>
                <a:ea typeface="Times New Roman" panose="02020603050405020304" pitchFamily="18" charset="0"/>
              </a:rPr>
              <a:t>:  </a:t>
            </a:r>
            <a:r>
              <a:rPr lang="en-US" sz="1800" dirty="0">
                <a:effectLst/>
                <a:latin typeface="TimesNewRoman"/>
                <a:ea typeface="Times New Roman" panose="02020603050405020304" pitchFamily="18" charset="0"/>
                <a:cs typeface="Courier New" panose="02070309020205020404" pitchFamily="49" charset="0"/>
              </a:rPr>
              <a:t>To create new USSGL account for use in transferring unfilled customer orders with advance and offset by an unpaid obligation or undelivered prepaid/advanced obligation as needed in the draft Non-Expenditure Transfer Scenario.</a:t>
            </a:r>
            <a:endParaRPr lang="en-US" sz="1800" dirty="0">
              <a:effectLst/>
              <a:latin typeface="Courier New" panose="02070309020205020404" pitchFamily="49" charset="0"/>
              <a:ea typeface="Times New Roman" panose="02020603050405020304" pitchFamily="18" charset="0"/>
              <a:cs typeface="Times New Roman" panose="02020603050405020304" pitchFamily="18" charset="0"/>
            </a:endParaRPr>
          </a:p>
          <a:p>
            <a:pPr lvl="1"/>
            <a:endParaRPr lang="en-US" sz="1800" dirty="0">
              <a:effectLst/>
              <a:latin typeface="Times New Roman" panose="02020603050405020304" pitchFamily="18" charset="0"/>
              <a:ea typeface="Times New Roman" panose="02020603050405020304" pitchFamily="18" charset="0"/>
            </a:endParaRPr>
          </a:p>
          <a:p>
            <a:pPr lvl="1"/>
            <a:endParaRPr lang="en-US" sz="1400" dirty="0"/>
          </a:p>
          <a:p>
            <a:pPr marL="0" indent="0">
              <a:buNone/>
            </a:pPr>
            <a:endParaRPr lang="en-US" sz="1800" dirty="0"/>
          </a:p>
          <a:p>
            <a:pPr lvl="1"/>
            <a:endParaRPr lang="en-US" sz="1800" dirty="0"/>
          </a:p>
          <a:p>
            <a:pPr marL="457200" lvl="1" indent="0">
              <a:buNone/>
            </a:pPr>
            <a:endParaRPr lang="en-US" sz="2200" dirty="0"/>
          </a:p>
          <a:p>
            <a:pPr marL="0" indent="0">
              <a:buNone/>
            </a:pPr>
            <a:endParaRPr lang="en-US" sz="2200" dirty="0"/>
          </a:p>
          <a:p>
            <a:pPr lvl="1"/>
            <a:endParaRPr lang="en-US" sz="2200" dirty="0"/>
          </a:p>
          <a:p>
            <a:pPr marL="457200" lvl="1" indent="0">
              <a:buNone/>
            </a:pPr>
            <a:endParaRPr lang="en-US" sz="2200" dirty="0"/>
          </a:p>
          <a:p>
            <a:endParaRPr lang="en-US" sz="2600" dirty="0"/>
          </a:p>
        </p:txBody>
      </p:sp>
      <p:sp>
        <p:nvSpPr>
          <p:cNvPr id="3" name="Content Placeholder 2"/>
          <p:cNvSpPr>
            <a:spLocks noGrp="1"/>
          </p:cNvSpPr>
          <p:nvPr>
            <p:ph sz="quarter" idx="11"/>
          </p:nvPr>
        </p:nvSpPr>
        <p:spPr/>
        <p:txBody>
          <a:bodyPr/>
          <a:lstStyle/>
          <a:p>
            <a:r>
              <a:rPr lang="en-US" dirty="0">
                <a:latin typeface="+mn-lt"/>
              </a:rPr>
              <a:t>Fiscal Year 2025 Ballot items - Additions</a:t>
            </a:r>
          </a:p>
        </p:txBody>
      </p:sp>
    </p:spTree>
    <p:extLst>
      <p:ext uri="{BB962C8B-B14F-4D97-AF65-F5344CB8AC3E}">
        <p14:creationId xmlns:p14="http://schemas.microsoft.com/office/powerpoint/2010/main" val="318837447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0"/>
          </p:nvPr>
        </p:nvSpPr>
        <p:spPr/>
        <p:txBody>
          <a:bodyPr/>
          <a:lstStyle/>
          <a:p>
            <a:r>
              <a:rPr lang="en-US" sz="2400" dirty="0"/>
              <a:t>416500 - </a:t>
            </a:r>
            <a:r>
              <a:rPr lang="en-US" sz="2400" dirty="0">
                <a:effectLst/>
                <a:latin typeface="Times New Roman" panose="02020603050405020304" pitchFamily="18" charset="0"/>
                <a:ea typeface="Times New Roman" panose="02020603050405020304" pitchFamily="18" charset="0"/>
              </a:rPr>
              <a:t>Allocations of Authority - Anticipated From Invested Balances - </a:t>
            </a:r>
            <a:r>
              <a:rPr lang="en-US" sz="2400" b="1" dirty="0">
                <a:solidFill>
                  <a:srgbClr val="0070C0"/>
                </a:solidFill>
                <a:effectLst/>
                <a:highlight>
                  <a:srgbClr val="FFFF00"/>
                </a:highlight>
                <a:latin typeface="Times New Roman" panose="02020603050405020304" pitchFamily="18" charset="0"/>
                <a:ea typeface="Times New Roman" panose="02020603050405020304" pitchFamily="18" charset="0"/>
              </a:rPr>
              <a:t>Current-Year</a:t>
            </a:r>
          </a:p>
          <a:p>
            <a:r>
              <a:rPr lang="en-US" sz="2400" dirty="0"/>
              <a:t>416600 </a:t>
            </a:r>
            <a:r>
              <a:rPr lang="en-US" sz="2400" b="1"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a:effectLst/>
                <a:latin typeface="Times New Roman" panose="02020603050405020304" pitchFamily="18" charset="0"/>
                <a:ea typeface="Times New Roman" panose="02020603050405020304" pitchFamily="18" charset="0"/>
              </a:rPr>
              <a:t>Allocations of Realized Authority - To Be Transferred From Invested Balances - </a:t>
            </a:r>
            <a:r>
              <a:rPr lang="en-US" sz="2400" b="1" dirty="0">
                <a:solidFill>
                  <a:srgbClr val="0070C0"/>
                </a:solidFill>
                <a:effectLst/>
                <a:highlight>
                  <a:srgbClr val="FFFF00"/>
                </a:highlight>
                <a:latin typeface="Times New Roman" panose="02020603050405020304" pitchFamily="18" charset="0"/>
                <a:ea typeface="Times New Roman" panose="02020603050405020304" pitchFamily="18" charset="0"/>
              </a:rPr>
              <a:t>Current-Year</a:t>
            </a:r>
            <a:endParaRPr lang="en-US" sz="2400" b="1" dirty="0">
              <a:solidFill>
                <a:srgbClr val="0070C0"/>
              </a:solidFill>
              <a:highlight>
                <a:srgbClr val="FFFF00"/>
              </a:highlight>
              <a:latin typeface="Times New Roman" panose="02020603050405020304" pitchFamily="18" charset="0"/>
              <a:ea typeface="Times New Roman" panose="02020603050405020304" pitchFamily="18" charset="0"/>
            </a:endParaRPr>
          </a:p>
          <a:p>
            <a:r>
              <a:rPr lang="en-US" sz="2400" dirty="0"/>
              <a:t>416700 </a:t>
            </a:r>
            <a:r>
              <a:rPr lang="en-US" sz="2400" b="1" dirty="0">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a:effectLst/>
                <a:latin typeface="Times New Roman" panose="02020603050405020304" pitchFamily="18" charset="0"/>
                <a:ea typeface="Times New Roman" panose="02020603050405020304" pitchFamily="18" charset="0"/>
              </a:rPr>
              <a:t>Allocations of Realized Authority - Transferred From Invested Balances - </a:t>
            </a:r>
            <a:r>
              <a:rPr lang="en-US" sz="2400" b="1" dirty="0">
                <a:solidFill>
                  <a:srgbClr val="0070C0"/>
                </a:solidFill>
                <a:effectLst/>
                <a:highlight>
                  <a:srgbClr val="FFFF00"/>
                </a:highlight>
                <a:latin typeface="Times New Roman" panose="02020603050405020304" pitchFamily="18" charset="0"/>
                <a:ea typeface="Times New Roman" panose="02020603050405020304" pitchFamily="18" charset="0"/>
              </a:rPr>
              <a:t>Current-Year</a:t>
            </a:r>
          </a:p>
          <a:p>
            <a:pPr lvl="1"/>
            <a:r>
              <a:rPr lang="en-US" sz="2400" b="1" dirty="0">
                <a:latin typeface="Times New Roman" panose="02020603050405020304" pitchFamily="18" charset="0"/>
                <a:ea typeface="Times New Roman" panose="02020603050405020304" pitchFamily="18" charset="0"/>
              </a:rPr>
              <a:t>Justification – </a:t>
            </a:r>
            <a:r>
              <a:rPr lang="en-US" sz="2400" dirty="0">
                <a:latin typeface="Times New Roman" panose="02020603050405020304" pitchFamily="18" charset="0"/>
                <a:ea typeface="Times New Roman" panose="02020603050405020304" pitchFamily="18" charset="0"/>
              </a:rPr>
              <a:t>To modify USSGL account series to separate prior-year (416512, 416612, and 416712) from current-year.</a:t>
            </a:r>
          </a:p>
          <a:p>
            <a:pPr lvl="1"/>
            <a:r>
              <a:rPr lang="en-US" sz="2400" b="1" dirty="0">
                <a:latin typeface="Times New Roman" panose="02020603050405020304" pitchFamily="18" charset="0"/>
                <a:ea typeface="Times New Roman" panose="02020603050405020304" pitchFamily="18" charset="0"/>
              </a:rPr>
              <a:t>Note – </a:t>
            </a:r>
            <a:r>
              <a:rPr lang="en-US" sz="2400" dirty="0">
                <a:latin typeface="Times New Roman" panose="02020603050405020304" pitchFamily="18" charset="0"/>
                <a:ea typeface="Times New Roman" panose="02020603050405020304" pitchFamily="18" charset="0"/>
              </a:rPr>
              <a:t>USSGL 416700 also has added to the definition a sentence reading “For situations where the executing TAFS has indefinite authority, the amount transferred must be obligated.</a:t>
            </a:r>
            <a:endParaRPr lang="en-US" sz="2400" dirty="0">
              <a:effectLst/>
              <a:latin typeface="Times New Roman" panose="02020603050405020304" pitchFamily="18" charset="0"/>
              <a:ea typeface="Times New Roman" panose="02020603050405020304" pitchFamily="18" charset="0"/>
            </a:endParaRPr>
          </a:p>
          <a:p>
            <a:endParaRPr lang="en-US" sz="2400" dirty="0">
              <a:effectLst/>
              <a:latin typeface="Courier New" panose="02070309020205020404" pitchFamily="49" charset="0"/>
              <a:ea typeface="Times New Roman" panose="02020603050405020304" pitchFamily="18" charset="0"/>
              <a:cs typeface="Times New Roman" panose="02020603050405020304" pitchFamily="18" charset="0"/>
            </a:endParaRPr>
          </a:p>
          <a:p>
            <a:pPr marL="457200" lvl="1" indent="0">
              <a:buNone/>
            </a:pPr>
            <a:endParaRPr lang="en-US" sz="1800" dirty="0">
              <a:effectLst/>
              <a:latin typeface="Times New Roman" panose="02020603050405020304" pitchFamily="18" charset="0"/>
              <a:ea typeface="Times New Roman" panose="02020603050405020304" pitchFamily="18" charset="0"/>
            </a:endParaRPr>
          </a:p>
          <a:p>
            <a:pPr marL="0" indent="0">
              <a:buNone/>
            </a:pPr>
            <a:endParaRPr lang="en-US" sz="1800" dirty="0">
              <a:effectLst/>
              <a:latin typeface="Courier New" panose="02070309020205020404" pitchFamily="49" charset="0"/>
              <a:ea typeface="Times New Roman" panose="02020603050405020304" pitchFamily="18" charset="0"/>
              <a:cs typeface="Times New Roman" panose="02020603050405020304" pitchFamily="18" charset="0"/>
            </a:endParaRPr>
          </a:p>
          <a:p>
            <a:pPr lvl="1"/>
            <a:endParaRPr lang="en-US" sz="1400" dirty="0"/>
          </a:p>
          <a:p>
            <a:pPr marL="0" indent="0">
              <a:buNone/>
            </a:pPr>
            <a:endParaRPr lang="en-US" sz="1800" dirty="0"/>
          </a:p>
          <a:p>
            <a:pPr lvl="1"/>
            <a:endParaRPr lang="en-US" sz="1800" dirty="0"/>
          </a:p>
          <a:p>
            <a:pPr marL="457200" lvl="1" indent="0">
              <a:buNone/>
            </a:pPr>
            <a:endParaRPr lang="en-US" sz="2200" dirty="0"/>
          </a:p>
          <a:p>
            <a:pPr marL="0" indent="0">
              <a:buNone/>
            </a:pPr>
            <a:endParaRPr lang="en-US" sz="2200" dirty="0"/>
          </a:p>
          <a:p>
            <a:pPr lvl="1"/>
            <a:endParaRPr lang="en-US" sz="2200" dirty="0"/>
          </a:p>
          <a:p>
            <a:pPr marL="457200" lvl="1" indent="0">
              <a:buNone/>
            </a:pPr>
            <a:endParaRPr lang="en-US" sz="2200" dirty="0"/>
          </a:p>
          <a:p>
            <a:endParaRPr lang="en-US" sz="2600" dirty="0"/>
          </a:p>
        </p:txBody>
      </p:sp>
      <p:sp>
        <p:nvSpPr>
          <p:cNvPr id="3" name="Content Placeholder 2"/>
          <p:cNvSpPr>
            <a:spLocks noGrp="1"/>
          </p:cNvSpPr>
          <p:nvPr>
            <p:ph sz="quarter" idx="11"/>
          </p:nvPr>
        </p:nvSpPr>
        <p:spPr/>
        <p:txBody>
          <a:bodyPr/>
          <a:lstStyle/>
          <a:p>
            <a:r>
              <a:rPr lang="en-US" dirty="0">
                <a:latin typeface="+mn-lt"/>
              </a:rPr>
              <a:t>Fiscal Year 2025 Ballot items - Modifications</a:t>
            </a:r>
          </a:p>
        </p:txBody>
      </p:sp>
    </p:spTree>
    <p:extLst>
      <p:ext uri="{BB962C8B-B14F-4D97-AF65-F5344CB8AC3E}">
        <p14:creationId xmlns:p14="http://schemas.microsoft.com/office/powerpoint/2010/main" val="94164798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0"/>
          </p:nvPr>
        </p:nvSpPr>
        <p:spPr/>
        <p:txBody>
          <a:bodyPr/>
          <a:lstStyle/>
          <a:p>
            <a:r>
              <a:rPr lang="en-US" sz="2000" dirty="0"/>
              <a:t>416512 - </a:t>
            </a:r>
            <a:r>
              <a:rPr lang="en-US" sz="2000" dirty="0">
                <a:effectLst/>
                <a:latin typeface="Times New Roman" panose="02020603050405020304" pitchFamily="18" charset="0"/>
                <a:ea typeface="Times New Roman" panose="02020603050405020304" pitchFamily="18" charset="0"/>
              </a:rPr>
              <a:t>Allocations of Authority - Anticipated From Invested Balances - Prior-Year</a:t>
            </a:r>
          </a:p>
          <a:p>
            <a:r>
              <a:rPr lang="en-US" sz="2000" dirty="0"/>
              <a:t>416612 </a:t>
            </a:r>
            <a:r>
              <a:rPr lang="en-US" sz="20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a:effectLst/>
                <a:latin typeface="Times New Roman" panose="02020603050405020304" pitchFamily="18" charset="0"/>
                <a:ea typeface="Times New Roman" panose="02020603050405020304" pitchFamily="18" charset="0"/>
              </a:rPr>
              <a:t>Allocations of Realized Authority - To Be Transferred From Invested Balances - Prior-Year</a:t>
            </a:r>
            <a:endParaRPr lang="en-US" sz="2000" dirty="0">
              <a:latin typeface="Times New Roman" panose="02020603050405020304" pitchFamily="18" charset="0"/>
              <a:ea typeface="Times New Roman" panose="02020603050405020304" pitchFamily="18" charset="0"/>
            </a:endParaRPr>
          </a:p>
          <a:p>
            <a:r>
              <a:rPr lang="en-US" sz="2000" dirty="0"/>
              <a:t>416712 </a:t>
            </a: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a:effectLst/>
                <a:latin typeface="Times New Roman" panose="02020603050405020304" pitchFamily="18" charset="0"/>
                <a:ea typeface="Times New Roman" panose="02020603050405020304" pitchFamily="18" charset="0"/>
              </a:rPr>
              <a:t>Allocations of Realized Authority - Transferred From Invested Balances - Prior-Year</a:t>
            </a:r>
          </a:p>
          <a:p>
            <a:pPr lvl="1"/>
            <a:r>
              <a:rPr lang="en-US" sz="2000" b="1" dirty="0">
                <a:latin typeface="Times New Roman" panose="02020603050405020304" pitchFamily="18" charset="0"/>
                <a:ea typeface="Times New Roman" panose="02020603050405020304" pitchFamily="18" charset="0"/>
              </a:rPr>
              <a:t>Justification</a:t>
            </a:r>
            <a:r>
              <a:rPr lang="en-US" sz="2000" dirty="0">
                <a:latin typeface="Times New Roman" panose="02020603050405020304" pitchFamily="18" charset="0"/>
                <a:ea typeface="Times New Roman" panose="02020603050405020304" pitchFamily="18" charset="0"/>
              </a:rPr>
              <a:t> – To modify USSGL account series to separate prior-year from current-year (416500, 416600, and 416700) and to remove the “Corps of Engineers – Civil Works use only.”  These USSGLs will be used by the Department of Interior and a GTAS validation will be added to limit access.</a:t>
            </a:r>
          </a:p>
          <a:p>
            <a:pPr lvl="1"/>
            <a:r>
              <a:rPr lang="en-US" sz="2000" b="1" dirty="0">
                <a:latin typeface="Times New Roman" panose="02020603050405020304" pitchFamily="18" charset="0"/>
                <a:ea typeface="Times New Roman" panose="02020603050405020304" pitchFamily="18" charset="0"/>
              </a:rPr>
              <a:t>Note</a:t>
            </a:r>
            <a:r>
              <a:rPr lang="en-US" sz="2000" dirty="0">
                <a:latin typeface="Times New Roman" panose="02020603050405020304" pitchFamily="18" charset="0"/>
                <a:ea typeface="Times New Roman" panose="02020603050405020304" pitchFamily="18" charset="0"/>
              </a:rPr>
              <a:t> – USSGL 416712 also has added to the definition a sentence reading “For situations where the executing TAFS has indefinite authority, the amount transferred must be obligated.”</a:t>
            </a:r>
            <a:endParaRPr lang="en-US" sz="2000" dirty="0">
              <a:effectLst/>
              <a:latin typeface="Times New Roman" panose="02020603050405020304" pitchFamily="18" charset="0"/>
              <a:ea typeface="Times New Roman" panose="02020603050405020304" pitchFamily="18" charset="0"/>
            </a:endParaRPr>
          </a:p>
          <a:p>
            <a:pPr marL="0" indent="0">
              <a:buNone/>
            </a:pPr>
            <a:endParaRPr lang="en-US" sz="1800" dirty="0">
              <a:effectLst/>
              <a:latin typeface="Courier New" panose="02070309020205020404" pitchFamily="49" charset="0"/>
              <a:ea typeface="Times New Roman" panose="02020603050405020304" pitchFamily="18" charset="0"/>
              <a:cs typeface="Times New Roman" panose="02020603050405020304" pitchFamily="18" charset="0"/>
            </a:endParaRPr>
          </a:p>
          <a:p>
            <a:pPr marL="457200" lvl="1" indent="0">
              <a:buNone/>
            </a:pPr>
            <a:endParaRPr lang="en-US" sz="2000" dirty="0">
              <a:effectLst/>
              <a:latin typeface="Courier New" panose="02070309020205020404" pitchFamily="49" charset="0"/>
              <a:ea typeface="Times New Roman" panose="02020603050405020304" pitchFamily="18" charset="0"/>
              <a:cs typeface="Times New Roman" panose="02020603050405020304" pitchFamily="18" charset="0"/>
            </a:endParaRPr>
          </a:p>
          <a:p>
            <a:pPr marL="457200" lvl="1" indent="0">
              <a:buNone/>
            </a:pPr>
            <a:endParaRPr lang="en-US" sz="1800" dirty="0">
              <a:effectLst/>
              <a:latin typeface="Times New Roman" panose="02020603050405020304" pitchFamily="18" charset="0"/>
              <a:ea typeface="Times New Roman" panose="02020603050405020304" pitchFamily="18" charset="0"/>
            </a:endParaRPr>
          </a:p>
          <a:p>
            <a:pPr marL="0" indent="0">
              <a:buNone/>
            </a:pPr>
            <a:endParaRPr lang="en-US" sz="1800" dirty="0">
              <a:effectLst/>
              <a:latin typeface="Courier New" panose="02070309020205020404" pitchFamily="49" charset="0"/>
              <a:ea typeface="Times New Roman" panose="02020603050405020304" pitchFamily="18" charset="0"/>
              <a:cs typeface="Times New Roman" panose="02020603050405020304" pitchFamily="18" charset="0"/>
            </a:endParaRPr>
          </a:p>
          <a:p>
            <a:pPr lvl="1"/>
            <a:endParaRPr lang="en-US" sz="1400" dirty="0"/>
          </a:p>
          <a:p>
            <a:pPr marL="0" indent="0">
              <a:buNone/>
            </a:pPr>
            <a:endParaRPr lang="en-US" sz="1800" dirty="0"/>
          </a:p>
          <a:p>
            <a:pPr lvl="1"/>
            <a:endParaRPr lang="en-US" sz="1800" dirty="0"/>
          </a:p>
          <a:p>
            <a:pPr marL="457200" lvl="1" indent="0">
              <a:buNone/>
            </a:pPr>
            <a:endParaRPr lang="en-US" sz="2200" dirty="0"/>
          </a:p>
          <a:p>
            <a:pPr marL="0" indent="0">
              <a:buNone/>
            </a:pPr>
            <a:endParaRPr lang="en-US" sz="2200" dirty="0"/>
          </a:p>
          <a:p>
            <a:pPr lvl="1"/>
            <a:endParaRPr lang="en-US" sz="2200" dirty="0"/>
          </a:p>
          <a:p>
            <a:pPr marL="457200" lvl="1" indent="0">
              <a:buNone/>
            </a:pPr>
            <a:endParaRPr lang="en-US" sz="2200" dirty="0"/>
          </a:p>
          <a:p>
            <a:endParaRPr lang="en-US" sz="2600" dirty="0"/>
          </a:p>
        </p:txBody>
      </p:sp>
      <p:sp>
        <p:nvSpPr>
          <p:cNvPr id="3" name="Content Placeholder 2"/>
          <p:cNvSpPr>
            <a:spLocks noGrp="1"/>
          </p:cNvSpPr>
          <p:nvPr>
            <p:ph sz="quarter" idx="11"/>
          </p:nvPr>
        </p:nvSpPr>
        <p:spPr/>
        <p:txBody>
          <a:bodyPr/>
          <a:lstStyle/>
          <a:p>
            <a:r>
              <a:rPr lang="en-US" dirty="0">
                <a:latin typeface="+mn-lt"/>
              </a:rPr>
              <a:t>Fiscal Year 2025 Ballot items - Modifications</a:t>
            </a:r>
          </a:p>
        </p:txBody>
      </p:sp>
    </p:spTree>
    <p:extLst>
      <p:ext uri="{BB962C8B-B14F-4D97-AF65-F5344CB8AC3E}">
        <p14:creationId xmlns:p14="http://schemas.microsoft.com/office/powerpoint/2010/main" val="344646199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0"/>
          </p:nvPr>
        </p:nvSpPr>
        <p:spPr/>
        <p:txBody>
          <a:bodyPr/>
          <a:lstStyle/>
          <a:p>
            <a:pPr marL="0" indent="0">
              <a:buNone/>
            </a:pPr>
            <a:endParaRPr lang="en-US" sz="1600" dirty="0">
              <a:effectLst/>
              <a:latin typeface="Times New Roman" panose="02020603050405020304" pitchFamily="18" charset="0"/>
              <a:ea typeface="Times New Roman" panose="02020603050405020304" pitchFamily="18" charset="0"/>
            </a:endParaRPr>
          </a:p>
          <a:p>
            <a:r>
              <a:rPr lang="en-US" sz="2400" dirty="0">
                <a:latin typeface="Aharoni"/>
              </a:rPr>
              <a:t>417100 </a:t>
            </a:r>
            <a:r>
              <a:rPr lang="en-US" sz="2400" dirty="0">
                <a:effectLst/>
                <a:latin typeface="Times New Roman" panose="02020603050405020304" pitchFamily="18" charset="0"/>
                <a:ea typeface="Times New Roman" panose="02020603050405020304" pitchFamily="18" charset="0"/>
              </a:rPr>
              <a:t>Non-Allocation Transfers of Invested Balances - Receivable - </a:t>
            </a:r>
            <a:r>
              <a:rPr lang="en-US" sz="2400" b="1" dirty="0">
                <a:solidFill>
                  <a:srgbClr val="0070C0"/>
                </a:solidFill>
                <a:effectLst/>
                <a:highlight>
                  <a:srgbClr val="FFFF00"/>
                </a:highlight>
                <a:latin typeface="Times New Roman" panose="02020603050405020304" pitchFamily="18" charset="0"/>
                <a:ea typeface="Times New Roman" panose="02020603050405020304" pitchFamily="18" charset="0"/>
              </a:rPr>
              <a:t>Current-Year </a:t>
            </a:r>
            <a:endParaRPr lang="en-US" sz="2400" dirty="0">
              <a:latin typeface="Aharoni"/>
            </a:endParaRPr>
          </a:p>
          <a:p>
            <a:r>
              <a:rPr lang="en-US" sz="2400" dirty="0">
                <a:solidFill>
                  <a:srgbClr val="000000"/>
                </a:solidFill>
                <a:effectLst/>
                <a:latin typeface="Aharoni"/>
                <a:ea typeface="Calibri" panose="020F0502020204030204" pitchFamily="34" charset="0"/>
              </a:rPr>
              <a:t>417200 </a:t>
            </a:r>
            <a:r>
              <a:rPr lang="en-US" sz="2400" dirty="0">
                <a:solidFill>
                  <a:srgbClr val="000000"/>
                </a:solidFill>
                <a:effectLst/>
                <a:latin typeface="Times New Roman" panose="02020603050405020304" pitchFamily="18" charset="0"/>
                <a:ea typeface="Calibri" panose="020F0502020204030204" pitchFamily="34" charset="0"/>
              </a:rPr>
              <a:t>Non-Allocation Transfers of Invested Balances - Payable - </a:t>
            </a:r>
            <a:r>
              <a:rPr lang="en-US" sz="2400" b="1" dirty="0">
                <a:solidFill>
                  <a:srgbClr val="0070C0"/>
                </a:solidFill>
                <a:effectLst/>
                <a:highlight>
                  <a:srgbClr val="FFFF00"/>
                </a:highlight>
                <a:latin typeface="Times New Roman" panose="02020603050405020304" pitchFamily="18" charset="0"/>
                <a:ea typeface="Calibri" panose="020F0502020204030204" pitchFamily="34" charset="0"/>
              </a:rPr>
              <a:t>Current-Year</a:t>
            </a:r>
            <a:r>
              <a:rPr lang="en-US" sz="2400" dirty="0">
                <a:solidFill>
                  <a:srgbClr val="000000"/>
                </a:solidFill>
                <a:effectLst/>
                <a:latin typeface="Times New Roman" panose="02020603050405020304" pitchFamily="18" charset="0"/>
                <a:ea typeface="Calibri" panose="020F0502020204030204" pitchFamily="34" charset="0"/>
              </a:rPr>
              <a:t> </a:t>
            </a:r>
            <a:endParaRPr lang="en-US" sz="2400" dirty="0">
              <a:solidFill>
                <a:srgbClr val="000000"/>
              </a:solidFill>
              <a:effectLst/>
              <a:latin typeface="Aharoni"/>
              <a:ea typeface="Calibri" panose="020F0502020204030204" pitchFamily="34" charset="0"/>
            </a:endParaRPr>
          </a:p>
          <a:p>
            <a:r>
              <a:rPr lang="en-US" sz="2400" dirty="0">
                <a:solidFill>
                  <a:srgbClr val="000000"/>
                </a:solidFill>
                <a:latin typeface="Aharoni"/>
                <a:ea typeface="Calibri" panose="020F0502020204030204" pitchFamily="34" charset="0"/>
              </a:rPr>
              <a:t>417300 </a:t>
            </a:r>
            <a:r>
              <a:rPr lang="en-US" sz="2400" dirty="0">
                <a:effectLst/>
                <a:latin typeface="Times New Roman" panose="02020603050405020304" pitchFamily="18" charset="0"/>
                <a:ea typeface="Times New Roman" panose="02020603050405020304" pitchFamily="18" charset="0"/>
              </a:rPr>
              <a:t>Non-Allocation Transfers of Invested Balances - Transferred - </a:t>
            </a:r>
            <a:r>
              <a:rPr lang="en-US" sz="2400" b="1" dirty="0">
                <a:solidFill>
                  <a:srgbClr val="0070C0"/>
                </a:solidFill>
                <a:effectLst/>
                <a:highlight>
                  <a:srgbClr val="FFFF00"/>
                </a:highlight>
                <a:latin typeface="Times New Roman" panose="02020603050405020304" pitchFamily="18" charset="0"/>
                <a:ea typeface="Times New Roman" panose="02020603050405020304" pitchFamily="18" charset="0"/>
              </a:rPr>
              <a:t>Current-Year</a:t>
            </a:r>
            <a:r>
              <a:rPr lang="en-US" sz="2400" dirty="0">
                <a:effectLst/>
                <a:latin typeface="Times New Roman" panose="02020603050405020304" pitchFamily="18" charset="0"/>
                <a:ea typeface="Times New Roman" panose="02020603050405020304" pitchFamily="18" charset="0"/>
              </a:rPr>
              <a:t> </a:t>
            </a:r>
            <a:endParaRPr lang="en-US" sz="2400" dirty="0">
              <a:solidFill>
                <a:srgbClr val="000000"/>
              </a:solidFill>
              <a:latin typeface="Aharoni"/>
              <a:ea typeface="Calibri" panose="020F0502020204030204" pitchFamily="34" charset="0"/>
            </a:endParaRPr>
          </a:p>
          <a:p>
            <a:pPr lvl="1"/>
            <a:r>
              <a:rPr lang="en-US" sz="2400" b="1" dirty="0">
                <a:solidFill>
                  <a:srgbClr val="000000"/>
                </a:solidFill>
                <a:effectLst/>
                <a:latin typeface="Aharoni"/>
                <a:ea typeface="Times New Roman" panose="02020603050405020304" pitchFamily="18" charset="0"/>
              </a:rPr>
              <a:t>Justification</a:t>
            </a:r>
            <a:r>
              <a:rPr lang="en-US" sz="2400" dirty="0">
                <a:solidFill>
                  <a:srgbClr val="000000"/>
                </a:solidFill>
                <a:effectLst/>
                <a:latin typeface="Aharoni"/>
                <a:ea typeface="Times New Roman" panose="02020603050405020304" pitchFamily="18" charset="0"/>
              </a:rPr>
              <a:t>:  Modify USSGL account to separate prior-year (417112, 417212, and 417312) from current-year existing accounts</a:t>
            </a:r>
            <a:r>
              <a:rPr lang="en-US" sz="2000" dirty="0">
                <a:solidFill>
                  <a:srgbClr val="000000"/>
                </a:solidFill>
                <a:effectLst/>
                <a:latin typeface="Aharoni"/>
                <a:ea typeface="Times New Roman" panose="02020603050405020304" pitchFamily="18" charset="0"/>
              </a:rPr>
              <a:t>.</a:t>
            </a:r>
            <a:endParaRPr lang="en-US" sz="2000" dirty="0">
              <a:effectLst/>
              <a:latin typeface="Times New Roman" panose="02020603050405020304" pitchFamily="18" charset="0"/>
              <a:ea typeface="Times New Roman" panose="02020603050405020304" pitchFamily="18" charset="0"/>
            </a:endParaRPr>
          </a:p>
          <a:p>
            <a:pPr marL="0" indent="0">
              <a:buNone/>
            </a:pPr>
            <a:endParaRPr lang="en-US" sz="1800" dirty="0">
              <a:effectLst/>
              <a:latin typeface="Courier New" panose="02070309020205020404" pitchFamily="49" charset="0"/>
              <a:ea typeface="Times New Roman" panose="02020603050405020304" pitchFamily="18" charset="0"/>
              <a:cs typeface="Times New Roman" panose="02020603050405020304" pitchFamily="18" charset="0"/>
            </a:endParaRPr>
          </a:p>
          <a:p>
            <a:pPr marL="457200" lvl="1" indent="0">
              <a:buNone/>
            </a:pPr>
            <a:endParaRPr lang="en-US" sz="2000" dirty="0">
              <a:effectLst/>
              <a:latin typeface="Courier New" panose="02070309020205020404" pitchFamily="49" charset="0"/>
              <a:ea typeface="Times New Roman" panose="02020603050405020304" pitchFamily="18" charset="0"/>
              <a:cs typeface="Times New Roman" panose="02020603050405020304" pitchFamily="18" charset="0"/>
            </a:endParaRPr>
          </a:p>
          <a:p>
            <a:pPr marL="457200" lvl="1" indent="0">
              <a:buNone/>
            </a:pPr>
            <a:endParaRPr lang="en-US" sz="1800" dirty="0">
              <a:effectLst/>
              <a:latin typeface="Times New Roman" panose="02020603050405020304" pitchFamily="18" charset="0"/>
              <a:ea typeface="Times New Roman" panose="02020603050405020304" pitchFamily="18" charset="0"/>
            </a:endParaRPr>
          </a:p>
          <a:p>
            <a:pPr marL="0" indent="0">
              <a:buNone/>
            </a:pPr>
            <a:endParaRPr lang="en-US" sz="1800" dirty="0">
              <a:effectLst/>
              <a:latin typeface="Courier New" panose="02070309020205020404" pitchFamily="49" charset="0"/>
              <a:ea typeface="Times New Roman" panose="02020603050405020304" pitchFamily="18" charset="0"/>
              <a:cs typeface="Times New Roman" panose="02020603050405020304" pitchFamily="18" charset="0"/>
            </a:endParaRPr>
          </a:p>
          <a:p>
            <a:pPr lvl="1"/>
            <a:endParaRPr lang="en-US" sz="1400" dirty="0"/>
          </a:p>
          <a:p>
            <a:pPr marL="0" indent="0">
              <a:buNone/>
            </a:pPr>
            <a:endParaRPr lang="en-US" sz="1800" dirty="0"/>
          </a:p>
          <a:p>
            <a:pPr lvl="1"/>
            <a:endParaRPr lang="en-US" sz="1800" dirty="0"/>
          </a:p>
          <a:p>
            <a:pPr marL="457200" lvl="1" indent="0">
              <a:buNone/>
            </a:pPr>
            <a:endParaRPr lang="en-US" sz="2200" dirty="0"/>
          </a:p>
          <a:p>
            <a:pPr marL="0" indent="0">
              <a:buNone/>
            </a:pPr>
            <a:endParaRPr lang="en-US" sz="2200" dirty="0"/>
          </a:p>
          <a:p>
            <a:pPr lvl="1"/>
            <a:endParaRPr lang="en-US" sz="2200" dirty="0"/>
          </a:p>
          <a:p>
            <a:pPr marL="457200" lvl="1" indent="0">
              <a:buNone/>
            </a:pPr>
            <a:endParaRPr lang="en-US" sz="2200" dirty="0"/>
          </a:p>
          <a:p>
            <a:endParaRPr lang="en-US" sz="2600" dirty="0"/>
          </a:p>
        </p:txBody>
      </p:sp>
      <p:sp>
        <p:nvSpPr>
          <p:cNvPr id="3" name="Content Placeholder 2"/>
          <p:cNvSpPr>
            <a:spLocks noGrp="1"/>
          </p:cNvSpPr>
          <p:nvPr>
            <p:ph sz="quarter" idx="11"/>
          </p:nvPr>
        </p:nvSpPr>
        <p:spPr/>
        <p:txBody>
          <a:bodyPr/>
          <a:lstStyle/>
          <a:p>
            <a:r>
              <a:rPr lang="en-US" dirty="0">
                <a:latin typeface="+mn-lt"/>
              </a:rPr>
              <a:t>Fiscal Year 2025 Ballot items - Modifications</a:t>
            </a:r>
          </a:p>
        </p:txBody>
      </p:sp>
    </p:spTree>
    <p:extLst>
      <p:ext uri="{BB962C8B-B14F-4D97-AF65-F5344CB8AC3E}">
        <p14:creationId xmlns:p14="http://schemas.microsoft.com/office/powerpoint/2010/main" val="1176827597"/>
      </p:ext>
    </p:extLst>
  </p:cSld>
  <p:clrMapOvr>
    <a:masterClrMapping/>
  </p:clrMapOvr>
</p:sld>
</file>

<file path=ppt/theme/theme1.xml><?xml version="1.0" encoding="utf-8"?>
<a:theme xmlns:a="http://schemas.openxmlformats.org/drawingml/2006/main" name="Bureau of the Fiscal Service PPT 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Bureau of the Fiscal Service PPT 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79626</TotalTime>
  <Words>1424</Words>
  <Application>Microsoft Office PowerPoint</Application>
  <PresentationFormat>On-screen Show (4:3)</PresentationFormat>
  <Paragraphs>224</Paragraphs>
  <Slides>17</Slides>
  <Notes>14</Notes>
  <HiddenSlides>0</HiddenSlides>
  <MMClips>0</MMClips>
  <ScaleCrop>false</ScaleCrop>
  <HeadingPairs>
    <vt:vector size="6" baseType="variant">
      <vt:variant>
        <vt:lpstr>Fonts Used</vt:lpstr>
      </vt:variant>
      <vt:variant>
        <vt:i4>6</vt:i4>
      </vt:variant>
      <vt:variant>
        <vt:lpstr>Theme</vt:lpstr>
      </vt:variant>
      <vt:variant>
        <vt:i4>3</vt:i4>
      </vt:variant>
      <vt:variant>
        <vt:lpstr>Slide Titles</vt:lpstr>
      </vt:variant>
      <vt:variant>
        <vt:i4>17</vt:i4>
      </vt:variant>
    </vt:vector>
  </HeadingPairs>
  <TitlesOfParts>
    <vt:vector size="26" baseType="lpstr">
      <vt:lpstr>Aharoni</vt:lpstr>
      <vt:lpstr>Arial</vt:lpstr>
      <vt:lpstr>Calibri</vt:lpstr>
      <vt:lpstr>Courier New</vt:lpstr>
      <vt:lpstr>Times New Roman</vt:lpstr>
      <vt:lpstr>TimesNewRoman</vt:lpstr>
      <vt:lpstr>Bureau of the Fiscal Service PPT Template</vt:lpstr>
      <vt:lpstr>1_Bureau of the Fiscal Service PPT Template</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Dept. of the Treasury, FMS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April D. Battle</dc:creator>
  <cp:lastModifiedBy>Joshua E. Hudkins</cp:lastModifiedBy>
  <cp:revision>1444</cp:revision>
  <cp:lastPrinted>2018-02-14T19:42:11Z</cp:lastPrinted>
  <dcterms:created xsi:type="dcterms:W3CDTF">2014-06-05T14:12:22Z</dcterms:created>
  <dcterms:modified xsi:type="dcterms:W3CDTF">2024-04-29T19:54:53Z</dcterms:modified>
</cp:coreProperties>
</file>