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73" r:id="rId6"/>
  </p:sldMasterIdLst>
  <p:notesMasterIdLst>
    <p:notesMasterId r:id="rId23"/>
  </p:notesMasterIdLst>
  <p:handoutMasterIdLst>
    <p:handoutMasterId r:id="rId24"/>
  </p:handoutMasterIdLst>
  <p:sldIdLst>
    <p:sldId id="256" r:id="rId7"/>
    <p:sldId id="726" r:id="rId8"/>
    <p:sldId id="1598" r:id="rId9"/>
    <p:sldId id="1599" r:id="rId10"/>
    <p:sldId id="257562" r:id="rId11"/>
    <p:sldId id="728" r:id="rId12"/>
    <p:sldId id="1742" r:id="rId13"/>
    <p:sldId id="1743" r:id="rId14"/>
    <p:sldId id="1019" r:id="rId15"/>
    <p:sldId id="1735" r:id="rId16"/>
    <p:sldId id="316" r:id="rId17"/>
    <p:sldId id="314" r:id="rId18"/>
    <p:sldId id="1745" r:id="rId19"/>
    <p:sldId id="257561" r:id="rId20"/>
    <p:sldId id="1707" r:id="rId21"/>
    <p:sldId id="174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3B0004-8FF4-0261-9604-19BB45B79D65}" name="Keith Jarboe" initials="KJ" userId="S::Keith.Jarboe@fiscal.treasury.gov::81f9ba35-2e1f-4ffb-886f-bc73ffd1a016" providerId="AD"/>
  <p188:author id="{44B32E0E-66BB-2BC5-AD57-26CF71592B7E}" name="Andrew R. Morris" initials="ARM" userId="S::Andrew.R.Morris@fiscal.treasury.gov::760f1c26-3a5c-4fd6-beec-347dacc83f39" providerId="AD"/>
  <p188:author id="{BFEE4B2A-B417-841D-1DE9-DEF23AEC8FC1}" name="Holly R. Williams" initials="HRW" userId="S::Holly.Williams@fiscal.treasury.gov::25364411-f08b-4de6-9795-c6e388c274f6" providerId="AD"/>
  <p188:author id="{2098B040-5756-BE2C-88BB-DA6F03E2C46A}" name="Pierce, George" initials="GP" userId="S::George.Pierce@stls.frb.org::711a534d-d1a8-4df1-8bb6-43b33f014625" providerId="AD"/>
  <p188:author id="{BC282573-5672-E286-E5B1-AF9350A423EB}" name="D. Michael Linder" initials="DL" userId="S::mike.linder@fiscal.treasury.gov::596b5900-1440-4bd7-886b-7b2fc42cd7a4" providerId="AD"/>
  <p188:author id="{332D7E80-E6CD-7748-37AF-1D9621B27779}" name="Tamela S. Saiko" initials="TS" userId="S::tamela.saiko@fiscal.treasury.gov::bb6717a7-64a4-4a4f-8422-322cee23f9aa" providerId="AD"/>
  <p188:author id="{61B33BAE-0C0B-7BAC-80CF-9AB52871B4DE}" name="Wesley D. Vincent" initials="WV" userId="S::wesley.vincent@fiscal.treasury.gov::8d213516-3d8e-4800-b5f6-5e527cab0f81" providerId="AD"/>
  <p188:author id="{0CFE6BC5-3FE1-4711-A8CD-3E96F149E72C}" name="Wesley D. Vincent" initials="WDV" userId="S::Wesley.Vincent@fiscal.treasury.gov::8d213516-3d8e-4800-b5f6-5e527cab0f81" providerId="AD"/>
  <p188:author id="{ECBD7EEF-D39D-37DE-86F7-E894DA62AE09}" name="Keith A. Jarboe" initials="KJ" userId="S::keith.jarboe@fiscal.treasury.gov::81f9ba35-2e1f-4ffb-886f-bc73ffd1a0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eith A. Jarboe" initials="KAJ" lastIdx="12" clrIdx="6">
    <p:extLst>
      <p:ext uri="{19B8F6BF-5375-455C-9EA6-DF929625EA0E}">
        <p15:presenceInfo xmlns:p15="http://schemas.microsoft.com/office/powerpoint/2012/main" userId="S::Keith.Jarboe@fiscal.treasury.gov::81f9ba35-2e1f-4ffb-886f-bc73ffd1a016" providerId="AD"/>
      </p:ext>
    </p:extLst>
  </p:cmAuthor>
  <p:cmAuthor id="1" name="Tammie S. Johnson" initials="TSJ" lastIdx="10" clrIdx="0">
    <p:extLst>
      <p:ext uri="{19B8F6BF-5375-455C-9EA6-DF929625EA0E}">
        <p15:presenceInfo xmlns:p15="http://schemas.microsoft.com/office/powerpoint/2012/main" userId="S::tammie.johnson@fiscal.treasury.gov::f2ce301a-dfa9-4eca-9d66-f0e89e8c4c1c" providerId="AD"/>
      </p:ext>
    </p:extLst>
  </p:cmAuthor>
  <p:cmAuthor id="8" name="Andrew R. Morris" initials="ARM" lastIdx="2" clrIdx="7">
    <p:extLst>
      <p:ext uri="{19B8F6BF-5375-455C-9EA6-DF929625EA0E}">
        <p15:presenceInfo xmlns:p15="http://schemas.microsoft.com/office/powerpoint/2012/main" userId="S::Andrew.R.Morris@fiscal.treasury.gov::760f1c26-3a5c-4fd6-beec-347dacc83f39" providerId="AD"/>
      </p:ext>
    </p:extLst>
  </p:cmAuthor>
  <p:cmAuthor id="2" name="Brian R. Pichler (affiliate)" initials="BRP(" lastIdx="1" clrIdx="1">
    <p:extLst>
      <p:ext uri="{19B8F6BF-5375-455C-9EA6-DF929625EA0E}">
        <p15:presenceInfo xmlns:p15="http://schemas.microsoft.com/office/powerpoint/2012/main" userId="S-1-5-21-3265410665-4112887084-1777731901-4040" providerId="AD"/>
      </p:ext>
    </p:extLst>
  </p:cmAuthor>
  <p:cmAuthor id="9" name="Holly R. Williams" initials="HRW" lastIdx="8" clrIdx="8">
    <p:extLst>
      <p:ext uri="{19B8F6BF-5375-455C-9EA6-DF929625EA0E}">
        <p15:presenceInfo xmlns:p15="http://schemas.microsoft.com/office/powerpoint/2012/main" userId="S::Holly.Williams@fiscal.treasury.gov::25364411-f08b-4de6-9795-c6e388c274f6" providerId="AD"/>
      </p:ext>
    </p:extLst>
  </p:cmAuthor>
  <p:cmAuthor id="3" name="Carol Lambert" initials="CL" lastIdx="73" clrIdx="2">
    <p:extLst>
      <p:ext uri="{19B8F6BF-5375-455C-9EA6-DF929625EA0E}">
        <p15:presenceInfo xmlns:p15="http://schemas.microsoft.com/office/powerpoint/2012/main" userId="S::Carol.Lambert@fiscal.treasury.gov::f587e1b1-95d6-4cdb-a02f-4c68e33cd8fa" providerId="AD"/>
      </p:ext>
    </p:extLst>
  </p:cmAuthor>
  <p:cmAuthor id="10" name="Leah S. Delbaugh" initials="LD" lastIdx="4" clrIdx="9">
    <p:extLst>
      <p:ext uri="{19B8F6BF-5375-455C-9EA6-DF929625EA0E}">
        <p15:presenceInfo xmlns:p15="http://schemas.microsoft.com/office/powerpoint/2012/main" userId="S::leah.delbaugh@fiscal.treasury.gov::4d437601-3310-440b-9d46-910c163ff3bc" providerId="AD"/>
      </p:ext>
    </p:extLst>
  </p:cmAuthor>
  <p:cmAuthor id="4" name="Yared Benyam" initials="YB" lastIdx="1" clrIdx="3">
    <p:extLst>
      <p:ext uri="{19B8F6BF-5375-455C-9EA6-DF929625EA0E}">
        <p15:presenceInfo xmlns:p15="http://schemas.microsoft.com/office/powerpoint/2012/main" userId="Yared Benyam" providerId="None"/>
      </p:ext>
    </p:extLst>
  </p:cmAuthor>
  <p:cmAuthor id="5" name="Joelle Jordan" initials="JJ" lastIdx="1" clrIdx="4">
    <p:extLst>
      <p:ext uri="{19B8F6BF-5375-455C-9EA6-DF929625EA0E}">
        <p15:presenceInfo xmlns:p15="http://schemas.microsoft.com/office/powerpoint/2012/main" userId="03e2ea0c7bfc11e4" providerId="Windows Live"/>
      </p:ext>
    </p:extLst>
  </p:cmAuthor>
  <p:cmAuthor id="6" name="Wesley D. Vincent" initials="WV" lastIdx="3" clrIdx="5">
    <p:extLst>
      <p:ext uri="{19B8F6BF-5375-455C-9EA6-DF929625EA0E}">
        <p15:presenceInfo xmlns:p15="http://schemas.microsoft.com/office/powerpoint/2012/main" userId="S::wesley.vincent@fiscal.treasury.gov::8d213516-3d8e-4800-b5f6-5e527cab0f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53"/>
    <a:srgbClr val="036A37"/>
    <a:srgbClr val="064E84"/>
    <a:srgbClr val="FFC50D"/>
    <a:srgbClr val="FEBF24"/>
    <a:srgbClr val="008A3E"/>
    <a:srgbClr val="969696"/>
    <a:srgbClr val="5F5F5F"/>
    <a:srgbClr val="FFD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80488" autoAdjust="0"/>
  </p:normalViewPr>
  <p:slideViewPr>
    <p:cSldViewPr snapToGrid="0">
      <p:cViewPr varScale="1">
        <p:scale>
          <a:sx n="55" d="100"/>
          <a:sy n="55" d="100"/>
        </p:scale>
        <p:origin x="67" y="211"/>
      </p:cViewPr>
      <p:guideLst>
        <p:guide orient="horz" pos="720"/>
        <p:guide pos="86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amorris\Desktop\ITRB\G-Invoicing\Dashboard\2023\Target%2013%20Data%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orris\Desktop\ITRB\G-Invoicing\Dashboard\2023\Target%2013%20Data%20Analys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rgbClr val="002060"/>
                </a:solidFill>
                <a:latin typeface="+mn-lt"/>
                <a:ea typeface="+mn-ea"/>
                <a:cs typeface="+mn-cs"/>
              </a:defRPr>
            </a:pPr>
            <a:r>
              <a:rPr lang="en-US" sz="2400">
                <a:solidFill>
                  <a:srgbClr val="002060"/>
                </a:solidFill>
              </a:rPr>
              <a:t>Total FY 2023 Intra-Governmental Differences</a:t>
            </a:r>
          </a:p>
        </c:rich>
      </c:tx>
      <c:overlay val="0"/>
      <c:spPr>
        <a:noFill/>
        <a:ln>
          <a:noFill/>
        </a:ln>
        <a:effectLst/>
      </c:spPr>
      <c:txPr>
        <a:bodyPr rot="0" spcFirstLastPara="1" vertOverflow="ellipsis" vert="horz" wrap="square" anchor="ctr" anchorCtr="1"/>
        <a:lstStyle/>
        <a:p>
          <a:pPr>
            <a:defRPr sz="2400" b="1" i="0" u="none" strike="noStrike" kern="1200" baseline="0">
              <a:solidFill>
                <a:srgbClr val="002060"/>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Billions of Dollars</c:v>
                </c:pt>
              </c:strCache>
            </c:strRef>
          </c:tx>
          <c:spPr>
            <a:gradFill flip="none" rotWithShape="1">
              <a:gsLst>
                <a:gs pos="0">
                  <a:schemeClr val="accent1">
                    <a:shade val="30000"/>
                    <a:satMod val="115000"/>
                  </a:schemeClr>
                </a:gs>
                <a:gs pos="45000">
                  <a:schemeClr val="accent1">
                    <a:shade val="67500"/>
                    <a:satMod val="115000"/>
                  </a:schemeClr>
                </a:gs>
                <a:gs pos="100000">
                  <a:schemeClr val="accent1">
                    <a:shade val="100000"/>
                    <a:satMod val="115000"/>
                  </a:schemeClr>
                </a:gs>
              </a:gsLst>
              <a:lin ang="108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75A-431A-93A2-1AB4D28C61E1}"/>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75A-431A-93A2-1AB4D28C61E1}"/>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75A-431A-93A2-1AB4D28C61E1}"/>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75A-431A-93A2-1AB4D28C61E1}"/>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75A-431A-93A2-1AB4D28C61E1}"/>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75A-431A-93A2-1AB4D28C61E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Transfers</c:v>
                </c:pt>
                <c:pt idx="1">
                  <c:v>Custodial and Non-Entity</c:v>
                </c:pt>
                <c:pt idx="2">
                  <c:v>Fiduciary</c:v>
                </c:pt>
                <c:pt idx="3">
                  <c:v>Non-Reciprocating</c:v>
                </c:pt>
                <c:pt idx="4">
                  <c:v>General Fund</c:v>
                </c:pt>
                <c:pt idx="5">
                  <c:v>Buy Sell</c:v>
                </c:pt>
              </c:strCache>
            </c:strRef>
          </c:cat>
          <c:val>
            <c:numRef>
              <c:f>Sheet1!$B$2:$B$7</c:f>
              <c:numCache>
                <c:formatCode>"$"#,##0.00_);[Red]\("$"#,##0.00\)</c:formatCode>
                <c:ptCount val="6"/>
                <c:pt idx="0">
                  <c:v>1.58</c:v>
                </c:pt>
                <c:pt idx="1">
                  <c:v>2.04</c:v>
                </c:pt>
                <c:pt idx="2">
                  <c:v>2.17</c:v>
                </c:pt>
                <c:pt idx="3">
                  <c:v>5.4</c:v>
                </c:pt>
                <c:pt idx="4">
                  <c:v>11.4</c:v>
                </c:pt>
                <c:pt idx="5">
                  <c:v>16.54</c:v>
                </c:pt>
              </c:numCache>
            </c:numRef>
          </c:val>
          <c:extLst>
            <c:ext xmlns:c16="http://schemas.microsoft.com/office/drawing/2014/chart" uri="{C3380CC4-5D6E-409C-BE32-E72D297353CC}">
              <c16:uniqueId val="{00000006-375A-431A-93A2-1AB4D28C61E1}"/>
            </c:ext>
          </c:extLst>
        </c:ser>
        <c:dLbls>
          <c:showLegendKey val="0"/>
          <c:showVal val="0"/>
          <c:showCatName val="0"/>
          <c:showSerName val="0"/>
          <c:showPercent val="0"/>
          <c:showBubbleSize val="0"/>
        </c:dLbls>
        <c:gapWidth val="115"/>
        <c:overlap val="-20"/>
        <c:axId val="16036655"/>
        <c:axId val="2041274415"/>
      </c:barChart>
      <c:catAx>
        <c:axId val="16036655"/>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41274415"/>
        <c:crosses val="autoZero"/>
        <c:auto val="1"/>
        <c:lblAlgn val="ctr"/>
        <c:lblOffset val="100"/>
        <c:noMultiLvlLbl val="0"/>
      </c:catAx>
      <c:valAx>
        <c:axId val="204127441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Billions of Dollars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036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cmpd="thickThin">
      <a:solidFill>
        <a:schemeClr val="tx1"/>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solidFill>
                <a:latin typeface="+mj-lt"/>
                <a:ea typeface="+mj-ea"/>
                <a:cs typeface="+mj-cs"/>
              </a:defRPr>
            </a:pPr>
            <a:r>
              <a:rPr lang="en-US" sz="2000" b="1" i="0" u="none" strike="noStrike" kern="1200" cap="none" spc="50" normalizeH="0" baseline="0" dirty="0">
                <a:solidFill>
                  <a:schemeClr val="tx1"/>
                </a:solidFill>
              </a:rPr>
              <a:t>G-Invoicing Transactions</a:t>
            </a:r>
          </a:p>
          <a:p>
            <a:pPr>
              <a:defRPr>
                <a:solidFill>
                  <a:schemeClr val="tx1"/>
                </a:solidFill>
              </a:defRPr>
            </a:pPr>
            <a:r>
              <a:rPr lang="en-US" sz="1200" b="0" i="0" u="none" strike="noStrike" kern="1200" cap="none" spc="50" normalizeH="0" baseline="0" dirty="0">
                <a:solidFill>
                  <a:schemeClr val="tx1"/>
                </a:solidFill>
              </a:rPr>
              <a:t>Year Over Year Comparison</a:t>
            </a:r>
          </a:p>
          <a:p>
            <a:pPr>
              <a:defRPr>
                <a:solidFill>
                  <a:schemeClr val="tx1"/>
                </a:solidFill>
              </a:defRPr>
            </a:pPr>
            <a:r>
              <a:rPr lang="en-US" sz="1200" b="0" i="0" u="none" strike="noStrike" kern="1200" cap="none" spc="50" normalizeH="0" baseline="0" dirty="0">
                <a:solidFill>
                  <a:schemeClr val="tx1"/>
                </a:solidFill>
              </a:rPr>
              <a:t>Percentage of Dollars</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'New GovWide Charts'!$J$3</c:f>
              <c:strCache>
                <c:ptCount val="1"/>
                <c:pt idx="0">
                  <c:v>Fiscal Year 2023</c:v>
                </c:pt>
              </c:strCache>
            </c:strRef>
          </c:tx>
          <c:spPr>
            <a:solidFill>
              <a:schemeClr val="accent1"/>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'New GovWide Charts'!$K$2:$N$2</c:f>
              <c:strCache>
                <c:ptCount val="4"/>
                <c:pt idx="0">
                  <c:v>1st Quarter</c:v>
                </c:pt>
                <c:pt idx="1">
                  <c:v>2nd Quarter</c:v>
                </c:pt>
                <c:pt idx="2">
                  <c:v>3rd Quarter
TBD</c:v>
                </c:pt>
                <c:pt idx="3">
                  <c:v>4th Quarter
TBD</c:v>
                </c:pt>
              </c:strCache>
              <c:extLst/>
            </c:strRef>
          </c:cat>
          <c:val>
            <c:numRef>
              <c:f>'New GovWide Charts'!$K$3:$N$3</c:f>
              <c:numCache>
                <c:formatCode>0%</c:formatCode>
                <c:ptCount val="4"/>
                <c:pt idx="0">
                  <c:v>0.04</c:v>
                </c:pt>
                <c:pt idx="1">
                  <c:v>0.08</c:v>
                </c:pt>
                <c:pt idx="2">
                  <c:v>0.19</c:v>
                </c:pt>
                <c:pt idx="3">
                  <c:v>0.21</c:v>
                </c:pt>
              </c:numCache>
              <c:extLst/>
            </c:numRef>
          </c:val>
          <c:extLst xmlns:c15="http://schemas.microsoft.com/office/drawing/2012/chart">
            <c:ext xmlns:c16="http://schemas.microsoft.com/office/drawing/2014/chart" uri="{C3380CC4-5D6E-409C-BE32-E72D297353CC}">
              <c16:uniqueId val="{00000000-9A97-461C-9DF4-7E2205E4AE74}"/>
            </c:ext>
          </c:extLst>
        </c:ser>
        <c:ser>
          <c:idx val="1"/>
          <c:order val="1"/>
          <c:tx>
            <c:strRef>
              <c:f>'New GovWide Charts'!$J$4</c:f>
              <c:strCache>
                <c:ptCount val="1"/>
                <c:pt idx="0">
                  <c:v>Fiscal Year 2024</c:v>
                </c:pt>
              </c:strCache>
            </c:strRef>
          </c:tx>
          <c:spPr>
            <a:solidFill>
              <a:schemeClr val="accent6"/>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'New GovWide Charts'!$K$2:$N$2</c:f>
              <c:strCache>
                <c:ptCount val="4"/>
                <c:pt idx="0">
                  <c:v>1st Quarter</c:v>
                </c:pt>
                <c:pt idx="1">
                  <c:v>2nd Quarter</c:v>
                </c:pt>
                <c:pt idx="2">
                  <c:v>3rd Quarter
TBD</c:v>
                </c:pt>
                <c:pt idx="3">
                  <c:v>4th Quarter
TBD</c:v>
                </c:pt>
              </c:strCache>
              <c:extLst/>
            </c:strRef>
          </c:cat>
          <c:val>
            <c:numRef>
              <c:f>'New GovWide Charts'!$K$4:$N$4</c:f>
              <c:numCache>
                <c:formatCode>0%</c:formatCode>
                <c:ptCount val="4"/>
                <c:pt idx="0">
                  <c:v>0.08</c:v>
                </c:pt>
                <c:pt idx="1">
                  <c:v>0.12</c:v>
                </c:pt>
              </c:numCache>
              <c:extLst/>
            </c:numRef>
          </c:val>
          <c:extLst xmlns:c15="http://schemas.microsoft.com/office/drawing/2012/chart">
            <c:ext xmlns:c16="http://schemas.microsoft.com/office/drawing/2014/chart" uri="{C3380CC4-5D6E-409C-BE32-E72D297353CC}">
              <c16:uniqueId val="{00000001-9A97-461C-9DF4-7E2205E4AE74}"/>
            </c:ext>
          </c:extLst>
        </c:ser>
        <c:dLbls>
          <c:dLblPos val="outEnd"/>
          <c:showLegendKey val="0"/>
          <c:showVal val="1"/>
          <c:showCatName val="0"/>
          <c:showSerName val="0"/>
          <c:showPercent val="0"/>
          <c:showBubbleSize val="0"/>
        </c:dLbls>
        <c:gapWidth val="80"/>
        <c:overlap val="25"/>
        <c:axId val="621114816"/>
        <c:axId val="622666312"/>
        <c:extLst/>
      </c:barChart>
      <c:catAx>
        <c:axId val="621114816"/>
        <c:scaling>
          <c:orientation val="minMax"/>
        </c:scaling>
        <c:delete val="0"/>
        <c:axPos val="b"/>
        <c:majorGridlines>
          <c:spPr>
            <a:ln w="9525" cap="flat" cmpd="sng" algn="ctr">
              <a:solidFill>
                <a:schemeClr val="tx1">
                  <a:lumMod val="50000"/>
                  <a:lumOff val="50000"/>
                </a:schemeClr>
              </a:solidFill>
              <a:round/>
            </a:ln>
            <a:effectLst/>
          </c:spPr>
        </c:majorGridlines>
        <c:minorGridlines>
          <c:spPr>
            <a:ln>
              <a:solidFill>
                <a:schemeClr val="tx1">
                  <a:lumMod val="5000"/>
                  <a:lumOff val="95000"/>
                </a:schemeClr>
              </a:solidFill>
            </a:ln>
            <a:effectLst/>
          </c:spPr>
        </c:minorGridlines>
        <c:numFmt formatCode="General"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solidFill>
                <a:latin typeface="+mn-lt"/>
                <a:ea typeface="+mn-ea"/>
                <a:cs typeface="+mn-cs"/>
              </a:defRPr>
            </a:pPr>
            <a:endParaRPr lang="en-US"/>
          </a:p>
        </c:txPr>
        <c:crossAx val="622666312"/>
        <c:crosses val="autoZero"/>
        <c:auto val="1"/>
        <c:lblAlgn val="ctr"/>
        <c:lblOffset val="100"/>
        <c:noMultiLvlLbl val="0"/>
      </c:catAx>
      <c:valAx>
        <c:axId val="622666312"/>
        <c:scaling>
          <c:orientation val="minMax"/>
        </c:scaling>
        <c:delete val="1"/>
        <c:axPos val="l"/>
        <c:majorGridlines>
          <c:spPr>
            <a:ln w="9525" cap="flat" cmpd="sng" algn="ctr">
              <a:solidFill>
                <a:schemeClr val="tx1">
                  <a:lumMod val="5000"/>
                  <a:lumOff val="95000"/>
                </a:schemeClr>
              </a:solidFill>
              <a:round/>
            </a:ln>
            <a:effectLst/>
          </c:spPr>
        </c:majorGridlines>
        <c:minorGridlines>
          <c:spPr>
            <a:ln>
              <a:solidFill>
                <a:schemeClr val="tx1">
                  <a:lumMod val="5000"/>
                  <a:lumOff val="95000"/>
                </a:schemeClr>
              </a:solidFill>
            </a:ln>
            <a:effectLst/>
          </c:spPr>
        </c:minorGridlines>
        <c:title>
          <c:tx>
            <c:rich>
              <a:bodyPr rot="-5400000" spcFirstLastPara="1" vertOverflow="ellipsis" vert="horz" wrap="square" anchor="ctr" anchorCtr="1"/>
              <a:lstStyle/>
              <a:p>
                <a:pPr>
                  <a:defRPr sz="900" b="0" i="0" u="none" strike="noStrike" kern="1200" cap="all" baseline="0">
                    <a:solidFill>
                      <a:schemeClr val="tx1"/>
                    </a:solidFill>
                    <a:latin typeface="+mn-lt"/>
                    <a:ea typeface="+mn-ea"/>
                    <a:cs typeface="+mn-cs"/>
                  </a:defRPr>
                </a:pPr>
                <a:r>
                  <a:rPr lang="en-US">
                    <a:solidFill>
                      <a:schemeClr val="tx1"/>
                    </a:solidFill>
                  </a:rPr>
                  <a:t>Percentage of Dollars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title>
        <c:numFmt formatCode="0%" sourceLinked="1"/>
        <c:majorTickMark val="out"/>
        <c:minorTickMark val="none"/>
        <c:tickLblPos val="nextTo"/>
        <c:crossAx val="621114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2"/>
    </a:solidFill>
    <a:ln w="9525" cap="flat" cmpd="sng" algn="ctr">
      <a:solidFill>
        <a:schemeClr val="tx1">
          <a:lumMod val="15000"/>
          <a:lumOff val="85000"/>
        </a:schemeClr>
      </a:solidFill>
      <a:round/>
    </a:ln>
    <a:effectLst/>
    <a:scene3d>
      <a:camera prst="orthographicFront"/>
      <a:lightRig rig="threePt" dir="t"/>
    </a:scene3d>
    <a:sp3d>
      <a:bevelT/>
    </a:sp3d>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solidFill>
                <a:latin typeface="+mj-lt"/>
                <a:ea typeface="+mj-ea"/>
                <a:cs typeface="+mj-cs"/>
              </a:defRPr>
            </a:pPr>
            <a:r>
              <a:rPr lang="en-US" sz="2000" b="1" i="0" u="none" strike="noStrike" kern="1200" cap="none" spc="50" normalizeH="0" baseline="0" dirty="0">
                <a:solidFill>
                  <a:schemeClr val="tx1"/>
                </a:solidFill>
              </a:rPr>
              <a:t>G-Invoicing Transactions</a:t>
            </a:r>
          </a:p>
          <a:p>
            <a:pPr>
              <a:defRPr>
                <a:solidFill>
                  <a:schemeClr val="tx1"/>
                </a:solidFill>
              </a:defRPr>
            </a:pPr>
            <a:r>
              <a:rPr lang="en-US" sz="1200" b="0" i="0" u="none" strike="noStrike" kern="1200" cap="none" spc="50" normalizeH="0" baseline="0" dirty="0">
                <a:solidFill>
                  <a:schemeClr val="tx1"/>
                </a:solidFill>
              </a:rPr>
              <a:t>Year Over Year Comparison</a:t>
            </a:r>
          </a:p>
          <a:p>
            <a:pPr>
              <a:defRPr>
                <a:solidFill>
                  <a:schemeClr val="tx1"/>
                </a:solidFill>
              </a:defRPr>
            </a:pPr>
            <a:r>
              <a:rPr lang="en-US" sz="1200" b="0" i="0" u="none" strike="noStrike" kern="1200" cap="none" spc="50" normalizeH="0" baseline="0" dirty="0">
                <a:solidFill>
                  <a:schemeClr val="tx1"/>
                </a:solidFill>
              </a:rPr>
              <a:t>Dollars Facilitated in G-Invoicing</a:t>
            </a:r>
            <a:endParaRPr lang="en-US" sz="1600" b="0" i="0" u="none" strike="noStrike" kern="1200" cap="none" spc="50" normalizeH="0" baseline="0" dirty="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2"/>
          <c:order val="2"/>
          <c:tx>
            <c:strRef>
              <c:f>'New GovWide Charts'!$C$5</c:f>
              <c:strCache>
                <c:ptCount val="1"/>
                <c:pt idx="0">
                  <c:v>Fiscal Year 2023</c:v>
                </c:pt>
              </c:strCache>
            </c:strRef>
          </c:tx>
          <c:spPr>
            <a:solidFill>
              <a:schemeClr val="accent1"/>
            </a:solidFill>
            <a:ln>
              <a:noFill/>
            </a:ln>
            <a:effectLst/>
            <a:scene3d>
              <a:camera prst="orthographicFront"/>
              <a:lightRig rig="balanced" dir="t">
                <a:rot lat="0" lon="0" rev="8700000"/>
              </a:lightRig>
            </a:scene3d>
            <a:sp3d>
              <a:bevelT w="190500" h="38100"/>
            </a:sp3d>
          </c:spPr>
          <c:invertIfNegative val="0"/>
          <c:dLbls>
            <c:dLbl>
              <c:idx val="0"/>
              <c:layout>
                <c:manualLayout>
                  <c:x val="-2.4262622643458853E-2"/>
                  <c:y val="-3.30186036170923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3A-4D9E-B7E1-EF01D944F3F5}"/>
                </c:ext>
              </c:extLst>
            </c:dLbl>
            <c:dLbl>
              <c:idx val="1"/>
              <c:layout>
                <c:manualLayout>
                  <c:x val="-2.3560178937699343E-2"/>
                  <c:y val="-4.59307858161894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3A-4D9E-B7E1-EF01D944F3F5}"/>
                </c:ext>
              </c:extLst>
            </c:dLbl>
            <c:dLbl>
              <c:idx val="2"/>
              <c:layout>
                <c:manualLayout>
                  <c:x val="2.6891578046693648E-2"/>
                  <c:y val="-3.06073695074683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3A-4D9E-B7E1-EF01D944F3F5}"/>
                </c:ext>
              </c:extLst>
            </c:dLbl>
            <c:dLbl>
              <c:idx val="3"/>
              <c:layout>
                <c:manualLayout>
                  <c:x val="2.2222222222222119E-2"/>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3A-4D9E-B7E1-EF01D944F3F5}"/>
                </c:ext>
              </c:extLst>
            </c:dLbl>
            <c:dLbl>
              <c:idx val="4"/>
              <c:layout>
                <c:manualLayout>
                  <c:x val="2.1668472372697548E-2"/>
                  <c:y val="-4.59110542612025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3A-4D9E-B7E1-EF01D944F3F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'New GovWide Charts'!$D$2:$H$2</c:f>
              <c:strCache>
                <c:ptCount val="5"/>
                <c:pt idx="0">
                  <c:v>1st Quarter</c:v>
                </c:pt>
                <c:pt idx="1">
                  <c:v>2nd Quarter</c:v>
                </c:pt>
                <c:pt idx="2">
                  <c:v>3rd Quarter
TBD</c:v>
                </c:pt>
                <c:pt idx="3">
                  <c:v>4th Quarter
TBD</c:v>
                </c:pt>
                <c:pt idx="4">
                  <c:v>Fiscal Year 
Total To Date</c:v>
                </c:pt>
              </c:strCache>
            </c:strRef>
          </c:cat>
          <c:val>
            <c:numRef>
              <c:f>'New GovWide Charts'!$D$5:$H$5</c:f>
              <c:numCache>
                <c:formatCode>_("$"* #,##0_);_("$"* \(#,##0\);_("$"* "-"??_);_(@_)</c:formatCode>
                <c:ptCount val="5"/>
                <c:pt idx="0">
                  <c:v>667</c:v>
                </c:pt>
                <c:pt idx="1">
                  <c:v>1516</c:v>
                </c:pt>
                <c:pt idx="2">
                  <c:v>4385</c:v>
                </c:pt>
                <c:pt idx="3">
                  <c:v>7064</c:v>
                </c:pt>
                <c:pt idx="4">
                  <c:v>13632</c:v>
                </c:pt>
              </c:numCache>
            </c:numRef>
          </c:val>
          <c:extLst>
            <c:ext xmlns:c16="http://schemas.microsoft.com/office/drawing/2014/chart" uri="{C3380CC4-5D6E-409C-BE32-E72D297353CC}">
              <c16:uniqueId val="{00000005-053A-4D9E-B7E1-EF01D944F3F5}"/>
            </c:ext>
          </c:extLst>
        </c:ser>
        <c:ser>
          <c:idx val="3"/>
          <c:order val="3"/>
          <c:tx>
            <c:strRef>
              <c:f>'New GovWide Charts'!$C$6</c:f>
              <c:strCache>
                <c:ptCount val="1"/>
                <c:pt idx="0">
                  <c:v>Fiscal Year 2024</c:v>
                </c:pt>
              </c:strCache>
            </c:strRef>
          </c:tx>
          <c:spPr>
            <a:solidFill>
              <a:schemeClr val="accent6"/>
            </a:solidFill>
            <a:ln>
              <a:noFill/>
            </a:ln>
            <a:effectLst/>
            <a:scene3d>
              <a:camera prst="orthographicFront"/>
              <a:lightRig rig="threePt" dir="t"/>
            </a:scene3d>
            <a:sp3d>
              <a:bevelT w="190500" h="38100"/>
            </a:sp3d>
          </c:spPr>
          <c:invertIfNegative val="0"/>
          <c:dLbls>
            <c:dLbl>
              <c:idx val="4"/>
              <c:layout>
                <c:manualLayout>
                  <c:x val="2.1668472372697548E-2"/>
                  <c:y val="-2.29555271306012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3A-4D9E-B7E1-EF01D944F3F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'New GovWide Charts'!$D$2:$H$2</c:f>
              <c:strCache>
                <c:ptCount val="5"/>
                <c:pt idx="0">
                  <c:v>1st Quarter</c:v>
                </c:pt>
                <c:pt idx="1">
                  <c:v>2nd Quarter</c:v>
                </c:pt>
                <c:pt idx="2">
                  <c:v>3rd Quarter
TBD</c:v>
                </c:pt>
                <c:pt idx="3">
                  <c:v>4th Quarter
TBD</c:v>
                </c:pt>
                <c:pt idx="4">
                  <c:v>Fiscal Year 
Total To Date</c:v>
                </c:pt>
              </c:strCache>
            </c:strRef>
          </c:cat>
          <c:val>
            <c:numRef>
              <c:f>'New GovWide Charts'!$D$6:$H$6</c:f>
              <c:numCache>
                <c:formatCode>_("$"* #,##0_);_("$"* \(#,##0\);_("$"* "-"??_);_(@_)</c:formatCode>
                <c:ptCount val="5"/>
                <c:pt idx="0">
                  <c:v>2725</c:v>
                </c:pt>
                <c:pt idx="1">
                  <c:v>4938</c:v>
                </c:pt>
                <c:pt idx="4">
                  <c:v>7663</c:v>
                </c:pt>
              </c:numCache>
            </c:numRef>
          </c:val>
          <c:extLst>
            <c:ext xmlns:c16="http://schemas.microsoft.com/office/drawing/2014/chart" uri="{C3380CC4-5D6E-409C-BE32-E72D297353CC}">
              <c16:uniqueId val="{00000007-053A-4D9E-B7E1-EF01D944F3F5}"/>
            </c:ext>
          </c:extLst>
        </c:ser>
        <c:dLbls>
          <c:dLblPos val="outEnd"/>
          <c:showLegendKey val="0"/>
          <c:showVal val="1"/>
          <c:showCatName val="0"/>
          <c:showSerName val="0"/>
          <c:showPercent val="0"/>
          <c:showBubbleSize val="0"/>
        </c:dLbls>
        <c:gapWidth val="80"/>
        <c:overlap val="25"/>
        <c:axId val="621114816"/>
        <c:axId val="622666312"/>
        <c:extLst>
          <c:ext xmlns:c15="http://schemas.microsoft.com/office/drawing/2012/chart" uri="{02D57815-91ED-43cb-92C2-25804820EDAC}">
            <c15:filteredBarSeries>
              <c15:ser>
                <c:idx val="0"/>
                <c:order val="0"/>
                <c:tx>
                  <c:strRef>
                    <c:extLst>
                      <c:ext uri="{02D57815-91ED-43cb-92C2-25804820EDAC}">
                        <c15:formulaRef>
                          <c15:sqref>'New GovWide Charts'!$C$3</c15:sqref>
                        </c15:formulaRef>
                      </c:ext>
                    </c:extLst>
                    <c:strCache>
                      <c:ptCount val="1"/>
                      <c:pt idx="0">
                        <c:v>Fiscal Year 2021</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'New GovWide Charts'!$D$2:$H$2</c15:sqref>
                        </c15:formulaRef>
                      </c:ext>
                    </c:extLst>
                    <c:strCache>
                      <c:ptCount val="5"/>
                      <c:pt idx="0">
                        <c:v>1st Quarter</c:v>
                      </c:pt>
                      <c:pt idx="1">
                        <c:v>2nd Quarter</c:v>
                      </c:pt>
                      <c:pt idx="2">
                        <c:v>3rd Quarter
TBD</c:v>
                      </c:pt>
                      <c:pt idx="3">
                        <c:v>4th Quarter
TBD</c:v>
                      </c:pt>
                      <c:pt idx="4">
                        <c:v>Fiscal Year 
Total To Date</c:v>
                      </c:pt>
                    </c:strCache>
                  </c:strRef>
                </c:cat>
                <c:val>
                  <c:numRef>
                    <c:extLst>
                      <c:ext uri="{02D57815-91ED-43cb-92C2-25804820EDAC}">
                        <c15:formulaRef>
                          <c15:sqref>'New GovWide Charts'!$D$3:$H$3</c15:sqref>
                        </c15:formulaRef>
                      </c:ext>
                    </c:extLst>
                    <c:numCache>
                      <c:formatCode>_("$"* #,##0_);_("$"* \(#,##0\);_("$"* "-"??_);_(@_)</c:formatCode>
                      <c:ptCount val="5"/>
                      <c:pt idx="0">
                        <c:v>1</c:v>
                      </c:pt>
                      <c:pt idx="1">
                        <c:v>3</c:v>
                      </c:pt>
                      <c:pt idx="2">
                        <c:v>32</c:v>
                      </c:pt>
                      <c:pt idx="3">
                        <c:v>47</c:v>
                      </c:pt>
                      <c:pt idx="4">
                        <c:v>83</c:v>
                      </c:pt>
                    </c:numCache>
                  </c:numRef>
                </c:val>
                <c:extLst>
                  <c:ext xmlns:c16="http://schemas.microsoft.com/office/drawing/2014/chart" uri="{C3380CC4-5D6E-409C-BE32-E72D297353CC}">
                    <c16:uniqueId val="{00000008-053A-4D9E-B7E1-EF01D944F3F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'New GovWide Charts'!$C$4</c15:sqref>
                        </c15:formulaRef>
                      </c:ext>
                    </c:extLst>
                    <c:strCache>
                      <c:ptCount val="1"/>
                      <c:pt idx="0">
                        <c:v>Fiscal Year 2022</c:v>
                      </c:pt>
                    </c:strCache>
                  </c:strRef>
                </c:tx>
                <c:spPr>
                  <a:pattFill prst="dkDnDiag">
                    <a:fgClr>
                      <a:schemeClr val="bg1"/>
                    </a:fgClr>
                    <a:bgClr>
                      <a:schemeClr val="accent2"/>
                    </a:bgClr>
                  </a:pattFill>
                  <a:ln>
                    <a:noFill/>
                  </a:ln>
                  <a:effectLst/>
                  <a:scene3d>
                    <a:camera prst="orthographicFront"/>
                    <a:lightRig rig="threePt" dir="t"/>
                  </a:scene3d>
                  <a:sp3d>
                    <a:bevelT/>
                  </a:sp3d>
                </c:spPr>
                <c:invertIfNegative val="0"/>
                <c:dLbls>
                  <c:dLbl>
                    <c:idx val="0"/>
                    <c:layout>
                      <c:manualLayout>
                        <c:x val="-1.666666666666668E-2"/>
                        <c:y val="-2.7777777777777693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053A-4D9E-B7E1-EF01D944F3F5}"/>
                      </c:ext>
                    </c:extLst>
                  </c:dLbl>
                  <c:dLbl>
                    <c:idx val="1"/>
                    <c:layout>
                      <c:manualLayout>
                        <c:x val="-2.500000000000005E-2"/>
                        <c:y val="-4.1666666666666664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053A-4D9E-B7E1-EF01D944F3F5}"/>
                      </c:ext>
                    </c:extLst>
                  </c:dLbl>
                  <c:dLbl>
                    <c:idx val="2"/>
                    <c:layout>
                      <c:manualLayout>
                        <c:x val="-1.6666666666666767E-2"/>
                        <c:y val="-1.388888888888888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053A-4D9E-B7E1-EF01D944F3F5}"/>
                      </c:ext>
                    </c:extLst>
                  </c:dLbl>
                  <c:dLbl>
                    <c:idx val="3"/>
                    <c:layout>
                      <c:manualLayout>
                        <c:x val="-1.4668133480014757E-2"/>
                        <c:y val="-1.5303684753734189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053A-4D9E-B7E1-EF01D944F3F5}"/>
                      </c:ext>
                    </c:extLst>
                  </c:dLbl>
                  <c:dLbl>
                    <c:idx val="4"/>
                    <c:layout>
                      <c:manualLayout>
                        <c:x val="-2.648368845551944E-2"/>
                        <c:y val="-1.1477763565300642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053A-4D9E-B7E1-EF01D944F3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'New GovWide Charts'!$D$2:$H$2</c15:sqref>
                        </c15:formulaRef>
                      </c:ext>
                    </c:extLst>
                    <c:strCache>
                      <c:ptCount val="5"/>
                      <c:pt idx="0">
                        <c:v>1st Quarter</c:v>
                      </c:pt>
                      <c:pt idx="1">
                        <c:v>2nd Quarter</c:v>
                      </c:pt>
                      <c:pt idx="2">
                        <c:v>3rd Quarter
TBD</c:v>
                      </c:pt>
                      <c:pt idx="3">
                        <c:v>4th Quarter
TBD</c:v>
                      </c:pt>
                      <c:pt idx="4">
                        <c:v>Fiscal Year 
Total To Date</c:v>
                      </c:pt>
                    </c:strCache>
                  </c:strRef>
                </c:cat>
                <c:val>
                  <c:numRef>
                    <c:extLst xmlns:c15="http://schemas.microsoft.com/office/drawing/2012/chart">
                      <c:ext xmlns:c15="http://schemas.microsoft.com/office/drawing/2012/chart" uri="{02D57815-91ED-43cb-92C2-25804820EDAC}">
                        <c15:formulaRef>
                          <c15:sqref>'New GovWide Charts'!$D$4:$H$4</c15:sqref>
                        </c15:formulaRef>
                      </c:ext>
                    </c:extLst>
                    <c:numCache>
                      <c:formatCode>_("$"* #,##0_);_("$"* \(#,##0\);_("$"* "-"??_);_(@_)</c:formatCode>
                      <c:ptCount val="5"/>
                      <c:pt idx="0">
                        <c:v>33</c:v>
                      </c:pt>
                      <c:pt idx="1">
                        <c:v>124</c:v>
                      </c:pt>
                      <c:pt idx="2">
                        <c:v>696</c:v>
                      </c:pt>
                      <c:pt idx="3">
                        <c:v>3475</c:v>
                      </c:pt>
                      <c:pt idx="4">
                        <c:v>4328</c:v>
                      </c:pt>
                    </c:numCache>
                  </c:numRef>
                </c:val>
                <c:extLst xmlns:c15="http://schemas.microsoft.com/office/drawing/2012/chart">
                  <c:ext xmlns:c16="http://schemas.microsoft.com/office/drawing/2014/chart" uri="{C3380CC4-5D6E-409C-BE32-E72D297353CC}">
                    <c16:uniqueId val="{0000000E-053A-4D9E-B7E1-EF01D944F3F5}"/>
                  </c:ext>
                </c:extLst>
              </c15:ser>
            </c15:filteredBarSeries>
          </c:ext>
        </c:extLst>
      </c:barChart>
      <c:catAx>
        <c:axId val="621114816"/>
        <c:scaling>
          <c:orientation val="minMax"/>
        </c:scaling>
        <c:delete val="0"/>
        <c:axPos val="b"/>
        <c:majorGridlines>
          <c:spPr>
            <a:ln w="9525" cap="flat" cmpd="sng" algn="ctr">
              <a:solidFill>
                <a:schemeClr val="tx1">
                  <a:lumMod val="50000"/>
                  <a:lumOff val="50000"/>
                </a:schemeClr>
              </a:solidFill>
              <a:round/>
            </a:ln>
            <a:effectLst/>
          </c:spPr>
        </c:majorGridlines>
        <c:minorGridlines>
          <c:spPr>
            <a:ln>
              <a:solidFill>
                <a:schemeClr val="tx1">
                  <a:lumMod val="5000"/>
                  <a:lumOff val="95000"/>
                </a:schemeClr>
              </a:solidFill>
            </a:ln>
            <a:effectLst/>
          </c:spPr>
        </c:minorGridlines>
        <c:numFmt formatCode="General"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solidFill>
                <a:latin typeface="+mn-lt"/>
                <a:ea typeface="+mn-ea"/>
                <a:cs typeface="+mn-cs"/>
              </a:defRPr>
            </a:pPr>
            <a:endParaRPr lang="en-US"/>
          </a:p>
        </c:txPr>
        <c:crossAx val="622666312"/>
        <c:crosses val="autoZero"/>
        <c:auto val="1"/>
        <c:lblAlgn val="ctr"/>
        <c:lblOffset val="100"/>
        <c:noMultiLvlLbl val="0"/>
      </c:catAx>
      <c:valAx>
        <c:axId val="622666312"/>
        <c:scaling>
          <c:orientation val="minMax"/>
        </c:scaling>
        <c:delete val="1"/>
        <c:axPos val="l"/>
        <c:majorGridlines>
          <c:spPr>
            <a:ln w="9525" cap="flat" cmpd="sng" algn="ctr">
              <a:solidFill>
                <a:schemeClr val="tx1">
                  <a:lumMod val="5000"/>
                  <a:lumOff val="95000"/>
                </a:schemeClr>
              </a:solidFill>
              <a:round/>
            </a:ln>
            <a:effectLst/>
          </c:spPr>
        </c:majorGridlines>
        <c:minorGridlines>
          <c:spPr>
            <a:ln>
              <a:solidFill>
                <a:schemeClr val="tx1">
                  <a:lumMod val="5000"/>
                  <a:lumOff val="95000"/>
                </a:schemeClr>
              </a:solidFill>
            </a:ln>
            <a:effectLst/>
          </c:spPr>
        </c:minorGridlines>
        <c:title>
          <c:tx>
            <c:rich>
              <a:bodyPr rot="-5400000" spcFirstLastPara="1" vertOverflow="ellipsis" vert="horz" wrap="square" anchor="ctr" anchorCtr="1"/>
              <a:lstStyle/>
              <a:p>
                <a:pPr>
                  <a:defRPr sz="900" b="0" i="0" u="none" strike="noStrike" kern="1200" cap="all" baseline="0">
                    <a:solidFill>
                      <a:schemeClr val="tx1"/>
                    </a:solidFill>
                    <a:latin typeface="+mn-lt"/>
                    <a:ea typeface="+mn-ea"/>
                    <a:cs typeface="+mn-cs"/>
                  </a:defRPr>
                </a:pPr>
                <a:r>
                  <a:rPr lang="en-US">
                    <a:solidFill>
                      <a:schemeClr val="tx1"/>
                    </a:solidFill>
                  </a:rPr>
                  <a:t>Dollars - in millions </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title>
        <c:numFmt formatCode="_(&quot;$&quot;* #,##0_);_(&quot;$&quot;* \(#,##0\);_(&quot;$&quot;* &quot;-&quot;??_);_(@_)" sourceLinked="1"/>
        <c:majorTickMark val="out"/>
        <c:minorTickMark val="none"/>
        <c:tickLblPos val="nextTo"/>
        <c:crossAx val="621114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2"/>
    </a:solidFill>
    <a:ln w="9525" cap="flat" cmpd="sng" algn="ctr">
      <a:solidFill>
        <a:schemeClr val="tx1">
          <a:lumMod val="15000"/>
          <a:lumOff val="85000"/>
        </a:schemeClr>
      </a:solidFill>
      <a:round/>
    </a:ln>
    <a:effectLst/>
    <a:scene3d>
      <a:camera prst="orthographicFront"/>
      <a:lightRig rig="threePt" dir="t"/>
    </a:scene3d>
    <a:sp3d>
      <a:bevelT/>
    </a:sp3d>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1" cy="457200"/>
          </a:xfrm>
          <a:prstGeom prst="rect">
            <a:avLst/>
          </a:prstGeom>
        </p:spPr>
        <p:txBody>
          <a:bodyPr vert="horz" lIns="90699" tIns="45350" rIns="90699" bIns="45350" rtlCol="0"/>
          <a:lstStyle>
            <a:lvl1pPr algn="l">
              <a:defRPr sz="1300"/>
            </a:lvl1pPr>
          </a:lstStyle>
          <a:p>
            <a:endParaRPr lang="en-US"/>
          </a:p>
        </p:txBody>
      </p:sp>
      <p:sp>
        <p:nvSpPr>
          <p:cNvPr id="3" name="Date Placeholder 2"/>
          <p:cNvSpPr>
            <a:spLocks noGrp="1"/>
          </p:cNvSpPr>
          <p:nvPr>
            <p:ph type="dt" sz="quarter" idx="1"/>
          </p:nvPr>
        </p:nvSpPr>
        <p:spPr>
          <a:xfrm>
            <a:off x="3884616" y="0"/>
            <a:ext cx="2971801" cy="457200"/>
          </a:xfrm>
          <a:prstGeom prst="rect">
            <a:avLst/>
          </a:prstGeom>
        </p:spPr>
        <p:txBody>
          <a:bodyPr vert="horz" lIns="90699" tIns="45350" rIns="90699" bIns="45350" rtlCol="0"/>
          <a:lstStyle>
            <a:lvl1pPr algn="r">
              <a:defRPr sz="1300"/>
            </a:lvl1pPr>
          </a:lstStyle>
          <a:p>
            <a:fld id="{88B72C4B-9D2E-48EF-B63D-9EC6DE19A3C8}" type="datetimeFigureOut">
              <a:rPr lang="en-US" smtClean="0"/>
              <a:t>4/29/2024</a:t>
            </a:fld>
            <a:endParaRPr lang="en-US"/>
          </a:p>
        </p:txBody>
      </p:sp>
      <p:sp>
        <p:nvSpPr>
          <p:cNvPr id="4" name="Footer Placeholder 3"/>
          <p:cNvSpPr>
            <a:spLocks noGrp="1"/>
          </p:cNvSpPr>
          <p:nvPr>
            <p:ph type="ftr" sz="quarter" idx="2"/>
          </p:nvPr>
        </p:nvSpPr>
        <p:spPr>
          <a:xfrm>
            <a:off x="2" y="8685213"/>
            <a:ext cx="2971801" cy="457200"/>
          </a:xfrm>
          <a:prstGeom prst="rect">
            <a:avLst/>
          </a:prstGeom>
        </p:spPr>
        <p:txBody>
          <a:bodyPr vert="horz" lIns="90699" tIns="45350" rIns="90699" bIns="45350" rtlCol="0" anchor="b"/>
          <a:lstStyle>
            <a:lvl1pPr algn="l">
              <a:defRPr sz="1300"/>
            </a:lvl1pPr>
          </a:lstStyle>
          <a:p>
            <a:endParaRPr lang="en-US"/>
          </a:p>
        </p:txBody>
      </p:sp>
      <p:sp>
        <p:nvSpPr>
          <p:cNvPr id="5" name="Slide Number Placeholder 4"/>
          <p:cNvSpPr>
            <a:spLocks noGrp="1"/>
          </p:cNvSpPr>
          <p:nvPr>
            <p:ph type="sldNum" sz="quarter" idx="3"/>
          </p:nvPr>
        </p:nvSpPr>
        <p:spPr>
          <a:xfrm>
            <a:off x="3884616" y="8685213"/>
            <a:ext cx="2971801" cy="457200"/>
          </a:xfrm>
          <a:prstGeom prst="rect">
            <a:avLst/>
          </a:prstGeom>
        </p:spPr>
        <p:txBody>
          <a:bodyPr vert="horz" lIns="90699" tIns="45350" rIns="90699" bIns="45350" rtlCol="0" anchor="b"/>
          <a:lstStyle>
            <a:lvl1pPr algn="r">
              <a:defRPr sz="1300"/>
            </a:lvl1pPr>
          </a:lstStyle>
          <a:p>
            <a:fld id="{6948DC64-BE8D-464E-916C-2D0985625559}" type="slidenum">
              <a:rPr lang="en-US" smtClean="0"/>
              <a:t>‹#›</a:t>
            </a:fld>
            <a:endParaRPr lang="en-US"/>
          </a:p>
        </p:txBody>
      </p:sp>
    </p:spTree>
    <p:extLst>
      <p:ext uri="{BB962C8B-B14F-4D97-AF65-F5344CB8AC3E}">
        <p14:creationId xmlns:p14="http://schemas.microsoft.com/office/powerpoint/2010/main" val="1019104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1" cy="457200"/>
          </a:xfrm>
          <a:prstGeom prst="rect">
            <a:avLst/>
          </a:prstGeom>
        </p:spPr>
        <p:txBody>
          <a:bodyPr vert="horz" lIns="90699" tIns="45350" rIns="90699" bIns="45350" rtlCol="0"/>
          <a:lstStyle>
            <a:lvl1pPr algn="l">
              <a:defRPr sz="1300"/>
            </a:lvl1pPr>
          </a:lstStyle>
          <a:p>
            <a:endParaRPr lang="en-US"/>
          </a:p>
        </p:txBody>
      </p:sp>
      <p:sp>
        <p:nvSpPr>
          <p:cNvPr id="3" name="Date Placeholder 2"/>
          <p:cNvSpPr>
            <a:spLocks noGrp="1"/>
          </p:cNvSpPr>
          <p:nvPr>
            <p:ph type="dt" idx="1"/>
          </p:nvPr>
        </p:nvSpPr>
        <p:spPr>
          <a:xfrm>
            <a:off x="3884616" y="0"/>
            <a:ext cx="2971801" cy="457200"/>
          </a:xfrm>
          <a:prstGeom prst="rect">
            <a:avLst/>
          </a:prstGeom>
        </p:spPr>
        <p:txBody>
          <a:bodyPr vert="horz" lIns="90699" tIns="45350" rIns="90699" bIns="45350" rtlCol="0"/>
          <a:lstStyle>
            <a:lvl1pPr algn="r">
              <a:defRPr sz="1300"/>
            </a:lvl1pPr>
          </a:lstStyle>
          <a:p>
            <a:fld id="{59E45C4A-76D3-4E86-ADC8-C599867EC4DB}" type="datetimeFigureOut">
              <a:rPr lang="en-US" smtClean="0"/>
              <a:t>4/29/2024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0699" tIns="45350" rIns="90699" bIns="45350" rtlCol="0" anchor="ctr"/>
          <a:lstStyle/>
          <a:p>
            <a:endParaRPr lang="en-US"/>
          </a:p>
        </p:txBody>
      </p:sp>
      <p:sp>
        <p:nvSpPr>
          <p:cNvPr id="5" name="Notes Placeholder 4"/>
          <p:cNvSpPr>
            <a:spLocks noGrp="1"/>
          </p:cNvSpPr>
          <p:nvPr>
            <p:ph type="body" sz="quarter" idx="3"/>
          </p:nvPr>
        </p:nvSpPr>
        <p:spPr>
          <a:xfrm>
            <a:off x="685801" y="4343401"/>
            <a:ext cx="5486400" cy="4114800"/>
          </a:xfrm>
          <a:prstGeom prst="rect">
            <a:avLst/>
          </a:prstGeom>
        </p:spPr>
        <p:txBody>
          <a:bodyPr vert="horz" lIns="90699" tIns="45350" rIns="90699" bIns="453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685213"/>
            <a:ext cx="2971801" cy="457200"/>
          </a:xfrm>
          <a:prstGeom prst="rect">
            <a:avLst/>
          </a:prstGeom>
        </p:spPr>
        <p:txBody>
          <a:bodyPr vert="horz" lIns="90699" tIns="45350" rIns="90699" bIns="45350" rtlCol="0" anchor="b"/>
          <a:lstStyle>
            <a:lvl1pPr algn="l">
              <a:defRPr sz="1300"/>
            </a:lvl1pPr>
          </a:lstStyle>
          <a:p>
            <a:endParaRPr lang="en-US"/>
          </a:p>
        </p:txBody>
      </p:sp>
      <p:sp>
        <p:nvSpPr>
          <p:cNvPr id="7" name="Slide Number Placeholder 6"/>
          <p:cNvSpPr>
            <a:spLocks noGrp="1"/>
          </p:cNvSpPr>
          <p:nvPr>
            <p:ph type="sldNum" sz="quarter" idx="5"/>
          </p:nvPr>
        </p:nvSpPr>
        <p:spPr>
          <a:xfrm>
            <a:off x="3884616" y="8685213"/>
            <a:ext cx="2971801" cy="457200"/>
          </a:xfrm>
          <a:prstGeom prst="rect">
            <a:avLst/>
          </a:prstGeom>
        </p:spPr>
        <p:txBody>
          <a:bodyPr vert="horz" lIns="90699" tIns="45350" rIns="90699" bIns="45350" rtlCol="0" anchor="b"/>
          <a:lstStyle>
            <a:lvl1pPr algn="r">
              <a:defRPr sz="1300"/>
            </a:lvl1pPr>
          </a:lstStyle>
          <a:p>
            <a:fld id="{F84A17C7-C699-4286-8B95-0D2EA1AEB026}" type="slidenum">
              <a:rPr lang="en-US" smtClean="0"/>
              <a:t>‹#›</a:t>
            </a:fld>
            <a:endParaRPr lang="en-US"/>
          </a:p>
        </p:txBody>
      </p:sp>
    </p:spTree>
    <p:extLst>
      <p:ext uri="{BB962C8B-B14F-4D97-AF65-F5344CB8AC3E}">
        <p14:creationId xmlns:p14="http://schemas.microsoft.com/office/powerpoint/2010/main" val="208134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A17C7-C699-4286-8B95-0D2EA1AEB026}" type="slidenum">
              <a:rPr lang="en-US" smtClean="0"/>
              <a:t>1</a:t>
            </a:fld>
            <a:endParaRPr lang="en-US"/>
          </a:p>
        </p:txBody>
      </p:sp>
    </p:spTree>
    <p:extLst>
      <p:ext uri="{BB962C8B-B14F-4D97-AF65-F5344CB8AC3E}">
        <p14:creationId xmlns:p14="http://schemas.microsoft.com/office/powerpoint/2010/main" val="404567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4898"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7489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00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4898"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7489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113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Tree>
    <p:extLst>
      <p:ext uri="{BB962C8B-B14F-4D97-AF65-F5344CB8AC3E}">
        <p14:creationId xmlns:p14="http://schemas.microsoft.com/office/powerpoint/2010/main" val="73472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84A17C7-C699-4286-8B95-0D2EA1AEB026}" type="slidenum">
              <a:rPr lang="en-US" smtClean="0"/>
              <a:t>14</a:t>
            </a:fld>
            <a:endParaRPr lang="en-US" dirty="0"/>
          </a:p>
        </p:txBody>
      </p:sp>
    </p:spTree>
    <p:extLst>
      <p:ext uri="{BB962C8B-B14F-4D97-AF65-F5344CB8AC3E}">
        <p14:creationId xmlns:p14="http://schemas.microsoft.com/office/powerpoint/2010/main" val="940065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none" baseline="0" dirty="0"/>
          </a:p>
        </p:txBody>
      </p:sp>
      <p:sp>
        <p:nvSpPr>
          <p:cNvPr id="4" name="Slide Number Placeholder 3"/>
          <p:cNvSpPr>
            <a:spLocks noGrp="1"/>
          </p:cNvSpPr>
          <p:nvPr>
            <p:ph type="sldNum" sz="quarter" idx="10"/>
          </p:nvPr>
        </p:nvSpPr>
        <p:spPr/>
        <p:txBody>
          <a:bodyPr/>
          <a:lstStyle/>
          <a:p>
            <a:pPr defTabSz="903976">
              <a:defRPr/>
            </a:pPr>
            <a:fld id="{F84A17C7-C699-4286-8B95-0D2EA1AEB026}" type="slidenum">
              <a:rPr lang="en-US" sz="1200">
                <a:solidFill>
                  <a:prstClr val="black"/>
                </a:solidFill>
                <a:latin typeface="Calibri"/>
              </a:rPr>
              <a:pPr defTabSz="903976">
                <a:defRPr/>
              </a:pPr>
              <a:t>15</a:t>
            </a:fld>
            <a:endParaRPr lang="en-US" sz="1200" dirty="0">
              <a:solidFill>
                <a:prstClr val="black"/>
              </a:solidFill>
              <a:latin typeface="Calibri"/>
            </a:endParaRPr>
          </a:p>
        </p:txBody>
      </p:sp>
    </p:spTree>
    <p:extLst>
      <p:ext uri="{BB962C8B-B14F-4D97-AF65-F5344CB8AC3E}">
        <p14:creationId xmlns:p14="http://schemas.microsoft.com/office/powerpoint/2010/main" val="119834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A17C7-C699-4286-8B95-0D2EA1AEB026}" type="slidenum">
              <a:rPr lang="en-US" smtClean="0"/>
              <a:t>16</a:t>
            </a:fld>
            <a:endParaRPr lang="en-US" dirty="0"/>
          </a:p>
        </p:txBody>
      </p:sp>
    </p:spTree>
    <p:extLst>
      <p:ext uri="{BB962C8B-B14F-4D97-AF65-F5344CB8AC3E}">
        <p14:creationId xmlns:p14="http://schemas.microsoft.com/office/powerpoint/2010/main" val="240963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146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312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84A17C7-C699-4286-8B95-0D2EA1AEB026}" type="slidenum">
              <a:rPr lang="en-US" smtClean="0"/>
              <a:t>4</a:t>
            </a:fld>
            <a:endParaRPr lang="en-US"/>
          </a:p>
        </p:txBody>
      </p:sp>
    </p:spTree>
    <p:extLst>
      <p:ext uri="{BB962C8B-B14F-4D97-AF65-F5344CB8AC3E}">
        <p14:creationId xmlns:p14="http://schemas.microsoft.com/office/powerpoint/2010/main" val="85653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14300"/>
            <a:ext cx="5759450" cy="32400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2593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84A17C7-C699-4286-8B95-0D2EA1AEB026}" type="slidenum">
              <a:rPr lang="en-US" smtClean="0"/>
              <a:t>6</a:t>
            </a:fld>
            <a:endParaRPr lang="en-US" dirty="0"/>
          </a:p>
        </p:txBody>
      </p:sp>
    </p:spTree>
    <p:extLst>
      <p:ext uri="{BB962C8B-B14F-4D97-AF65-F5344CB8AC3E}">
        <p14:creationId xmlns:p14="http://schemas.microsoft.com/office/powerpoint/2010/main" val="93345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14300"/>
            <a:ext cx="5759450"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632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54409F1B-9C52-4EE7-A08A-885DF7469204}" type="slidenum">
              <a:rPr lang="en-US" smtClean="0"/>
              <a:t>8</a:t>
            </a:fld>
            <a:endParaRPr lang="en-US" dirty="0"/>
          </a:p>
        </p:txBody>
      </p:sp>
    </p:spTree>
    <p:extLst>
      <p:ext uri="{BB962C8B-B14F-4D97-AF65-F5344CB8AC3E}">
        <p14:creationId xmlns:p14="http://schemas.microsoft.com/office/powerpoint/2010/main" val="49917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14300"/>
            <a:ext cx="5759450" cy="32400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08816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scal Service Title Slide">
    <p:spTree>
      <p:nvGrpSpPr>
        <p:cNvPr id="1" name=""/>
        <p:cNvGrpSpPr/>
        <p:nvPr/>
      </p:nvGrpSpPr>
      <p:grpSpPr>
        <a:xfrm>
          <a:off x="0" y="0"/>
          <a:ext cx="0" cy="0"/>
          <a:chOff x="0" y="0"/>
          <a:chExt cx="0" cy="0"/>
        </a:xfrm>
      </p:grpSpPr>
      <p:sp>
        <p:nvSpPr>
          <p:cNvPr id="5" name="Rectangle 4"/>
          <p:cNvSpPr/>
          <p:nvPr userDrawn="1"/>
        </p:nvSpPr>
        <p:spPr>
          <a:xfrm>
            <a:off x="0" y="6129251"/>
            <a:ext cx="12192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12856"/>
              </a:solidFill>
            </a:endParaRPr>
          </a:p>
        </p:txBody>
      </p:sp>
      <p:pic>
        <p:nvPicPr>
          <p:cNvPr id="6" name="Picture 2" descr="http://fiscalservice.treasuryecm.gov/fs/support/GAC/StyleGuideLogos/Fiscal%20Service%20-%20Horizontal%20-%20Color%20-%20Treasu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4801" y="345820"/>
            <a:ext cx="5212331" cy="1645999"/>
          </a:xfrm>
          <a:prstGeom prst="rect">
            <a:avLst/>
          </a:prstGeom>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E9FE0B05-EC9E-D7C2-80EA-1CF5E2093943}"/>
              </a:ext>
            </a:extLst>
          </p:cNvPr>
          <p:cNvSpPr txBox="1">
            <a:spLocks/>
          </p:cNvSpPr>
          <p:nvPr userDrawn="1"/>
        </p:nvSpPr>
        <p:spPr>
          <a:xfrm>
            <a:off x="3449910" y="6342072"/>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solidFill>
                  <a:schemeClr val="bg1"/>
                </a:solidFill>
                <a:latin typeface="Arial" panose="020B0604020202020204" pitchFamily="34" charset="0"/>
                <a:cs typeface="Arial" panose="020B0604020202020204" pitchFamily="34" charset="0"/>
              </a:rPr>
              <a:t>L</a:t>
            </a:r>
            <a:r>
              <a:rPr lang="en-US" sz="1200" b="1" spc="300" dirty="0">
                <a:solidFill>
                  <a:schemeClr val="bg1"/>
                </a:solidFill>
                <a:latin typeface="Arial" panose="020B0604020202020204" pitchFamily="34" charset="0"/>
                <a:cs typeface="Arial" panose="020B0604020202020204" pitchFamily="34" charset="0"/>
              </a:rPr>
              <a:t>EAD </a:t>
            </a:r>
            <a:r>
              <a:rPr lang="en-US" sz="1400" b="1" spc="300" dirty="0">
                <a:solidFill>
                  <a:schemeClr val="bg1"/>
                </a:solidFill>
                <a:latin typeface="Arial" panose="020B0604020202020204" pitchFamily="34" charset="0"/>
                <a:cs typeface="Arial" panose="020B0604020202020204" pitchFamily="34" charset="0"/>
              </a:rPr>
              <a:t>∙ </a:t>
            </a:r>
            <a:r>
              <a:rPr lang="en-US" sz="1600" b="1" spc="300" dirty="0">
                <a:solidFill>
                  <a:schemeClr val="bg1"/>
                </a:solidFill>
                <a:latin typeface="Arial" panose="020B0604020202020204" pitchFamily="34" charset="0"/>
                <a:cs typeface="Arial" panose="020B0604020202020204" pitchFamily="34" charset="0"/>
              </a:rPr>
              <a:t>T</a:t>
            </a:r>
            <a:r>
              <a:rPr lang="en-US" sz="1200" b="1" spc="300" dirty="0">
                <a:solidFill>
                  <a:schemeClr val="bg1"/>
                </a:solidFill>
                <a:latin typeface="Arial" panose="020B0604020202020204" pitchFamily="34" charset="0"/>
                <a:cs typeface="Arial" panose="020B0604020202020204" pitchFamily="34" charset="0"/>
              </a:rPr>
              <a:t>RANSFORM </a:t>
            </a:r>
            <a:r>
              <a:rPr lang="en-US" sz="1400" b="1" spc="300" dirty="0">
                <a:solidFill>
                  <a:schemeClr val="bg1"/>
                </a:solidFill>
                <a:latin typeface="Arial" panose="020B0604020202020204" pitchFamily="34" charset="0"/>
                <a:cs typeface="Arial" panose="020B0604020202020204" pitchFamily="34" charset="0"/>
              </a:rPr>
              <a:t>∙ </a:t>
            </a:r>
            <a:r>
              <a:rPr lang="en-US" sz="1600" b="1" spc="300" dirty="0">
                <a:solidFill>
                  <a:schemeClr val="bg1"/>
                </a:solidFill>
                <a:latin typeface="Arial" panose="020B0604020202020204" pitchFamily="34" charset="0"/>
                <a:cs typeface="Arial" panose="020B0604020202020204" pitchFamily="34" charset="0"/>
              </a:rPr>
              <a:t>D</a:t>
            </a:r>
            <a:r>
              <a:rPr lang="en-US" sz="1200" b="1" spc="300" dirty="0">
                <a:solidFill>
                  <a:schemeClr val="bg1"/>
                </a:solidFill>
                <a:latin typeface="Arial" panose="020B0604020202020204" pitchFamily="34" charset="0"/>
                <a:cs typeface="Arial" panose="020B0604020202020204" pitchFamily="34" charset="0"/>
              </a:rPr>
              <a:t>ELIVER</a:t>
            </a:r>
            <a:endParaRPr lang="en-US" sz="1800"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32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8914-60ED-4185-9208-678A9FDD4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F4B217-6677-4556-B616-70A7BE1BF2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358FBA-2631-4D97-B71B-E3A4F1506B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F25C589-7714-49B2-8A43-5DC1074CC5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40C977-98F7-4D52-A728-4BB1E0077235}"/>
              </a:ext>
            </a:extLst>
          </p:cNvPr>
          <p:cNvSpPr>
            <a:spLocks noGrp="1"/>
          </p:cNvSpPr>
          <p:nvPr>
            <p:ph type="sldNum" sz="quarter" idx="12"/>
          </p:nvPr>
        </p:nvSpPr>
        <p:spPr/>
        <p:txBody>
          <a:bodyPr/>
          <a:lstStyle/>
          <a:p>
            <a:fld id="{A17D5D10-EA2C-4F28-A21B-11F89D29DBF5}" type="slidenum">
              <a:rPr lang="en-US" smtClean="0"/>
              <a:t>‹#›</a:t>
            </a:fld>
            <a:endParaRPr lang="en-US" dirty="0"/>
          </a:p>
        </p:txBody>
      </p:sp>
    </p:spTree>
    <p:extLst>
      <p:ext uri="{BB962C8B-B14F-4D97-AF65-F5344CB8AC3E}">
        <p14:creationId xmlns:p14="http://schemas.microsoft.com/office/powerpoint/2010/main" val="205634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3DD91-C148-4622-8AAF-21E588F24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59D9EC-3F35-4090-B2D3-B8DFDCBFB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50FA5-B0AA-44EB-BC57-6EDDB3DE0B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2DF8E3F-6006-41B6-8206-7DA7704524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2B4C48-1950-4E1B-A417-09C3C13DEFC2}"/>
              </a:ext>
            </a:extLst>
          </p:cNvPr>
          <p:cNvSpPr>
            <a:spLocks noGrp="1"/>
          </p:cNvSpPr>
          <p:nvPr>
            <p:ph type="sldNum" sz="quarter" idx="12"/>
          </p:nvPr>
        </p:nvSpPr>
        <p:spPr/>
        <p:txBody>
          <a:bodyPr/>
          <a:lstStyle/>
          <a:p>
            <a:fld id="{A17D5D10-EA2C-4F28-A21B-11F89D29DBF5}" type="slidenum">
              <a:rPr lang="en-US" smtClean="0"/>
              <a:t>‹#›</a:t>
            </a:fld>
            <a:endParaRPr lang="en-US" dirty="0"/>
          </a:p>
        </p:txBody>
      </p:sp>
    </p:spTree>
    <p:extLst>
      <p:ext uri="{BB962C8B-B14F-4D97-AF65-F5344CB8AC3E}">
        <p14:creationId xmlns:p14="http://schemas.microsoft.com/office/powerpoint/2010/main" val="3707132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9650-19F5-4490-9BCA-C93E57CF09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B69448-544F-4DE7-BF95-8808E3A9F2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811FA1-8F3B-4BE1-892B-A5054184B5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1E6885A-1B8A-4B9E-A5D9-6CC23D0BE3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D98D98-74A5-4412-8060-5043C9302DB8}"/>
              </a:ext>
            </a:extLst>
          </p:cNvPr>
          <p:cNvSpPr>
            <a:spLocks noGrp="1"/>
          </p:cNvSpPr>
          <p:nvPr>
            <p:ph type="sldNum" sz="quarter" idx="12"/>
          </p:nvPr>
        </p:nvSpPr>
        <p:spPr/>
        <p:txBody>
          <a:bodyPr/>
          <a:lstStyle/>
          <a:p>
            <a:fld id="{A17D5D10-EA2C-4F28-A21B-11F89D29DBF5}" type="slidenum">
              <a:rPr lang="en-US" smtClean="0"/>
              <a:t>‹#›</a:t>
            </a:fld>
            <a:endParaRPr lang="en-US" dirty="0"/>
          </a:p>
        </p:txBody>
      </p:sp>
    </p:spTree>
    <p:extLst>
      <p:ext uri="{BB962C8B-B14F-4D97-AF65-F5344CB8AC3E}">
        <p14:creationId xmlns:p14="http://schemas.microsoft.com/office/powerpoint/2010/main" val="1493928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B9E7-7E3B-4B15-8B7B-026DD29A4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D4668E-28C2-4EBF-914E-F2865483CB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B16E3B-C9C1-4784-96F4-19989BC3F7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B5E2BC-0B84-4B32-89B4-3D048B661DC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EBC5462-ABC2-4D23-9300-1F5875BF54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1A4F14-0D7C-442D-9519-35B62F063ECF}"/>
              </a:ext>
            </a:extLst>
          </p:cNvPr>
          <p:cNvSpPr>
            <a:spLocks noGrp="1"/>
          </p:cNvSpPr>
          <p:nvPr>
            <p:ph type="sldNum" sz="quarter" idx="12"/>
          </p:nvPr>
        </p:nvSpPr>
        <p:spPr/>
        <p:txBody>
          <a:bodyPr/>
          <a:lstStyle/>
          <a:p>
            <a:fld id="{A17D5D10-EA2C-4F28-A21B-11F89D29DBF5}" type="slidenum">
              <a:rPr lang="en-US" smtClean="0"/>
              <a:t>‹#›</a:t>
            </a:fld>
            <a:endParaRPr lang="en-US" dirty="0"/>
          </a:p>
        </p:txBody>
      </p:sp>
    </p:spTree>
    <p:extLst>
      <p:ext uri="{BB962C8B-B14F-4D97-AF65-F5344CB8AC3E}">
        <p14:creationId xmlns:p14="http://schemas.microsoft.com/office/powerpoint/2010/main" val="98621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747C-9816-4AED-B5D3-5A8CBC9D81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FBAB0C-96B5-40E9-8D1C-C7BED02A7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1107A6-4F0E-4EDA-B94E-A49B4C8497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08E5D7-0410-4F95-9B24-D5EC0144E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93ED23-1B0E-44CC-B1DD-1846FE0EFC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A691F-CC28-4AD5-994A-B3DDD1E4B6C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D6E305F-8AE6-47E9-A414-B98C22C4CAB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914C5C-940E-43FB-A467-FE78C9AEF9FC}"/>
              </a:ext>
            </a:extLst>
          </p:cNvPr>
          <p:cNvSpPr>
            <a:spLocks noGrp="1"/>
          </p:cNvSpPr>
          <p:nvPr>
            <p:ph type="sldNum" sz="quarter" idx="12"/>
          </p:nvPr>
        </p:nvSpPr>
        <p:spPr/>
        <p:txBody>
          <a:bodyPr/>
          <a:lstStyle/>
          <a:p>
            <a:fld id="{A17D5D10-EA2C-4F28-A21B-11F89D29DBF5}" type="slidenum">
              <a:rPr lang="en-US" smtClean="0"/>
              <a:t>‹#›</a:t>
            </a:fld>
            <a:endParaRPr lang="en-US" dirty="0"/>
          </a:p>
        </p:txBody>
      </p:sp>
    </p:spTree>
    <p:extLst>
      <p:ext uri="{BB962C8B-B14F-4D97-AF65-F5344CB8AC3E}">
        <p14:creationId xmlns:p14="http://schemas.microsoft.com/office/powerpoint/2010/main" val="7712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03214-3B2F-4F48-B5FF-9F95B67DD5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53ACA4-1F0C-4301-9DC1-036AAC9C3FF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25572F5-13D0-4979-88EC-916BAE9525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00045E-6505-4033-BF0D-68A2892AC76A}"/>
              </a:ext>
            </a:extLst>
          </p:cNvPr>
          <p:cNvSpPr>
            <a:spLocks noGrp="1"/>
          </p:cNvSpPr>
          <p:nvPr>
            <p:ph type="sldNum" sz="quarter" idx="12"/>
          </p:nvPr>
        </p:nvSpPr>
        <p:spPr/>
        <p:txBody>
          <a:bodyPr/>
          <a:lstStyle/>
          <a:p>
            <a:fld id="{A17D5D10-EA2C-4F28-A21B-11F89D29DBF5}" type="slidenum">
              <a:rPr lang="en-US" smtClean="0"/>
              <a:t>‹#›</a:t>
            </a:fld>
            <a:endParaRPr lang="en-US" dirty="0"/>
          </a:p>
        </p:txBody>
      </p:sp>
    </p:spTree>
    <p:extLst>
      <p:ext uri="{BB962C8B-B14F-4D97-AF65-F5344CB8AC3E}">
        <p14:creationId xmlns:p14="http://schemas.microsoft.com/office/powerpoint/2010/main" val="3333131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2DED0BAB-D0AD-401F-B27C-BBCCA84D0649}"/>
              </a:ext>
            </a:extLst>
          </p:cNvPr>
          <p:cNvSpPr/>
          <p:nvPr userDrawn="1"/>
        </p:nvSpPr>
        <p:spPr>
          <a:xfrm>
            <a:off x="305181" y="6232778"/>
            <a:ext cx="11582400" cy="0"/>
          </a:xfrm>
          <a:custGeom>
            <a:avLst/>
            <a:gdLst/>
            <a:ahLst/>
            <a:cxnLst/>
            <a:rect l="l" t="t" r="r" b="b"/>
            <a:pathLst>
              <a:path w="11582400">
                <a:moveTo>
                  <a:pt x="0" y="0"/>
                </a:moveTo>
                <a:lnTo>
                  <a:pt x="11582400" y="0"/>
                </a:lnTo>
              </a:path>
            </a:pathLst>
          </a:custGeom>
          <a:ln w="9906">
            <a:solidFill>
              <a:srgbClr val="043253"/>
            </a:solidFill>
          </a:ln>
        </p:spPr>
        <p:txBody>
          <a:bodyPr wrap="square" lIns="0" tIns="0" rIns="0" bIns="0" rtlCol="0"/>
          <a:lstStyle/>
          <a:p>
            <a:endParaRPr dirty="0"/>
          </a:p>
        </p:txBody>
      </p:sp>
      <p:sp>
        <p:nvSpPr>
          <p:cNvPr id="6" name="bk object 18">
            <a:extLst>
              <a:ext uri="{FF2B5EF4-FFF2-40B4-BE49-F238E27FC236}">
                <a16:creationId xmlns:a16="http://schemas.microsoft.com/office/drawing/2014/main" id="{FB56C04E-BD06-456C-AA24-ED22302E8659}"/>
              </a:ext>
            </a:extLst>
          </p:cNvPr>
          <p:cNvSpPr/>
          <p:nvPr userDrawn="1"/>
        </p:nvSpPr>
        <p:spPr>
          <a:xfrm>
            <a:off x="305181" y="6232778"/>
            <a:ext cx="11582400" cy="0"/>
          </a:xfrm>
          <a:custGeom>
            <a:avLst/>
            <a:gdLst/>
            <a:ahLst/>
            <a:cxnLst/>
            <a:rect l="l" t="t" r="r" b="b"/>
            <a:pathLst>
              <a:path w="11582400">
                <a:moveTo>
                  <a:pt x="0" y="0"/>
                </a:moveTo>
                <a:lnTo>
                  <a:pt x="11582400" y="0"/>
                </a:lnTo>
              </a:path>
            </a:pathLst>
          </a:custGeom>
          <a:ln w="9906">
            <a:solidFill>
              <a:srgbClr val="043253"/>
            </a:solidFill>
          </a:ln>
        </p:spPr>
        <p:txBody>
          <a:bodyPr wrap="square" lIns="0" tIns="0" rIns="0" bIns="0" rtlCol="0"/>
          <a:lstStyle/>
          <a:p>
            <a:endParaRPr dirty="0"/>
          </a:p>
        </p:txBody>
      </p:sp>
      <p:sp>
        <p:nvSpPr>
          <p:cNvPr id="7" name="bk object 20">
            <a:extLst>
              <a:ext uri="{FF2B5EF4-FFF2-40B4-BE49-F238E27FC236}">
                <a16:creationId xmlns:a16="http://schemas.microsoft.com/office/drawing/2014/main" id="{4EBB091B-1067-4079-BC4C-D11CE04B816F}"/>
              </a:ext>
            </a:extLst>
          </p:cNvPr>
          <p:cNvSpPr/>
          <p:nvPr userDrawn="1"/>
        </p:nvSpPr>
        <p:spPr>
          <a:xfrm>
            <a:off x="305181" y="6232778"/>
            <a:ext cx="11582400" cy="0"/>
          </a:xfrm>
          <a:custGeom>
            <a:avLst/>
            <a:gdLst/>
            <a:ahLst/>
            <a:cxnLst/>
            <a:rect l="l" t="t" r="r" b="b"/>
            <a:pathLst>
              <a:path w="11582400">
                <a:moveTo>
                  <a:pt x="0" y="0"/>
                </a:moveTo>
                <a:lnTo>
                  <a:pt x="11582400" y="0"/>
                </a:lnTo>
              </a:path>
            </a:pathLst>
          </a:custGeom>
          <a:ln w="9906">
            <a:solidFill>
              <a:srgbClr val="043253"/>
            </a:solidFill>
          </a:ln>
        </p:spPr>
        <p:txBody>
          <a:bodyPr wrap="square" lIns="0" tIns="0" rIns="0" bIns="0" rtlCol="0"/>
          <a:lstStyle/>
          <a:p>
            <a:endParaRPr dirty="0"/>
          </a:p>
        </p:txBody>
      </p:sp>
      <p:sp>
        <p:nvSpPr>
          <p:cNvPr id="8" name="bk object 22">
            <a:extLst>
              <a:ext uri="{FF2B5EF4-FFF2-40B4-BE49-F238E27FC236}">
                <a16:creationId xmlns:a16="http://schemas.microsoft.com/office/drawing/2014/main" id="{40FFFA85-85A0-4EE5-B580-09E58C48DF95}"/>
              </a:ext>
            </a:extLst>
          </p:cNvPr>
          <p:cNvSpPr/>
          <p:nvPr userDrawn="1"/>
        </p:nvSpPr>
        <p:spPr>
          <a:xfrm>
            <a:off x="10134600" y="6244590"/>
            <a:ext cx="1752599" cy="553973"/>
          </a:xfrm>
          <a:prstGeom prst="rect">
            <a:avLst/>
          </a:prstGeom>
          <a:blipFill>
            <a:blip r:embed="rId2" cstate="print"/>
            <a:stretch>
              <a:fillRect/>
            </a:stretch>
          </a:blipFill>
        </p:spPr>
        <p:txBody>
          <a:bodyPr wrap="square" lIns="0" tIns="0" rIns="0" bIns="0" rtlCol="0"/>
          <a:lstStyle/>
          <a:p>
            <a:endParaRPr dirty="0"/>
          </a:p>
        </p:txBody>
      </p:sp>
      <p:sp>
        <p:nvSpPr>
          <p:cNvPr id="10" name="Holder 6">
            <a:extLst>
              <a:ext uri="{FF2B5EF4-FFF2-40B4-BE49-F238E27FC236}">
                <a16:creationId xmlns:a16="http://schemas.microsoft.com/office/drawing/2014/main" id="{0D40C491-A8C4-427A-9A43-DA6107177ACC}"/>
              </a:ext>
            </a:extLst>
          </p:cNvPr>
          <p:cNvSpPr txBox="1">
            <a:spLocks/>
          </p:cNvSpPr>
          <p:nvPr userDrawn="1"/>
        </p:nvSpPr>
        <p:spPr>
          <a:xfrm>
            <a:off x="281940" y="6472168"/>
            <a:ext cx="861060" cy="205184"/>
          </a:xfrm>
          <a:prstGeom prst="rect">
            <a:avLst/>
          </a:prstGeom>
        </p:spPr>
        <p:txBody>
          <a:bodyPr vert="horz" wrap="square" lIns="0" tIns="0" rIns="0" bIns="0" rtlCol="0" anchor="ctr">
            <a:spAutoFit/>
          </a:bodyPr>
          <a:lstStyle>
            <a:defPPr>
              <a:defRPr lang="en-US"/>
            </a:defPPr>
            <a:lvl1pPr marL="0" algn="r"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45"/>
              </a:lnSpc>
            </a:pPr>
            <a:r>
              <a:rPr lang="en-US" spc="-5" dirty="0"/>
              <a:t>Page</a:t>
            </a:r>
            <a:r>
              <a:rPr lang="en-US" spc="-60" dirty="0"/>
              <a:t> </a:t>
            </a:r>
            <a:fld id="{81D60167-4931-47E6-BA6A-407CBD079E47}" type="slidenum">
              <a:rPr spc="-5" smtClean="0"/>
              <a:pPr marL="12700">
                <a:lnSpc>
                  <a:spcPts val="1645"/>
                </a:lnSpc>
              </a:pPr>
              <a:t>‹#›</a:t>
            </a:fld>
            <a:endParaRPr spc="-5" dirty="0"/>
          </a:p>
        </p:txBody>
      </p:sp>
    </p:spTree>
    <p:extLst>
      <p:ext uri="{BB962C8B-B14F-4D97-AF65-F5344CB8AC3E}">
        <p14:creationId xmlns:p14="http://schemas.microsoft.com/office/powerpoint/2010/main" val="1683567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D89A-B2C6-46F7-8D64-12FE60264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6F047C-1EF6-44ED-8C90-3B69A3F192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52EADF-974F-4207-A5A8-BA1515ABA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2FF08-4245-4544-99CE-536122D13CC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B909DD3-76E8-4EC9-BA57-580700F4B4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87D776-DD60-4C70-9C30-04E0513ABA4D}"/>
              </a:ext>
            </a:extLst>
          </p:cNvPr>
          <p:cNvSpPr>
            <a:spLocks noGrp="1"/>
          </p:cNvSpPr>
          <p:nvPr>
            <p:ph type="sldNum" sz="quarter" idx="12"/>
          </p:nvPr>
        </p:nvSpPr>
        <p:spPr/>
        <p:txBody>
          <a:bodyPr/>
          <a:lstStyle/>
          <a:p>
            <a:fld id="{A17D5D10-EA2C-4F28-A21B-11F89D29DBF5}" type="slidenum">
              <a:rPr lang="en-US" smtClean="0"/>
              <a:t>‹#›</a:t>
            </a:fld>
            <a:endParaRPr lang="en-US" dirty="0"/>
          </a:p>
        </p:txBody>
      </p:sp>
    </p:spTree>
    <p:extLst>
      <p:ext uri="{BB962C8B-B14F-4D97-AF65-F5344CB8AC3E}">
        <p14:creationId xmlns:p14="http://schemas.microsoft.com/office/powerpoint/2010/main" val="44896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AB9A-BED6-4B91-893E-CC1CF6A8D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71E6E8-921D-45E7-AA08-3BA48955DC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4A94EFF-F039-4E5A-B16A-95BCF0E68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E27F6-6BB9-4909-8586-51500622933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DBE0502-B39B-4119-9CA0-4B4763ED41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8A7F6A-8215-4254-B30F-06648CC521FD}"/>
              </a:ext>
            </a:extLst>
          </p:cNvPr>
          <p:cNvSpPr>
            <a:spLocks noGrp="1"/>
          </p:cNvSpPr>
          <p:nvPr>
            <p:ph type="sldNum" sz="quarter" idx="12"/>
          </p:nvPr>
        </p:nvSpPr>
        <p:spPr/>
        <p:txBody>
          <a:bodyPr/>
          <a:lstStyle/>
          <a:p>
            <a:fld id="{A17D5D10-EA2C-4F28-A21B-11F89D29DBF5}" type="slidenum">
              <a:rPr lang="en-US" smtClean="0"/>
              <a:t>‹#›</a:t>
            </a:fld>
            <a:endParaRPr lang="en-US" dirty="0"/>
          </a:p>
        </p:txBody>
      </p:sp>
    </p:spTree>
    <p:extLst>
      <p:ext uri="{BB962C8B-B14F-4D97-AF65-F5344CB8AC3E}">
        <p14:creationId xmlns:p14="http://schemas.microsoft.com/office/powerpoint/2010/main" val="2110265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860B-FA70-4368-ABA2-4F355492C5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245B29-0224-4F3D-B7D7-A7DB3DCCDF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ADE25-7348-4888-95CC-83591875559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721FBD5-CF20-4DFC-98FB-94F9FA3129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D7A8DF-D0CD-4EC7-990A-BCAB34A50E05}"/>
              </a:ext>
            </a:extLst>
          </p:cNvPr>
          <p:cNvSpPr>
            <a:spLocks noGrp="1"/>
          </p:cNvSpPr>
          <p:nvPr>
            <p:ph type="sldNum" sz="quarter" idx="12"/>
          </p:nvPr>
        </p:nvSpPr>
        <p:spPr/>
        <p:txBody>
          <a:bodyPr/>
          <a:lstStyle/>
          <a:p>
            <a:fld id="{A17D5D10-EA2C-4F28-A21B-11F89D29DBF5}" type="slidenum">
              <a:rPr lang="en-US" smtClean="0"/>
              <a:t>‹#›</a:t>
            </a:fld>
            <a:endParaRPr lang="en-US" dirty="0"/>
          </a:p>
        </p:txBody>
      </p:sp>
    </p:spTree>
    <p:extLst>
      <p:ext uri="{BB962C8B-B14F-4D97-AF65-F5344CB8AC3E}">
        <p14:creationId xmlns:p14="http://schemas.microsoft.com/office/powerpoint/2010/main" val="214447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Logo Title Slide">
    <p:spTree>
      <p:nvGrpSpPr>
        <p:cNvPr id="1" name=""/>
        <p:cNvGrpSpPr/>
        <p:nvPr/>
      </p:nvGrpSpPr>
      <p:grpSpPr>
        <a:xfrm>
          <a:off x="0" y="0"/>
          <a:ext cx="0" cy="0"/>
          <a:chOff x="0" y="0"/>
          <a:chExt cx="0" cy="0"/>
        </a:xfrm>
      </p:grpSpPr>
      <p:sp>
        <p:nvSpPr>
          <p:cNvPr id="5" name="Rectangle 4"/>
          <p:cNvSpPr/>
          <p:nvPr userDrawn="1"/>
        </p:nvSpPr>
        <p:spPr>
          <a:xfrm>
            <a:off x="0" y="6129251"/>
            <a:ext cx="12192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12856"/>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683"/>
          <a:stretch/>
        </p:blipFill>
        <p:spPr>
          <a:xfrm>
            <a:off x="9387323" y="6212134"/>
            <a:ext cx="2429323" cy="554935"/>
          </a:xfrm>
          <a:prstGeom prst="rect">
            <a:avLst/>
          </a:prstGeom>
        </p:spPr>
      </p:pic>
      <p:sp>
        <p:nvSpPr>
          <p:cNvPr id="4" name="Picture Placeholder 3"/>
          <p:cNvSpPr>
            <a:spLocks noGrp="1"/>
          </p:cNvSpPr>
          <p:nvPr>
            <p:ph type="pic" sz="quarter" idx="10" hasCustomPrompt="1"/>
          </p:nvPr>
        </p:nvSpPr>
        <p:spPr>
          <a:xfrm>
            <a:off x="304800" y="335280"/>
            <a:ext cx="6949440" cy="1645920"/>
          </a:xfrm>
          <a:prstGeom prst="rect">
            <a:avLst/>
          </a:prstGeom>
        </p:spPr>
        <p:txBody>
          <a:bodyPr/>
          <a:lstStyle>
            <a:lvl1pPr marL="0" indent="0" algn="ctr">
              <a:buNone/>
              <a:defRPr sz="2200" baseline="0">
                <a:latin typeface="Arial" panose="020B0604020202020204" pitchFamily="34" charset="0"/>
                <a:cs typeface="Arial" panose="020B0604020202020204" pitchFamily="34" charset="0"/>
              </a:defRPr>
            </a:lvl1pPr>
          </a:lstStyle>
          <a:p>
            <a:r>
              <a:rPr lang="en-US"/>
              <a:t>Click picture to add business line or product/ service sub logo</a:t>
            </a:r>
          </a:p>
        </p:txBody>
      </p:sp>
    </p:spTree>
    <p:extLst>
      <p:ext uri="{BB962C8B-B14F-4D97-AF65-F5344CB8AC3E}">
        <p14:creationId xmlns:p14="http://schemas.microsoft.com/office/powerpoint/2010/main" val="956289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00912E-6B30-475A-8B6D-2D356C9568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CEDAC5-4BF4-40B2-B5D6-A855CD093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C7F90-DF09-414E-8536-AD44A0D358C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9C10337-4FA6-45BA-8FBE-790ACBDD9D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942E8-1500-4B5C-8BFF-18B7068AB555}"/>
              </a:ext>
            </a:extLst>
          </p:cNvPr>
          <p:cNvSpPr>
            <a:spLocks noGrp="1"/>
          </p:cNvSpPr>
          <p:nvPr>
            <p:ph type="sldNum" sz="quarter" idx="12"/>
          </p:nvPr>
        </p:nvSpPr>
        <p:spPr/>
        <p:txBody>
          <a:bodyPr/>
          <a:lstStyle/>
          <a:p>
            <a:fld id="{A17D5D10-EA2C-4F28-A21B-11F89D29DBF5}" type="slidenum">
              <a:rPr lang="en-US" smtClean="0"/>
              <a:t>‹#›</a:t>
            </a:fld>
            <a:endParaRPr lang="en-US" dirty="0"/>
          </a:p>
        </p:txBody>
      </p:sp>
    </p:spTree>
    <p:extLst>
      <p:ext uri="{BB962C8B-B14F-4D97-AF65-F5344CB8AC3E}">
        <p14:creationId xmlns:p14="http://schemas.microsoft.com/office/powerpoint/2010/main" val="2844696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scal Service Title Slide">
    <p:spTree>
      <p:nvGrpSpPr>
        <p:cNvPr id="1" name=""/>
        <p:cNvGrpSpPr/>
        <p:nvPr/>
      </p:nvGrpSpPr>
      <p:grpSpPr>
        <a:xfrm>
          <a:off x="0" y="0"/>
          <a:ext cx="0" cy="0"/>
          <a:chOff x="0" y="0"/>
          <a:chExt cx="0" cy="0"/>
        </a:xfrm>
      </p:grpSpPr>
      <p:sp>
        <p:nvSpPr>
          <p:cNvPr id="5" name="Rectangle 4"/>
          <p:cNvSpPr/>
          <p:nvPr userDrawn="1"/>
        </p:nvSpPr>
        <p:spPr>
          <a:xfrm>
            <a:off x="0" y="6129251"/>
            <a:ext cx="12192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12856"/>
              </a:solidFill>
            </a:endParaRPr>
          </a:p>
        </p:txBody>
      </p:sp>
      <p:pic>
        <p:nvPicPr>
          <p:cNvPr id="6" name="Picture 2" descr="http://fiscalservice.treasuryecm.gov/fs/support/GAC/StyleGuideLogos/Fiscal%20Service%20-%20Horizontal%20-%20Color%20-%20Treasu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345820"/>
            <a:ext cx="69494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76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 Logo Title Slide">
    <p:spTree>
      <p:nvGrpSpPr>
        <p:cNvPr id="1" name=""/>
        <p:cNvGrpSpPr/>
        <p:nvPr/>
      </p:nvGrpSpPr>
      <p:grpSpPr>
        <a:xfrm>
          <a:off x="0" y="0"/>
          <a:ext cx="0" cy="0"/>
          <a:chOff x="0" y="0"/>
          <a:chExt cx="0" cy="0"/>
        </a:xfrm>
      </p:grpSpPr>
      <p:sp>
        <p:nvSpPr>
          <p:cNvPr id="5" name="Rectangle 4"/>
          <p:cNvSpPr/>
          <p:nvPr userDrawn="1"/>
        </p:nvSpPr>
        <p:spPr>
          <a:xfrm>
            <a:off x="0" y="6129251"/>
            <a:ext cx="12192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12856"/>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683"/>
          <a:stretch/>
        </p:blipFill>
        <p:spPr>
          <a:xfrm>
            <a:off x="9387323" y="6212134"/>
            <a:ext cx="2429323" cy="554935"/>
          </a:xfrm>
          <a:prstGeom prst="rect">
            <a:avLst/>
          </a:prstGeom>
        </p:spPr>
      </p:pic>
      <p:sp>
        <p:nvSpPr>
          <p:cNvPr id="4" name="Picture Placeholder 3"/>
          <p:cNvSpPr>
            <a:spLocks noGrp="1"/>
          </p:cNvSpPr>
          <p:nvPr>
            <p:ph type="pic" sz="quarter" idx="10" hasCustomPrompt="1"/>
          </p:nvPr>
        </p:nvSpPr>
        <p:spPr>
          <a:xfrm>
            <a:off x="304800" y="335280"/>
            <a:ext cx="6949440" cy="1645920"/>
          </a:xfrm>
          <a:prstGeom prst="rect">
            <a:avLst/>
          </a:prstGeom>
        </p:spPr>
        <p:txBody>
          <a:bodyPr/>
          <a:lstStyle>
            <a:lvl1pPr marL="0" indent="0" algn="ctr">
              <a:buNone/>
              <a:defRPr sz="2200" baseline="0">
                <a:latin typeface="Arial" panose="020B0604020202020204" pitchFamily="34" charset="0"/>
                <a:cs typeface="Arial" panose="020B0604020202020204" pitchFamily="34" charset="0"/>
              </a:defRPr>
            </a:lvl1pPr>
          </a:lstStyle>
          <a:p>
            <a:r>
              <a:rPr lang="en-US" dirty="0"/>
              <a:t>Click picture to add business line or product/ service sub logo</a:t>
            </a:r>
          </a:p>
        </p:txBody>
      </p:sp>
    </p:spTree>
    <p:extLst>
      <p:ext uri="{BB962C8B-B14F-4D97-AF65-F5344CB8AC3E}">
        <p14:creationId xmlns:p14="http://schemas.microsoft.com/office/powerpoint/2010/main" val="3787779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15"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dirty="0">
              <a:latin typeface="Arial" panose="020B0604020202020204" pitchFamily="34" charset="0"/>
              <a:cs typeface="Arial" panose="020B0604020202020204" pitchFamily="34" charset="0"/>
            </a:endParaRPr>
          </a:p>
        </p:txBody>
      </p:sp>
      <p:cxnSp>
        <p:nvCxnSpPr>
          <p:cNvPr id="16" name="Straight Connector 15"/>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7"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sz="1800" b="1" spc="300" dirty="0">
              <a:latin typeface="Arial" panose="020B0604020202020204" pitchFamily="34" charset="0"/>
              <a:cs typeface="Arial" panose="020B0604020202020204" pitchFamily="34" charset="0"/>
            </a:endParaRPr>
          </a:p>
        </p:txBody>
      </p:sp>
      <p:cxnSp>
        <p:nvCxnSpPr>
          <p:cNvPr id="18" name="Straight Connector 17"/>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pic>
        <p:nvPicPr>
          <p:cNvPr id="20" name="Picture 19"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256947"/>
            <a:ext cx="2336800" cy="553453"/>
          </a:xfrm>
          <a:prstGeom prst="rect">
            <a:avLst/>
          </a:prstGeom>
        </p:spPr>
      </p:pic>
      <p:sp>
        <p:nvSpPr>
          <p:cNvPr id="22" name="Content Placeholder 21"/>
          <p:cNvSpPr>
            <a:spLocks noGrp="1"/>
          </p:cNvSpPr>
          <p:nvPr>
            <p:ph sz="quarter" idx="10" hasCustomPrompt="1"/>
          </p:nvPr>
        </p:nvSpPr>
        <p:spPr>
          <a:xfrm>
            <a:off x="304800" y="965676"/>
            <a:ext cx="11582400" cy="52065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Tree>
    <p:extLst>
      <p:ext uri="{BB962C8B-B14F-4D97-AF65-F5344CB8AC3E}">
        <p14:creationId xmlns:p14="http://schemas.microsoft.com/office/powerpoint/2010/main" val="1433938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90600"/>
            <a:ext cx="5689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689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sz="1800" b="1" spc="300" dirty="0">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256947"/>
            <a:ext cx="2336800" cy="553453"/>
          </a:xfrm>
          <a:prstGeom prst="rect">
            <a:avLst/>
          </a:prstGeom>
        </p:spPr>
      </p:pic>
      <p:sp>
        <p:nvSpPr>
          <p:cNvPr id="15"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2"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633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990600"/>
            <a:ext cx="5694415"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76401"/>
            <a:ext cx="5691717"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065" y="990600"/>
            <a:ext cx="5650676"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5" y="1676401"/>
            <a:ext cx="5657088"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sz="1800" b="1" spc="300" dirty="0">
              <a:latin typeface="Arial" panose="020B0604020202020204" pitchFamily="34" charset="0"/>
              <a:cs typeface="Arial" panose="020B0604020202020204" pitchFamily="34" charset="0"/>
            </a:endParaRPr>
          </a:p>
        </p:txBody>
      </p:sp>
      <p:cxnSp>
        <p:nvCxnSpPr>
          <p:cNvPr id="20" name="Straight Connector 19"/>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pic>
        <p:nvPicPr>
          <p:cNvPr id="22" name="Picture 21"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256947"/>
            <a:ext cx="2336800" cy="553453"/>
          </a:xfrm>
          <a:prstGeom prst="rect">
            <a:avLst/>
          </a:prstGeom>
        </p:spPr>
      </p:pic>
      <p:sp>
        <p:nvSpPr>
          <p:cNvPr id="23"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4"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8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8" name="Straight Connector 7"/>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sz="1800" b="1" spc="300" dirty="0">
              <a:latin typeface="Arial" panose="020B0604020202020204" pitchFamily="34" charset="0"/>
              <a:cs typeface="Arial" panose="020B0604020202020204" pitchFamily="34" charset="0"/>
            </a:endParaRPr>
          </a:p>
        </p:txBody>
      </p:sp>
      <p:pic>
        <p:nvPicPr>
          <p:cNvPr id="13" name="Picture 12"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256947"/>
            <a:ext cx="2336800" cy="553453"/>
          </a:xfrm>
          <a:prstGeom prst="rect">
            <a:avLst/>
          </a:prstGeom>
        </p:spPr>
      </p:pic>
      <p:sp>
        <p:nvSpPr>
          <p:cNvPr id="14"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514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cxnSp>
        <p:nvCxnSpPr>
          <p:cNvPr id="11" name="Straight Connector 10"/>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sz="1800" b="1" spc="300" dirty="0">
              <a:latin typeface="Arial" panose="020B0604020202020204" pitchFamily="34" charset="0"/>
              <a:cs typeface="Arial" panose="020B0604020202020204" pitchFamily="34" charset="0"/>
            </a:endParaRPr>
          </a:p>
        </p:txBody>
      </p: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256947"/>
            <a:ext cx="2336800" cy="553453"/>
          </a:xfrm>
          <a:prstGeom prst="rect">
            <a:avLst/>
          </a:prstGeom>
        </p:spPr>
      </p:pic>
      <p:cxnSp>
        <p:nvCxnSpPr>
          <p:cNvPr id="15" name="Straight Connector 14"/>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8" name="Title 2"/>
          <p:cNvSpPr txBox="1">
            <a:spLocks/>
          </p:cNvSpPr>
          <p:nvPr userDrawn="1"/>
        </p:nvSpPr>
        <p:spPr>
          <a:xfrm>
            <a:off x="304800" y="152400"/>
            <a:ext cx="115824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dirty="0"/>
              <a:t>Contact Information</a:t>
            </a:r>
          </a:p>
        </p:txBody>
      </p:sp>
      <p:sp>
        <p:nvSpPr>
          <p:cNvPr id="19" name="Picture Placeholder 3"/>
          <p:cNvSpPr>
            <a:spLocks noGrp="1"/>
          </p:cNvSpPr>
          <p:nvPr>
            <p:ph type="pic" sz="quarter" idx="10" hasCustomPrompt="1"/>
          </p:nvPr>
        </p:nvSpPr>
        <p:spPr>
          <a:xfrm>
            <a:off x="646176" y="1243584"/>
            <a:ext cx="3925824" cy="1042416"/>
          </a:xfrm>
          <a:prstGeom prst="rect">
            <a:avLst/>
          </a:prstGeom>
        </p:spPr>
        <p:txBody>
          <a:bodyPr/>
          <a:lstStyle>
            <a:lvl1pPr marL="0" indent="0" algn="l">
              <a:buNone/>
              <a:defRPr sz="2200" baseline="0">
                <a:latin typeface="Arial" panose="020B0604020202020204" pitchFamily="34" charset="0"/>
                <a:cs typeface="Arial" panose="020B0604020202020204" pitchFamily="34" charset="0"/>
              </a:defRPr>
            </a:lvl1pPr>
          </a:lstStyle>
          <a:p>
            <a:r>
              <a:rPr lang="en-US" dirty="0"/>
              <a:t>Click picture to add sub logo</a:t>
            </a:r>
          </a:p>
        </p:txBody>
      </p:sp>
      <p:sp>
        <p:nvSpPr>
          <p:cNvPr id="21"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932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sage Gu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711"/>
          <a:stretch/>
        </p:blipFill>
        <p:spPr bwMode="auto">
          <a:xfrm>
            <a:off x="2540000" y="3212538"/>
            <a:ext cx="7112000" cy="105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009"/>
          <a:stretch/>
        </p:blipFill>
        <p:spPr bwMode="auto">
          <a:xfrm>
            <a:off x="2094384" y="2438401"/>
            <a:ext cx="8003232" cy="83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userDrawn="1"/>
        </p:nvCxnSpPr>
        <p:spPr>
          <a:xfrm>
            <a:off x="304800" y="4267200"/>
            <a:ext cx="11582400" cy="0"/>
          </a:xfrm>
          <a:prstGeom prst="line">
            <a:avLst/>
          </a:prstGeom>
          <a:ln w="28575">
            <a:solidFill>
              <a:srgbClr val="043253"/>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11200" y="5827694"/>
            <a:ext cx="4978400"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If you wish to use the</a:t>
            </a:r>
            <a:r>
              <a:rPr lang="en-US" sz="1400" baseline="0" dirty="0">
                <a:latin typeface="Arial" panose="020B0604020202020204" pitchFamily="34" charset="0"/>
                <a:cs typeface="Arial" panose="020B0604020202020204" pitchFamily="34" charset="0"/>
              </a:rPr>
              <a:t> business line or product/service sub logo title slide, please insert the appropriate sub logo by clicking the picture icon on the “Sub Logo”  title slide.</a:t>
            </a:r>
            <a:endParaRPr lang="en-US" sz="1400" dirty="0">
              <a:latin typeface="Arial" panose="020B0604020202020204" pitchFamily="34" charset="0"/>
              <a:cs typeface="Arial" panose="020B0604020202020204" pitchFamily="34" charset="0"/>
            </a:endParaRPr>
          </a:p>
        </p:txBody>
      </p:sp>
      <p:sp>
        <p:nvSpPr>
          <p:cNvPr id="6" name="Title 2"/>
          <p:cNvSpPr txBox="1">
            <a:spLocks/>
          </p:cNvSpPr>
          <p:nvPr userDrawn="1"/>
        </p:nvSpPr>
        <p:spPr>
          <a:xfrm>
            <a:off x="304800" y="838200"/>
            <a:ext cx="11582400" cy="173237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sz="2200" b="1" u="none" dirty="0"/>
              <a:t>General tips:</a:t>
            </a:r>
          </a:p>
          <a:p>
            <a:pPr marL="285750" indent="-285750">
              <a:buFont typeface="Arial" panose="020B0604020202020204" pitchFamily="34" charset="0"/>
              <a:buChar char="•"/>
            </a:pPr>
            <a:r>
              <a:rPr lang="en-US" sz="1600" dirty="0"/>
              <a:t>These templates</a:t>
            </a:r>
            <a:r>
              <a:rPr lang="en-US" sz="1600" baseline="0" dirty="0"/>
              <a:t> </a:t>
            </a:r>
            <a:r>
              <a:rPr lang="en-US" sz="1600" dirty="0"/>
              <a:t>can be used for all external and internal presentations</a:t>
            </a:r>
            <a:r>
              <a:rPr lang="en-US" sz="1600" baseline="0" dirty="0"/>
              <a:t> and handouts. </a:t>
            </a:r>
            <a:endParaRPr lang="en-US" sz="1600" dirty="0"/>
          </a:p>
          <a:p>
            <a:pPr marL="285750" indent="-285750">
              <a:buFont typeface="Arial" panose="020B0604020202020204" pitchFamily="34" charset="0"/>
              <a:buChar char="•"/>
            </a:pPr>
            <a:r>
              <a:rPr lang="en-US" sz="1600" dirty="0"/>
              <a:t>Insert</a:t>
            </a:r>
            <a:r>
              <a:rPr lang="en-US" sz="1600" baseline="0" dirty="0"/>
              <a:t> page numbers from the “Insert” tab. </a:t>
            </a:r>
            <a:endParaRPr lang="en-US" sz="1600" dirty="0"/>
          </a:p>
          <a:p>
            <a:pPr marL="285750" marR="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dirty="0"/>
              <a:t>Ensure all text is in “Arial” font.</a:t>
            </a:r>
          </a:p>
          <a:p>
            <a:pPr marL="285750" indent="-285750">
              <a:buFont typeface="Arial" panose="020B0604020202020204" pitchFamily="34" charset="0"/>
              <a:buChar char="•"/>
            </a:pPr>
            <a:r>
              <a:rPr lang="en-US" sz="1600" dirty="0"/>
              <a:t>If</a:t>
            </a:r>
            <a:r>
              <a:rPr lang="en-US" sz="1600" baseline="0" dirty="0"/>
              <a:t> color is used</a:t>
            </a:r>
            <a:r>
              <a:rPr lang="en-US" sz="1600" dirty="0"/>
              <a:t>, ensure color selection is consistent with the template.</a:t>
            </a:r>
            <a:r>
              <a:rPr lang="en-US" sz="1600" baseline="0" dirty="0"/>
              <a:t> </a:t>
            </a:r>
            <a:r>
              <a:rPr lang="en-US" sz="1600" dirty="0"/>
              <a:t>For your reference, a few of the Fiscal Service</a:t>
            </a:r>
            <a:r>
              <a:rPr lang="en-US" sz="1600" baseline="0" dirty="0"/>
              <a:t> </a:t>
            </a:r>
            <a:r>
              <a:rPr lang="en-US" sz="1600" dirty="0"/>
              <a:t>colors are provided below.</a:t>
            </a:r>
          </a:p>
        </p:txBody>
      </p:sp>
      <p:cxnSp>
        <p:nvCxnSpPr>
          <p:cNvPr id="12" name="Straight Connector 11"/>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userDrawn="1"/>
        </p:nvSpPr>
        <p:spPr>
          <a:xfrm>
            <a:off x="304800" y="152400"/>
            <a:ext cx="115824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dirty="0"/>
              <a:t>PowerPoint Usage Guide</a:t>
            </a: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424304"/>
            <a:ext cx="2438400" cy="13668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24761" y="4424303"/>
            <a:ext cx="2428875"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userDrawn="1"/>
        </p:nvSpPr>
        <p:spPr>
          <a:xfrm>
            <a:off x="6400799" y="5827694"/>
            <a:ext cx="4876800"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Please insert the appropriate business line or product/service sub logo by clicking the picture</a:t>
            </a:r>
            <a:r>
              <a:rPr lang="en-US" sz="1400" baseline="0" dirty="0">
                <a:latin typeface="Arial" panose="020B0604020202020204" pitchFamily="34" charset="0"/>
                <a:cs typeface="Arial" panose="020B0604020202020204" pitchFamily="34" charset="0"/>
              </a:rPr>
              <a:t> icon </a:t>
            </a:r>
            <a:r>
              <a:rPr lang="en-US" sz="1400" dirty="0">
                <a:latin typeface="Arial" panose="020B0604020202020204" pitchFamily="34" charset="0"/>
                <a:cs typeface="Arial" panose="020B0604020202020204" pitchFamily="34" charset="0"/>
              </a:rPr>
              <a:t>on the “Contact Information” slide.</a:t>
            </a:r>
          </a:p>
        </p:txBody>
      </p:sp>
    </p:spTree>
    <p:extLst>
      <p:ext uri="{BB962C8B-B14F-4D97-AF65-F5344CB8AC3E}">
        <p14:creationId xmlns:p14="http://schemas.microsoft.com/office/powerpoint/2010/main" val="239499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15"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a:latin typeface="Arial" panose="020B0604020202020204" pitchFamily="34" charset="0"/>
              <a:cs typeface="Arial" panose="020B0604020202020204" pitchFamily="34" charset="0"/>
            </a:endParaRPr>
          </a:p>
        </p:txBody>
      </p:sp>
      <p:cxnSp>
        <p:nvCxnSpPr>
          <p:cNvPr id="16" name="Straight Connector 15"/>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7"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a:latin typeface="Arial" panose="020B0604020202020204" pitchFamily="34" charset="0"/>
                <a:cs typeface="Arial" panose="020B0604020202020204" pitchFamily="34" charset="0"/>
              </a:rPr>
              <a:t>L</a:t>
            </a:r>
            <a:r>
              <a:rPr lang="en-US" sz="1200" b="1" spc="300">
                <a:latin typeface="Arial" panose="020B0604020202020204" pitchFamily="34" charset="0"/>
                <a:cs typeface="Arial" panose="020B0604020202020204" pitchFamily="34" charset="0"/>
              </a:rPr>
              <a:t>EAD </a:t>
            </a:r>
            <a:r>
              <a:rPr lang="en-US" sz="1400" b="1" spc="300">
                <a:latin typeface="Arial" panose="020B0604020202020204" pitchFamily="34" charset="0"/>
                <a:cs typeface="Arial" panose="020B0604020202020204" pitchFamily="34" charset="0"/>
              </a:rPr>
              <a:t>∙ </a:t>
            </a:r>
            <a:r>
              <a:rPr lang="en-US" sz="1600" b="1" spc="300">
                <a:latin typeface="Arial" panose="020B0604020202020204" pitchFamily="34" charset="0"/>
                <a:cs typeface="Arial" panose="020B0604020202020204" pitchFamily="34" charset="0"/>
              </a:rPr>
              <a:t>T</a:t>
            </a:r>
            <a:r>
              <a:rPr lang="en-US" sz="1200" b="1" spc="300">
                <a:latin typeface="Arial" panose="020B0604020202020204" pitchFamily="34" charset="0"/>
                <a:cs typeface="Arial" panose="020B0604020202020204" pitchFamily="34" charset="0"/>
              </a:rPr>
              <a:t>RANSFORM </a:t>
            </a:r>
            <a:r>
              <a:rPr lang="en-US" sz="1400" b="1" spc="300">
                <a:latin typeface="Arial" panose="020B0604020202020204" pitchFamily="34" charset="0"/>
                <a:cs typeface="Arial" panose="020B0604020202020204" pitchFamily="34" charset="0"/>
              </a:rPr>
              <a:t>∙ </a:t>
            </a:r>
            <a:r>
              <a:rPr lang="en-US" sz="1600" b="1" spc="300">
                <a:latin typeface="Arial" panose="020B0604020202020204" pitchFamily="34" charset="0"/>
                <a:cs typeface="Arial" panose="020B0604020202020204" pitchFamily="34" charset="0"/>
              </a:rPr>
              <a:t>D</a:t>
            </a:r>
            <a:r>
              <a:rPr lang="en-US" sz="1200" b="1" spc="300">
                <a:latin typeface="Arial" panose="020B0604020202020204" pitchFamily="34" charset="0"/>
                <a:cs typeface="Arial" panose="020B0604020202020204" pitchFamily="34" charset="0"/>
              </a:rPr>
              <a:t>ELIVER</a:t>
            </a:r>
            <a:endParaRPr lang="en-US" sz="1800" b="1" spc="300">
              <a:latin typeface="Arial" panose="020B0604020202020204" pitchFamily="34" charset="0"/>
              <a:cs typeface="Arial" panose="020B0604020202020204" pitchFamily="34" charset="0"/>
            </a:endParaRPr>
          </a:p>
        </p:txBody>
      </p:sp>
      <p:cxnSp>
        <p:nvCxnSpPr>
          <p:cNvPr id="18" name="Straight Connector 17"/>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B54F64-4D77-425A-BD5E-0504AD8FCA49}" type="slidenum">
              <a:rPr lang="en-US" sz="1400" smtClean="0">
                <a:latin typeface="Arial" panose="020B0604020202020204" pitchFamily="34" charset="0"/>
                <a:cs typeface="Arial" panose="020B0604020202020204" pitchFamily="34" charset="0"/>
              </a:rPr>
              <a:t>‹#›</a:t>
            </a:fld>
            <a:endParaRPr lang="en-US" sz="1600">
              <a:latin typeface="Arial" panose="020B0604020202020204" pitchFamily="34" charset="0"/>
              <a:cs typeface="Arial" panose="020B0604020202020204" pitchFamily="34" charset="0"/>
            </a:endParaRPr>
          </a:p>
        </p:txBody>
      </p:sp>
      <p:pic>
        <p:nvPicPr>
          <p:cNvPr id="20" name="Picture 19"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7786" y="6256947"/>
            <a:ext cx="1754070" cy="552823"/>
          </a:xfrm>
          <a:prstGeom prst="rect">
            <a:avLst/>
          </a:prstGeom>
        </p:spPr>
      </p:pic>
      <p:sp>
        <p:nvSpPr>
          <p:cNvPr id="22" name="Content Placeholder 21"/>
          <p:cNvSpPr>
            <a:spLocks noGrp="1"/>
          </p:cNvSpPr>
          <p:nvPr>
            <p:ph sz="quarter" idx="10" hasCustomPrompt="1"/>
          </p:nvPr>
        </p:nvSpPr>
        <p:spPr>
          <a:xfrm>
            <a:off x="304800" y="965676"/>
            <a:ext cx="11582400" cy="5206524"/>
          </a:xfrm>
          <a:prstGeom prst="rect">
            <a:avLst/>
          </a:prstGeo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spTree>
    <p:extLst>
      <p:ext uri="{BB962C8B-B14F-4D97-AF65-F5344CB8AC3E}">
        <p14:creationId xmlns:p14="http://schemas.microsoft.com/office/powerpoint/2010/main" val="358615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90600"/>
            <a:ext cx="5689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689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a:latin typeface="Arial" panose="020B0604020202020204" pitchFamily="34" charset="0"/>
                <a:cs typeface="Arial" panose="020B0604020202020204" pitchFamily="34" charset="0"/>
              </a:rPr>
              <a:t>L</a:t>
            </a:r>
            <a:r>
              <a:rPr lang="en-US" sz="1200" b="1" spc="300">
                <a:latin typeface="Arial" panose="020B0604020202020204" pitchFamily="34" charset="0"/>
                <a:cs typeface="Arial" panose="020B0604020202020204" pitchFamily="34" charset="0"/>
              </a:rPr>
              <a:t>EAD </a:t>
            </a:r>
            <a:r>
              <a:rPr lang="en-US" sz="1400" b="1" spc="300">
                <a:latin typeface="Arial" panose="020B0604020202020204" pitchFamily="34" charset="0"/>
                <a:cs typeface="Arial" panose="020B0604020202020204" pitchFamily="34" charset="0"/>
              </a:rPr>
              <a:t>∙ </a:t>
            </a:r>
            <a:r>
              <a:rPr lang="en-US" sz="1600" b="1" spc="300">
                <a:latin typeface="Arial" panose="020B0604020202020204" pitchFamily="34" charset="0"/>
                <a:cs typeface="Arial" panose="020B0604020202020204" pitchFamily="34" charset="0"/>
              </a:rPr>
              <a:t>T</a:t>
            </a:r>
            <a:r>
              <a:rPr lang="en-US" sz="1200" b="1" spc="300">
                <a:latin typeface="Arial" panose="020B0604020202020204" pitchFamily="34" charset="0"/>
                <a:cs typeface="Arial" panose="020B0604020202020204" pitchFamily="34" charset="0"/>
              </a:rPr>
              <a:t>RANSFORM </a:t>
            </a:r>
            <a:r>
              <a:rPr lang="en-US" sz="1400" b="1" spc="300">
                <a:latin typeface="Arial" panose="020B0604020202020204" pitchFamily="34" charset="0"/>
                <a:cs typeface="Arial" panose="020B0604020202020204" pitchFamily="34" charset="0"/>
              </a:rPr>
              <a:t>∙ </a:t>
            </a:r>
            <a:r>
              <a:rPr lang="en-US" sz="1600" b="1" spc="300">
                <a:latin typeface="Arial" panose="020B0604020202020204" pitchFamily="34" charset="0"/>
                <a:cs typeface="Arial" panose="020B0604020202020204" pitchFamily="34" charset="0"/>
              </a:rPr>
              <a:t>D</a:t>
            </a:r>
            <a:r>
              <a:rPr lang="en-US" sz="1200" b="1" spc="300">
                <a:latin typeface="Arial" panose="020B0604020202020204" pitchFamily="34" charset="0"/>
                <a:cs typeface="Arial" panose="020B0604020202020204" pitchFamily="34" charset="0"/>
              </a:rPr>
              <a:t>ELIVER</a:t>
            </a:r>
            <a:endParaRPr lang="en-US" sz="1800" b="1" spc="300">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256947"/>
            <a:ext cx="2336800" cy="553453"/>
          </a:xfrm>
          <a:prstGeom prst="rect">
            <a:avLst/>
          </a:prstGeom>
        </p:spPr>
      </p:pic>
      <p:sp>
        <p:nvSpPr>
          <p:cNvPr id="15"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sp>
        <p:nvSpPr>
          <p:cNvPr id="22"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B54F64-4D77-425A-BD5E-0504AD8FCA49}" type="slidenum">
              <a:rPr lang="en-US" sz="1400" smtClean="0">
                <a:latin typeface="Arial" panose="020B0604020202020204" pitchFamily="34" charset="0"/>
                <a:cs typeface="Arial" panose="020B0604020202020204" pitchFamily="34" charset="0"/>
              </a:rPr>
              <a:t>‹#›</a:t>
            </a:fld>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04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990600"/>
            <a:ext cx="5694415"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76401"/>
            <a:ext cx="5691717"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065" y="990600"/>
            <a:ext cx="5650676"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5" y="1676401"/>
            <a:ext cx="5657088"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a:latin typeface="Arial" panose="020B0604020202020204" pitchFamily="34" charset="0"/>
                <a:cs typeface="Arial" panose="020B0604020202020204" pitchFamily="34" charset="0"/>
              </a:rPr>
              <a:t>L</a:t>
            </a:r>
            <a:r>
              <a:rPr lang="en-US" sz="1200" b="1" spc="300">
                <a:latin typeface="Arial" panose="020B0604020202020204" pitchFamily="34" charset="0"/>
                <a:cs typeface="Arial" panose="020B0604020202020204" pitchFamily="34" charset="0"/>
              </a:rPr>
              <a:t>EAD </a:t>
            </a:r>
            <a:r>
              <a:rPr lang="en-US" sz="1400" b="1" spc="300">
                <a:latin typeface="Arial" panose="020B0604020202020204" pitchFamily="34" charset="0"/>
                <a:cs typeface="Arial" panose="020B0604020202020204" pitchFamily="34" charset="0"/>
              </a:rPr>
              <a:t>∙ </a:t>
            </a:r>
            <a:r>
              <a:rPr lang="en-US" sz="1600" b="1" spc="300">
                <a:latin typeface="Arial" panose="020B0604020202020204" pitchFamily="34" charset="0"/>
                <a:cs typeface="Arial" panose="020B0604020202020204" pitchFamily="34" charset="0"/>
              </a:rPr>
              <a:t>T</a:t>
            </a:r>
            <a:r>
              <a:rPr lang="en-US" sz="1200" b="1" spc="300">
                <a:latin typeface="Arial" panose="020B0604020202020204" pitchFamily="34" charset="0"/>
                <a:cs typeface="Arial" panose="020B0604020202020204" pitchFamily="34" charset="0"/>
              </a:rPr>
              <a:t>RANSFORM </a:t>
            </a:r>
            <a:r>
              <a:rPr lang="en-US" sz="1400" b="1" spc="300">
                <a:latin typeface="Arial" panose="020B0604020202020204" pitchFamily="34" charset="0"/>
                <a:cs typeface="Arial" panose="020B0604020202020204" pitchFamily="34" charset="0"/>
              </a:rPr>
              <a:t>∙ </a:t>
            </a:r>
            <a:r>
              <a:rPr lang="en-US" sz="1600" b="1" spc="300">
                <a:latin typeface="Arial" panose="020B0604020202020204" pitchFamily="34" charset="0"/>
                <a:cs typeface="Arial" panose="020B0604020202020204" pitchFamily="34" charset="0"/>
              </a:rPr>
              <a:t>D</a:t>
            </a:r>
            <a:r>
              <a:rPr lang="en-US" sz="1200" b="1" spc="300">
                <a:latin typeface="Arial" panose="020B0604020202020204" pitchFamily="34" charset="0"/>
                <a:cs typeface="Arial" panose="020B0604020202020204" pitchFamily="34" charset="0"/>
              </a:rPr>
              <a:t>ELIVER</a:t>
            </a:r>
            <a:endParaRPr lang="en-US" sz="1800" b="1" spc="300">
              <a:latin typeface="Arial" panose="020B0604020202020204" pitchFamily="34" charset="0"/>
              <a:cs typeface="Arial" panose="020B0604020202020204" pitchFamily="34" charset="0"/>
            </a:endParaRPr>
          </a:p>
        </p:txBody>
      </p:sp>
      <p:cxnSp>
        <p:nvCxnSpPr>
          <p:cNvPr id="20" name="Straight Connector 19"/>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pic>
        <p:nvPicPr>
          <p:cNvPr id="22" name="Picture 21"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256947"/>
            <a:ext cx="2336800" cy="553453"/>
          </a:xfrm>
          <a:prstGeom prst="rect">
            <a:avLst/>
          </a:prstGeom>
        </p:spPr>
      </p:pic>
      <p:sp>
        <p:nvSpPr>
          <p:cNvPr id="23"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sp>
        <p:nvSpPr>
          <p:cNvPr id="24"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B54F64-4D77-425A-BD5E-0504AD8FCA49}" type="slidenum">
              <a:rPr lang="en-US" sz="1400" smtClean="0">
                <a:latin typeface="Arial" panose="020B0604020202020204" pitchFamily="34" charset="0"/>
                <a:cs typeface="Arial" panose="020B0604020202020204" pitchFamily="34" charset="0"/>
              </a:rPr>
              <a:t>‹#›</a:t>
            </a:fld>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43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8" name="Straight Connector 7"/>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a:latin typeface="Arial" panose="020B0604020202020204" pitchFamily="34" charset="0"/>
                <a:cs typeface="Arial" panose="020B0604020202020204" pitchFamily="34" charset="0"/>
              </a:rPr>
              <a:t>L</a:t>
            </a:r>
            <a:r>
              <a:rPr lang="en-US" sz="1200" b="1" spc="300">
                <a:latin typeface="Arial" panose="020B0604020202020204" pitchFamily="34" charset="0"/>
                <a:cs typeface="Arial" panose="020B0604020202020204" pitchFamily="34" charset="0"/>
              </a:rPr>
              <a:t>EAD </a:t>
            </a:r>
            <a:r>
              <a:rPr lang="en-US" sz="1400" b="1" spc="300">
                <a:latin typeface="Arial" panose="020B0604020202020204" pitchFamily="34" charset="0"/>
                <a:cs typeface="Arial" panose="020B0604020202020204" pitchFamily="34" charset="0"/>
              </a:rPr>
              <a:t>∙ </a:t>
            </a:r>
            <a:r>
              <a:rPr lang="en-US" sz="1600" b="1" spc="300">
                <a:latin typeface="Arial" panose="020B0604020202020204" pitchFamily="34" charset="0"/>
                <a:cs typeface="Arial" panose="020B0604020202020204" pitchFamily="34" charset="0"/>
              </a:rPr>
              <a:t>T</a:t>
            </a:r>
            <a:r>
              <a:rPr lang="en-US" sz="1200" b="1" spc="300">
                <a:latin typeface="Arial" panose="020B0604020202020204" pitchFamily="34" charset="0"/>
                <a:cs typeface="Arial" panose="020B0604020202020204" pitchFamily="34" charset="0"/>
              </a:rPr>
              <a:t>RANSFORM </a:t>
            </a:r>
            <a:r>
              <a:rPr lang="en-US" sz="1400" b="1" spc="300">
                <a:latin typeface="Arial" panose="020B0604020202020204" pitchFamily="34" charset="0"/>
                <a:cs typeface="Arial" panose="020B0604020202020204" pitchFamily="34" charset="0"/>
              </a:rPr>
              <a:t>∙ </a:t>
            </a:r>
            <a:r>
              <a:rPr lang="en-US" sz="1600" b="1" spc="300">
                <a:latin typeface="Arial" panose="020B0604020202020204" pitchFamily="34" charset="0"/>
                <a:cs typeface="Arial" panose="020B0604020202020204" pitchFamily="34" charset="0"/>
              </a:rPr>
              <a:t>D</a:t>
            </a:r>
            <a:r>
              <a:rPr lang="en-US" sz="1200" b="1" spc="300">
                <a:latin typeface="Arial" panose="020B0604020202020204" pitchFamily="34" charset="0"/>
                <a:cs typeface="Arial" panose="020B0604020202020204" pitchFamily="34" charset="0"/>
              </a:rPr>
              <a:t>ELIVER</a:t>
            </a:r>
            <a:endParaRPr lang="en-US" sz="1800" b="1" spc="300">
              <a:latin typeface="Arial" panose="020B0604020202020204" pitchFamily="34" charset="0"/>
              <a:cs typeface="Arial" panose="020B0604020202020204" pitchFamily="34" charset="0"/>
            </a:endParaRPr>
          </a:p>
        </p:txBody>
      </p:sp>
      <p:pic>
        <p:nvPicPr>
          <p:cNvPr id="13" name="Picture 12"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256947"/>
            <a:ext cx="2336800" cy="553453"/>
          </a:xfrm>
          <a:prstGeom prst="rect">
            <a:avLst/>
          </a:prstGeom>
        </p:spPr>
      </p:pic>
      <p:sp>
        <p:nvSpPr>
          <p:cNvPr id="14"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B54F64-4D77-425A-BD5E-0504AD8FCA49}" type="slidenum">
              <a:rPr lang="en-US" sz="1400" smtClean="0">
                <a:latin typeface="Arial" panose="020B0604020202020204" pitchFamily="34" charset="0"/>
                <a:cs typeface="Arial" panose="020B0604020202020204" pitchFamily="34" charset="0"/>
              </a:rPr>
              <a:t>‹#›</a:t>
            </a:fld>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08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cxnSp>
        <p:nvCxnSpPr>
          <p:cNvPr id="11" name="Straight Connector 10"/>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userDrawn="1"/>
        </p:nvSpPr>
        <p:spPr>
          <a:xfrm>
            <a:off x="3449909" y="6389370"/>
            <a:ext cx="5292185"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a:latin typeface="Arial" panose="020B0604020202020204" pitchFamily="34" charset="0"/>
                <a:cs typeface="Arial" panose="020B0604020202020204" pitchFamily="34" charset="0"/>
              </a:rPr>
              <a:t>L</a:t>
            </a:r>
            <a:r>
              <a:rPr lang="en-US" sz="1200" b="1" spc="300">
                <a:latin typeface="Arial" panose="020B0604020202020204" pitchFamily="34" charset="0"/>
                <a:cs typeface="Arial" panose="020B0604020202020204" pitchFamily="34" charset="0"/>
              </a:rPr>
              <a:t>EAD </a:t>
            </a:r>
            <a:r>
              <a:rPr lang="en-US" sz="1400" b="1" spc="300">
                <a:latin typeface="Arial" panose="020B0604020202020204" pitchFamily="34" charset="0"/>
                <a:cs typeface="Arial" panose="020B0604020202020204" pitchFamily="34" charset="0"/>
              </a:rPr>
              <a:t>∙ </a:t>
            </a:r>
            <a:r>
              <a:rPr lang="en-US" sz="1600" b="1" spc="300">
                <a:latin typeface="Arial" panose="020B0604020202020204" pitchFamily="34" charset="0"/>
                <a:cs typeface="Arial" panose="020B0604020202020204" pitchFamily="34" charset="0"/>
              </a:rPr>
              <a:t>T</a:t>
            </a:r>
            <a:r>
              <a:rPr lang="en-US" sz="1200" b="1" spc="300">
                <a:latin typeface="Arial" panose="020B0604020202020204" pitchFamily="34" charset="0"/>
                <a:cs typeface="Arial" panose="020B0604020202020204" pitchFamily="34" charset="0"/>
              </a:rPr>
              <a:t>RANSFORM </a:t>
            </a:r>
            <a:r>
              <a:rPr lang="en-US" sz="1400" b="1" spc="300">
                <a:latin typeface="Arial" panose="020B0604020202020204" pitchFamily="34" charset="0"/>
                <a:cs typeface="Arial" panose="020B0604020202020204" pitchFamily="34" charset="0"/>
              </a:rPr>
              <a:t>∙ </a:t>
            </a:r>
            <a:r>
              <a:rPr lang="en-US" sz="1600" b="1" spc="300">
                <a:latin typeface="Arial" panose="020B0604020202020204" pitchFamily="34" charset="0"/>
                <a:cs typeface="Arial" panose="020B0604020202020204" pitchFamily="34" charset="0"/>
              </a:rPr>
              <a:t>D</a:t>
            </a:r>
            <a:r>
              <a:rPr lang="en-US" sz="1200" b="1" spc="300">
                <a:latin typeface="Arial" panose="020B0604020202020204" pitchFamily="34" charset="0"/>
                <a:cs typeface="Arial" panose="020B0604020202020204" pitchFamily="34" charset="0"/>
              </a:rPr>
              <a:t>ELIVER</a:t>
            </a:r>
            <a:endParaRPr lang="en-US" sz="1800" b="1" spc="300">
              <a:latin typeface="Arial" panose="020B0604020202020204" pitchFamily="34" charset="0"/>
              <a:cs typeface="Arial" panose="020B0604020202020204" pitchFamily="34" charset="0"/>
            </a:endParaRPr>
          </a:p>
        </p:txBody>
      </p: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256947"/>
            <a:ext cx="2336800" cy="553453"/>
          </a:xfrm>
          <a:prstGeom prst="rect">
            <a:avLst/>
          </a:prstGeom>
        </p:spPr>
      </p:pic>
      <p:cxnSp>
        <p:nvCxnSpPr>
          <p:cNvPr id="15" name="Straight Connector 14"/>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8" name="Title 2"/>
          <p:cNvSpPr txBox="1">
            <a:spLocks/>
          </p:cNvSpPr>
          <p:nvPr userDrawn="1"/>
        </p:nvSpPr>
        <p:spPr>
          <a:xfrm>
            <a:off x="304800" y="152400"/>
            <a:ext cx="115824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a:latin typeface="+mn-lt"/>
              </a:rPr>
              <a:t>Contact Information</a:t>
            </a:r>
          </a:p>
        </p:txBody>
      </p:sp>
      <p:sp>
        <p:nvSpPr>
          <p:cNvPr id="19" name="Picture Placeholder 3"/>
          <p:cNvSpPr>
            <a:spLocks noGrp="1"/>
          </p:cNvSpPr>
          <p:nvPr>
            <p:ph type="pic" sz="quarter" idx="10" hasCustomPrompt="1"/>
          </p:nvPr>
        </p:nvSpPr>
        <p:spPr>
          <a:xfrm>
            <a:off x="646176" y="1243584"/>
            <a:ext cx="3925824" cy="1042416"/>
          </a:xfrm>
          <a:prstGeom prst="rect">
            <a:avLst/>
          </a:prstGeom>
        </p:spPr>
        <p:txBody>
          <a:bodyPr/>
          <a:lstStyle>
            <a:lvl1pPr marL="0" indent="0" algn="l">
              <a:buNone/>
              <a:defRPr sz="2200" baseline="0">
                <a:latin typeface="Arial" panose="020B0604020202020204" pitchFamily="34" charset="0"/>
                <a:cs typeface="Arial" panose="020B0604020202020204" pitchFamily="34" charset="0"/>
              </a:defRPr>
            </a:lvl1pPr>
          </a:lstStyle>
          <a:p>
            <a:r>
              <a:rPr lang="en-US"/>
              <a:t>Click picture to add sub logo</a:t>
            </a:r>
          </a:p>
        </p:txBody>
      </p:sp>
      <p:sp>
        <p:nvSpPr>
          <p:cNvPr id="21" name="Slide Number Placeholder 5"/>
          <p:cNvSpPr txBox="1">
            <a:spLocks/>
          </p:cNvSpPr>
          <p:nvPr userDrawn="1"/>
        </p:nvSpPr>
        <p:spPr>
          <a:xfrm>
            <a:off x="203200" y="6400800"/>
            <a:ext cx="1524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B54F64-4D77-425A-BD5E-0504AD8FCA49}" type="slidenum">
              <a:rPr lang="en-US" sz="1400" smtClean="0">
                <a:latin typeface="Arial" panose="020B0604020202020204" pitchFamily="34" charset="0"/>
                <a:cs typeface="Arial" panose="020B0604020202020204" pitchFamily="34" charset="0"/>
              </a:rPr>
              <a:t>‹#›</a:t>
            </a:fld>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81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sage Gu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711"/>
          <a:stretch/>
        </p:blipFill>
        <p:spPr bwMode="auto">
          <a:xfrm>
            <a:off x="2540000" y="3212538"/>
            <a:ext cx="7112000" cy="105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009"/>
          <a:stretch/>
        </p:blipFill>
        <p:spPr bwMode="auto">
          <a:xfrm>
            <a:off x="2094384" y="2438401"/>
            <a:ext cx="8003232" cy="83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userDrawn="1"/>
        </p:nvCxnSpPr>
        <p:spPr>
          <a:xfrm>
            <a:off x="304800" y="4267200"/>
            <a:ext cx="11582400" cy="0"/>
          </a:xfrm>
          <a:prstGeom prst="line">
            <a:avLst/>
          </a:prstGeom>
          <a:ln w="28575">
            <a:solidFill>
              <a:srgbClr val="043253"/>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11200" y="5827694"/>
            <a:ext cx="4978400" cy="738664"/>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If you wish to use the</a:t>
            </a:r>
            <a:r>
              <a:rPr lang="en-US" sz="1400" baseline="0">
                <a:latin typeface="Arial" panose="020B0604020202020204" pitchFamily="34" charset="0"/>
                <a:cs typeface="Arial" panose="020B0604020202020204" pitchFamily="34" charset="0"/>
              </a:rPr>
              <a:t> business line or product/service sub logo title slide, please insert the appropriate sub logo by clicking the picture icon on the “Sub Logo”  title slide.</a:t>
            </a:r>
            <a:endParaRPr lang="en-US" sz="1400">
              <a:latin typeface="Arial" panose="020B0604020202020204" pitchFamily="34" charset="0"/>
              <a:cs typeface="Arial" panose="020B0604020202020204" pitchFamily="34" charset="0"/>
            </a:endParaRPr>
          </a:p>
        </p:txBody>
      </p:sp>
      <p:sp>
        <p:nvSpPr>
          <p:cNvPr id="6" name="Title 2"/>
          <p:cNvSpPr txBox="1">
            <a:spLocks/>
          </p:cNvSpPr>
          <p:nvPr userDrawn="1"/>
        </p:nvSpPr>
        <p:spPr>
          <a:xfrm>
            <a:off x="304800" y="838200"/>
            <a:ext cx="11582400" cy="173237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sz="2200" b="1" u="none"/>
              <a:t>General tips:</a:t>
            </a:r>
          </a:p>
          <a:p>
            <a:pPr marL="285750" indent="-285750">
              <a:buFont typeface="Arial" panose="020B0604020202020204" pitchFamily="34" charset="0"/>
              <a:buChar char="•"/>
            </a:pPr>
            <a:r>
              <a:rPr lang="en-US" sz="1600"/>
              <a:t>These templates</a:t>
            </a:r>
            <a:r>
              <a:rPr lang="en-US" sz="1600" baseline="0"/>
              <a:t> </a:t>
            </a:r>
            <a:r>
              <a:rPr lang="en-US" sz="1600"/>
              <a:t>can be used for all external and internal presentations</a:t>
            </a:r>
            <a:r>
              <a:rPr lang="en-US" sz="1600" baseline="0"/>
              <a:t> and handouts. </a:t>
            </a:r>
            <a:endParaRPr lang="en-US" sz="1600"/>
          </a:p>
          <a:p>
            <a:pPr marL="285750" indent="-285750">
              <a:buFont typeface="Arial" panose="020B0604020202020204" pitchFamily="34" charset="0"/>
              <a:buChar char="•"/>
            </a:pPr>
            <a:r>
              <a:rPr lang="en-US" sz="1600"/>
              <a:t>Insert</a:t>
            </a:r>
            <a:r>
              <a:rPr lang="en-US" sz="1600" baseline="0"/>
              <a:t> page numbers from the “Insert” tab. </a:t>
            </a:r>
            <a:endParaRPr lang="en-US" sz="1600"/>
          </a:p>
          <a:p>
            <a:pPr marL="285750" marR="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a:t>Ensure all text is in “Arial” font.</a:t>
            </a:r>
          </a:p>
          <a:p>
            <a:pPr marL="285750" indent="-285750">
              <a:buFont typeface="Arial" panose="020B0604020202020204" pitchFamily="34" charset="0"/>
              <a:buChar char="•"/>
            </a:pPr>
            <a:r>
              <a:rPr lang="en-US" sz="1600"/>
              <a:t>If</a:t>
            </a:r>
            <a:r>
              <a:rPr lang="en-US" sz="1600" baseline="0"/>
              <a:t> color is used</a:t>
            </a:r>
            <a:r>
              <a:rPr lang="en-US" sz="1600"/>
              <a:t>, ensure color selection is consistent with the template.</a:t>
            </a:r>
            <a:r>
              <a:rPr lang="en-US" sz="1600" baseline="0"/>
              <a:t> </a:t>
            </a:r>
            <a:r>
              <a:rPr lang="en-US" sz="1600"/>
              <a:t>For your reference, a few of the Fiscal Service</a:t>
            </a:r>
            <a:r>
              <a:rPr lang="en-US" sz="1600" baseline="0"/>
              <a:t> </a:t>
            </a:r>
            <a:r>
              <a:rPr lang="en-US" sz="1600"/>
              <a:t>colors are provided below.</a:t>
            </a:r>
          </a:p>
        </p:txBody>
      </p:sp>
      <p:cxnSp>
        <p:nvCxnSpPr>
          <p:cNvPr id="12" name="Straight Connector 11"/>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userDrawn="1"/>
        </p:nvSpPr>
        <p:spPr>
          <a:xfrm>
            <a:off x="304800" y="152400"/>
            <a:ext cx="115824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a:t>PowerPoint Usage Guide</a:t>
            </a: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424304"/>
            <a:ext cx="2438400" cy="13668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24761" y="4424303"/>
            <a:ext cx="2428875"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userDrawn="1"/>
        </p:nvSpPr>
        <p:spPr>
          <a:xfrm>
            <a:off x="6400799" y="5827694"/>
            <a:ext cx="4876800" cy="738664"/>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Please insert the appropriate business line or product/service sub logo by clicking the picture</a:t>
            </a:r>
            <a:r>
              <a:rPr lang="en-US" sz="1400" baseline="0">
                <a:latin typeface="Arial" panose="020B0604020202020204" pitchFamily="34" charset="0"/>
                <a:cs typeface="Arial" panose="020B0604020202020204" pitchFamily="34" charset="0"/>
              </a:rPr>
              <a:t> icon </a:t>
            </a:r>
            <a:r>
              <a:rPr lang="en-US" sz="1400">
                <a:latin typeface="Arial" panose="020B0604020202020204" pitchFamily="34" charset="0"/>
                <a:cs typeface="Arial" panose="020B0604020202020204" pitchFamily="34" charset="0"/>
              </a:rPr>
              <a:t>on the “Contact Information” slide.</a:t>
            </a:r>
          </a:p>
        </p:txBody>
      </p:sp>
    </p:spTree>
    <p:extLst>
      <p:ext uri="{BB962C8B-B14F-4D97-AF65-F5344CB8AC3E}">
        <p14:creationId xmlns:p14="http://schemas.microsoft.com/office/powerpoint/2010/main" val="414633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DED6E-1CC1-A44E-AB3C-C1B157287C48}"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A9515-9167-6745-9E47-E229B29EF16D}" type="slidenum">
              <a:rPr lang="en-US" smtClean="0"/>
              <a:t>‹#›</a:t>
            </a:fld>
            <a:endParaRPr lang="en-US"/>
          </a:p>
        </p:txBody>
      </p:sp>
    </p:spTree>
    <p:extLst>
      <p:ext uri="{BB962C8B-B14F-4D97-AF65-F5344CB8AC3E}">
        <p14:creationId xmlns:p14="http://schemas.microsoft.com/office/powerpoint/2010/main" val="382294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668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5" r:id="rId6"/>
    <p:sldLayoutId id="2147483656" r:id="rId7"/>
    <p:sldLayoutId id="2147483657" r:id="rId8"/>
    <p:sldLayoutId id="2147483660"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4CD02-E7F5-4823-BA6D-F2049FB65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7739E-670B-4D95-A136-D50F0F4167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175B8-F317-4039-88A3-51561262C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8043F6C9-2494-40B5-B5CA-F65A54E840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0196EE-3388-47EF-9811-402F8BF33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D5D10-EA2C-4F28-A21B-11F89D29DBF5}" type="slidenum">
              <a:rPr lang="en-US" smtClean="0"/>
              <a:t>‹#›</a:t>
            </a:fld>
            <a:endParaRPr lang="en-US" dirty="0"/>
          </a:p>
        </p:txBody>
      </p:sp>
      <p:sp>
        <p:nvSpPr>
          <p:cNvPr id="7" name="MSIPCMContentMarking" descr="{&quot;HashCode&quot;:918895944,&quot;Placement&quot;:&quot;Header&quot;,&quot;Top&quot;:0.0,&quot;Left&quot;:0.0,&quot;SlideWidth&quot;:960,&quot;SlideHeight&quot;:540}">
            <a:extLst>
              <a:ext uri="{FF2B5EF4-FFF2-40B4-BE49-F238E27FC236}">
                <a16:creationId xmlns:a16="http://schemas.microsoft.com/office/drawing/2014/main" id="{72480FB1-7C9B-411C-B216-BBA4633807EC}"/>
              </a:ext>
            </a:extLst>
          </p:cNvPr>
          <p:cNvSpPr txBox="1"/>
          <p:nvPr userDrawn="1"/>
        </p:nvSpPr>
        <p:spPr>
          <a:xfrm>
            <a:off x="0" y="0"/>
            <a:ext cx="3016590"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dirty="0">
                <a:solidFill>
                  <a:srgbClr val="000000"/>
                </a:solidFill>
                <a:latin typeface="Calibri" panose="020F0502020204030204" pitchFamily="34" charset="0"/>
              </a:rPr>
              <a:t>TREASURY UNCLASSIFIED // SECURE EXTERNAL</a:t>
            </a:r>
          </a:p>
        </p:txBody>
      </p:sp>
    </p:spTree>
    <p:extLst>
      <p:ext uri="{BB962C8B-B14F-4D97-AF65-F5344CB8AC3E}">
        <p14:creationId xmlns:p14="http://schemas.microsoft.com/office/powerpoint/2010/main" val="6237115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8376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fiscal.treasury.gov/g-invoic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community.connect.gov/display/CrossAgencyExternal/Bureau+of+the+Fiscal+Service+G-Invoicing" TargetMode="External"/><Relationship Id="rId5" Type="http://schemas.openxmlformats.org/officeDocument/2006/relationships/hyperlink" Target="mailto:IGT@fiscal.treasury.gov" TargetMode="External"/><Relationship Id="rId4" Type="http://schemas.openxmlformats.org/officeDocument/2006/relationships/hyperlink" Target="https://fiscal.treasury.gov/g-invoice/training.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fiscal.treasury.gov/files/g-invoice/g-invoicing-rules-of-engagement.pdf" TargetMode="External"/><Relationship Id="rId3" Type="http://schemas.openxmlformats.org/officeDocument/2006/relationships/hyperlink" Target="https://tfx.treasury.gov/tfm-classic/volume1/part2/chapter-4700-federal-entity-reporting-requirements-financial-report" TargetMode="External"/><Relationship Id="rId7" Type="http://schemas.openxmlformats.org/officeDocument/2006/relationships/hyperlink" Target="https://fiscal.treasury.gov/files/g-invoice/g-invoicing-system-integration-guidev1.1.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fiscal.treasury.gov/ussgl/resources-g-invoicing-program-guide.html" TargetMode="External"/><Relationship Id="rId5" Type="http://schemas.openxmlformats.org/officeDocument/2006/relationships/hyperlink" Target="https://tfx.treasury.gov/tfm/v1/bulletins/2023-10" TargetMode="External"/><Relationship Id="rId4" Type="http://schemas.openxmlformats.org/officeDocument/2006/relationships/hyperlink" Target="https://tfx.treasury.gov/tfm/v1/bulletins/2023-05" TargetMode="External"/><Relationship Id="rId9" Type="http://schemas.openxmlformats.org/officeDocument/2006/relationships/hyperlink" Target="https://fiscal.treasury.gov/g-invoice/resources.html#standard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ndrew.R.Morris@fiscal.treasury.gov" TargetMode="Externa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fiscal.treasury.gov/g-invoice/" TargetMode="External"/><Relationship Id="rId5" Type="http://schemas.openxmlformats.org/officeDocument/2006/relationships/hyperlink" Target="mailto:eith.Jarboe@fiscal.treasury.gov" TargetMode="External"/><Relationship Id="rId4" Type="http://schemas.openxmlformats.org/officeDocument/2006/relationships/hyperlink" Target="mailto:effrey.Board@fiscal.treasur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1925" y="2466474"/>
            <a:ext cx="11868149" cy="1464089"/>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rgbClr val="043253"/>
                </a:solidFill>
                <a:latin typeface="Arial" panose="020B0604020202020204" pitchFamily="34" charset="0"/>
                <a:ea typeface="+mj-ea"/>
                <a:cs typeface="Arial" panose="020B0604020202020204" pitchFamily="34" charset="0"/>
              </a:defRPr>
            </a:lvl1pPr>
          </a:lstStyle>
          <a:p>
            <a:pPr>
              <a:lnSpc>
                <a:spcPct val="120000"/>
              </a:lnSpc>
              <a:defRPr/>
            </a:pPr>
            <a:r>
              <a:rPr lang="en-US" b="1" dirty="0">
                <a:latin typeface="+mj-lt"/>
                <a:cs typeface="Arial"/>
              </a:rPr>
              <a:t>G-Invoicing Program</a:t>
            </a:r>
          </a:p>
        </p:txBody>
      </p:sp>
      <p:sp>
        <p:nvSpPr>
          <p:cNvPr id="2" name="Subtitle 2">
            <a:extLst>
              <a:ext uri="{FF2B5EF4-FFF2-40B4-BE49-F238E27FC236}">
                <a16:creationId xmlns:a16="http://schemas.microsoft.com/office/drawing/2014/main" id="{BE1516D8-A19A-1702-ED9D-D35A65B4FA5F}"/>
              </a:ext>
            </a:extLst>
          </p:cNvPr>
          <p:cNvSpPr txBox="1">
            <a:spLocks/>
          </p:cNvSpPr>
          <p:nvPr/>
        </p:nvSpPr>
        <p:spPr>
          <a:xfrm>
            <a:off x="3733695" y="4658865"/>
            <a:ext cx="8296379" cy="1233934"/>
          </a:xfrm>
          <a:prstGeom prst="rect">
            <a:avLst/>
          </a:prstGeom>
          <a:noFill/>
        </p:spPr>
        <p:txBody>
          <a:bodyPr vert="horz" lIns="91440" tIns="45720" rIns="91440" bIns="45720" rtlCol="0" anchor="t">
            <a:normAutofit/>
          </a:bodyPr>
          <a:lstStyle>
            <a:lvl1pPr marL="0" indent="0" algn="r" defTabSz="914400" rtl="0" eaLnBrk="1" latinLnBrk="0" hangingPunct="1">
              <a:spcBef>
                <a:spcPct val="20000"/>
              </a:spcBef>
              <a:buFont typeface="Arial" panose="020B0604020202020204" pitchFamily="34" charset="0"/>
              <a:buNone/>
              <a:defRPr sz="1800" kern="1200" baseline="0">
                <a:solidFill>
                  <a:srgbClr val="043253"/>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sz="2400" b="1" dirty="0">
                <a:latin typeface="+mj-lt"/>
              </a:rPr>
              <a:t>USSGL Board Meeting</a:t>
            </a:r>
          </a:p>
          <a:p>
            <a:pPr>
              <a:defRPr/>
            </a:pPr>
            <a:r>
              <a:rPr lang="en-US" sz="2400" b="1">
                <a:latin typeface="+mj-lt"/>
              </a:rPr>
              <a:t>May 1, 2024</a:t>
            </a:r>
            <a:endParaRPr lang="en-US" sz="2400" b="1" dirty="0">
              <a:latin typeface="+mj-lt"/>
            </a:endParaRPr>
          </a:p>
        </p:txBody>
      </p:sp>
    </p:spTree>
    <p:extLst>
      <p:ext uri="{BB962C8B-B14F-4D97-AF65-F5344CB8AC3E}">
        <p14:creationId xmlns:p14="http://schemas.microsoft.com/office/powerpoint/2010/main" val="281014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8CD399F-1645-1DA6-4D04-2BF7E1E910FF}"/>
              </a:ext>
            </a:extLst>
          </p:cNvPr>
          <p:cNvSpPr txBox="1">
            <a:spLocks/>
          </p:cNvSpPr>
          <p:nvPr/>
        </p:nvSpPr>
        <p:spPr>
          <a:xfrm>
            <a:off x="299104" y="152400"/>
            <a:ext cx="10104718" cy="685800"/>
          </a:xfrm>
          <a:prstGeom prst="rect">
            <a:avLst/>
          </a:prstGeom>
        </p:spPr>
        <p:txBody>
          <a:bodyPr anchor="ctr"/>
          <a:lstStyle>
            <a:lvl1pPr marL="0" indent="0" algn="l" defTabSz="914400" rtl="0" eaLnBrk="1" latinLnBrk="0" hangingPunct="1">
              <a:spcBef>
                <a:spcPts val="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3200" b="1" dirty="0">
                <a:solidFill>
                  <a:srgbClr val="002060"/>
                </a:solidFill>
                <a:latin typeface="+mn-lt"/>
              </a:rPr>
              <a:t>G-Invoicing CFO Memorandum</a:t>
            </a:r>
          </a:p>
        </p:txBody>
      </p:sp>
      <p:sp>
        <p:nvSpPr>
          <p:cNvPr id="5" name="TextBox 4">
            <a:extLst>
              <a:ext uri="{FF2B5EF4-FFF2-40B4-BE49-F238E27FC236}">
                <a16:creationId xmlns:a16="http://schemas.microsoft.com/office/drawing/2014/main" id="{5F1CA330-CC45-1EAA-6244-BA8435D9923D}"/>
              </a:ext>
            </a:extLst>
          </p:cNvPr>
          <p:cNvSpPr txBox="1"/>
          <p:nvPr/>
        </p:nvSpPr>
        <p:spPr>
          <a:xfrm>
            <a:off x="299103" y="981824"/>
            <a:ext cx="11596643" cy="4275529"/>
          </a:xfrm>
          <a:prstGeom prst="rect">
            <a:avLst/>
          </a:prstGeom>
          <a:noFill/>
        </p:spPr>
        <p:txBody>
          <a:bodyPr wrap="square" lIns="68580" tIns="34290" rIns="68580" bIns="34290" rtlCol="0" anchor="t">
            <a:spAutoFit/>
          </a:bodyPr>
          <a:lstStyle/>
          <a:p>
            <a:pPr marL="342900" indent="-342900" defTabSz="685800">
              <a:spcBef>
                <a:spcPts val="450"/>
              </a:spcBef>
              <a:spcAft>
                <a:spcPts val="450"/>
              </a:spcAft>
              <a:buFont typeface="Arial" panose="020B0604020202020204" pitchFamily="34" charset="0"/>
              <a:buChar char="•"/>
            </a:pPr>
            <a:r>
              <a:rPr lang="en-US" sz="2000" spc="-4" dirty="0">
                <a:solidFill>
                  <a:srgbClr val="292934"/>
                </a:solidFill>
                <a:latin typeface="Calibri"/>
                <a:cs typeface="Calibri"/>
              </a:rPr>
              <a:t>Fiscal Service recognizes that full compliance with the G-Invoicing Treasury Financial Manual (TFM) mandate is an extensive effort requiring strong collaboration amongst Federal Agencies and Enterprise Resource Planning System Vendors.</a:t>
            </a:r>
          </a:p>
          <a:p>
            <a:pPr defTabSz="685800">
              <a:spcBef>
                <a:spcPts val="450"/>
              </a:spcBef>
              <a:spcAft>
                <a:spcPts val="450"/>
              </a:spcAft>
            </a:pPr>
            <a:endParaRPr lang="en-US" sz="2000" spc="-4" dirty="0">
              <a:solidFill>
                <a:srgbClr val="292934"/>
              </a:solidFill>
              <a:latin typeface="Calibri"/>
              <a:cs typeface="Calibri"/>
            </a:endParaRPr>
          </a:p>
          <a:p>
            <a:pPr marL="342900" indent="-342900" defTabSz="685800">
              <a:spcBef>
                <a:spcPts val="450"/>
              </a:spcBef>
              <a:spcAft>
                <a:spcPts val="450"/>
              </a:spcAft>
              <a:buFont typeface="Arial" panose="020B0604020202020204" pitchFamily="34" charset="0"/>
              <a:buChar char="•"/>
            </a:pPr>
            <a:r>
              <a:rPr lang="en-US" sz="2000" spc="-4" dirty="0">
                <a:solidFill>
                  <a:srgbClr val="292934"/>
                </a:solidFill>
                <a:latin typeface="Calibri"/>
                <a:cs typeface="Calibri"/>
              </a:rPr>
              <a:t>Full compliance with the G-Invoicing TFM mandate and the October 1, 2025 IPAC deadline is expected of all Federal Trading Partners who broker IGT Buy/Sell transactions.</a:t>
            </a:r>
          </a:p>
          <a:p>
            <a:pPr algn="ctr" defTabSz="685800">
              <a:spcBef>
                <a:spcPts val="450"/>
              </a:spcBef>
              <a:spcAft>
                <a:spcPts val="450"/>
              </a:spcAft>
            </a:pPr>
            <a:endParaRPr lang="en-US" sz="2400" b="1" spc="-4" dirty="0">
              <a:solidFill>
                <a:srgbClr val="002060"/>
              </a:solidFill>
              <a:latin typeface="Calibri"/>
              <a:cs typeface="Calibri"/>
            </a:endParaRPr>
          </a:p>
          <a:p>
            <a:pPr algn="ctr" defTabSz="685800">
              <a:spcBef>
                <a:spcPts val="450"/>
              </a:spcBef>
              <a:spcAft>
                <a:spcPts val="450"/>
              </a:spcAft>
            </a:pPr>
            <a:r>
              <a:rPr lang="en-US" sz="2400" b="1" spc="-4" dirty="0">
                <a:solidFill>
                  <a:srgbClr val="002060"/>
                </a:solidFill>
                <a:latin typeface="Calibri"/>
                <a:cs typeface="Calibri"/>
              </a:rPr>
              <a:t>A memorandum to all Federal Chief Financial Officers reinforcing the mandated use of G-Invoicing and the planned IPAC FY2026 cutoff has been drafted and is currently in coordination for signature by the Fiscal Assistant Secretary of the Treasury and the Office of Management and Budget.</a:t>
            </a:r>
          </a:p>
        </p:txBody>
      </p:sp>
    </p:spTree>
    <p:extLst>
      <p:ext uri="{BB962C8B-B14F-4D97-AF65-F5344CB8AC3E}">
        <p14:creationId xmlns:p14="http://schemas.microsoft.com/office/powerpoint/2010/main" val="20019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363" y="204766"/>
            <a:ext cx="8413714" cy="584775"/>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 normalizeH="0" baseline="0" noProof="0" dirty="0">
                <a:ln>
                  <a:noFill/>
                </a:ln>
                <a:solidFill>
                  <a:srgbClr val="002060"/>
                </a:solidFill>
                <a:effectLst/>
                <a:uLnTx/>
                <a:uFillTx/>
                <a:ea typeface="+mn-ea"/>
                <a:cs typeface="Calibri Light" panose="020F0302020204030204" pitchFamily="34" charset="0"/>
              </a:rPr>
              <a:t>G-Invoicing Production Data – Government-wide</a:t>
            </a:r>
            <a:endParaRPr kumimoji="0" lang="en-US" sz="3200" b="1" i="0" u="none" strike="noStrike" kern="1200" cap="none" spc="0" normalizeH="0" baseline="0" noProof="0" dirty="0">
              <a:ln>
                <a:noFill/>
              </a:ln>
              <a:solidFill>
                <a:srgbClr val="002060"/>
              </a:solidFill>
              <a:effectLst/>
              <a:uLnTx/>
              <a:uFillTx/>
              <a:ea typeface="+mn-ea"/>
              <a:cs typeface="Calibri Light" panose="020F0302020204030204" pitchFamily="34" charset="0"/>
            </a:endParaRPr>
          </a:p>
        </p:txBody>
      </p:sp>
      <p:sp>
        <p:nvSpPr>
          <p:cNvPr id="12" name="object 33">
            <a:extLst>
              <a:ext uri="{FF2B5EF4-FFF2-40B4-BE49-F238E27FC236}">
                <a16:creationId xmlns:a16="http://schemas.microsoft.com/office/drawing/2014/main" id="{B4557F14-666B-4557-B4C1-40DE71377327}"/>
              </a:ext>
            </a:extLst>
          </p:cNvPr>
          <p:cNvSpPr txBox="1"/>
          <p:nvPr/>
        </p:nvSpPr>
        <p:spPr>
          <a:xfrm>
            <a:off x="9372600" y="530496"/>
            <a:ext cx="2594983" cy="259045"/>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600" b="0" i="0" u="none" strike="noStrike" kern="1200" cap="none" spc="-5" normalizeH="0" baseline="0" noProof="0" dirty="0">
                <a:ln>
                  <a:noFill/>
                </a:ln>
                <a:solidFill>
                  <a:prstClr val="black"/>
                </a:solidFill>
                <a:effectLst/>
                <a:uLnTx/>
                <a:uFillTx/>
                <a:latin typeface="Arial"/>
                <a:ea typeface="+mn-ea"/>
                <a:cs typeface="Arial"/>
              </a:rPr>
              <a:t>March 31, 2024</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TextBox 17">
            <a:extLst>
              <a:ext uri="{FF2B5EF4-FFF2-40B4-BE49-F238E27FC236}">
                <a16:creationId xmlns:a16="http://schemas.microsoft.com/office/drawing/2014/main" id="{5A304D6F-B2FC-464B-A23C-AE29ED1C10CC}"/>
              </a:ext>
            </a:extLst>
          </p:cNvPr>
          <p:cNvSpPr txBox="1"/>
          <p:nvPr/>
        </p:nvSpPr>
        <p:spPr>
          <a:xfrm>
            <a:off x="76200" y="0"/>
            <a:ext cx="2954283"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3F23EBD-A427-8B98-2853-4A6F34A05208}"/>
              </a:ext>
            </a:extLst>
          </p:cNvPr>
          <p:cNvSpPr txBox="1">
            <a:spLocks/>
          </p:cNvSpPr>
          <p:nvPr/>
        </p:nvSpPr>
        <p:spPr>
          <a:xfrm>
            <a:off x="274320" y="859095"/>
            <a:ext cx="11643360" cy="969705"/>
          </a:xfrm>
          <a:prstGeom prst="rect">
            <a:avLst/>
          </a:prstGeom>
          <a:noFill/>
          <a:ln w="25400">
            <a:solidFill>
              <a:schemeClr val="tx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Disclosures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percentage of dollars chart reflects a comparison of buy/sell activity facilitated in G-Invoicing versus directly in IPAC.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Due to enhancements in the IPAC application, Fiscal Service is collecting improved data to better differentiate buy/sell vs non-buy/sell activity through the IPAC application. This can reflect a lower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percentage of dollars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despite the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actual dollars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facilitated through G-Invoicing increasing.</a:t>
            </a:r>
          </a:p>
        </p:txBody>
      </p:sp>
      <p:graphicFrame>
        <p:nvGraphicFramePr>
          <p:cNvPr id="2" name="Chart 1">
            <a:extLst>
              <a:ext uri="{FF2B5EF4-FFF2-40B4-BE49-F238E27FC236}">
                <a16:creationId xmlns:a16="http://schemas.microsoft.com/office/drawing/2014/main" id="{48E47DC6-FC60-7F39-99D8-BA00BC28EF67}"/>
              </a:ext>
            </a:extLst>
          </p:cNvPr>
          <p:cNvGraphicFramePr>
            <a:graphicFrameLocks/>
          </p:cNvGraphicFramePr>
          <p:nvPr/>
        </p:nvGraphicFramePr>
        <p:xfrm>
          <a:off x="267363" y="1815482"/>
          <a:ext cx="5823161" cy="4343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B7BDEAD-4EBE-CADC-5340-425E62BCBAD7}"/>
              </a:ext>
            </a:extLst>
          </p:cNvPr>
          <p:cNvGraphicFramePr>
            <a:graphicFrameLocks/>
          </p:cNvGraphicFramePr>
          <p:nvPr/>
        </p:nvGraphicFramePr>
        <p:xfrm>
          <a:off x="6081647" y="1815482"/>
          <a:ext cx="5823160" cy="4343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937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411" y="167670"/>
            <a:ext cx="8391977" cy="584775"/>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 normalizeH="0" baseline="0" noProof="0" dirty="0">
                <a:ln>
                  <a:noFill/>
                </a:ln>
                <a:solidFill>
                  <a:srgbClr val="002060"/>
                </a:solidFill>
                <a:effectLst/>
                <a:uLnTx/>
                <a:uFillTx/>
                <a:ea typeface="+mn-ea"/>
                <a:cs typeface="Calibri Light" panose="020F0302020204030204" pitchFamily="34" charset="0"/>
              </a:rPr>
              <a:t>G-Invoicing Production Data – Target 13 Agencies</a:t>
            </a:r>
            <a:endParaRPr kumimoji="0" lang="en-US" sz="3200" b="1" i="0" u="none" strike="noStrike" kern="1200" cap="none" spc="0" normalizeH="0" baseline="0" noProof="0" dirty="0">
              <a:ln>
                <a:noFill/>
              </a:ln>
              <a:solidFill>
                <a:srgbClr val="002060"/>
              </a:solidFill>
              <a:effectLst/>
              <a:uLnTx/>
              <a:uFillTx/>
              <a:ea typeface="+mn-ea"/>
              <a:cs typeface="Calibri Light" panose="020F0302020204030204" pitchFamily="34" charset="0"/>
            </a:endParaRPr>
          </a:p>
        </p:txBody>
      </p:sp>
      <p:sp>
        <p:nvSpPr>
          <p:cNvPr id="12" name="object 33">
            <a:extLst>
              <a:ext uri="{FF2B5EF4-FFF2-40B4-BE49-F238E27FC236}">
                <a16:creationId xmlns:a16="http://schemas.microsoft.com/office/drawing/2014/main" id="{B4557F14-666B-4557-B4C1-40DE71377327}"/>
              </a:ext>
            </a:extLst>
          </p:cNvPr>
          <p:cNvSpPr txBox="1"/>
          <p:nvPr/>
        </p:nvSpPr>
        <p:spPr>
          <a:xfrm>
            <a:off x="9372600" y="530496"/>
            <a:ext cx="2594983" cy="259045"/>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600" b="0" i="0" u="none" strike="noStrike" kern="1200" cap="none" spc="-5" normalizeH="0" baseline="0" noProof="0" dirty="0">
                <a:ln>
                  <a:noFill/>
                </a:ln>
                <a:solidFill>
                  <a:prstClr val="black"/>
                </a:solidFill>
                <a:effectLst/>
                <a:uLnTx/>
                <a:uFillTx/>
                <a:latin typeface="Arial"/>
                <a:ea typeface="+mn-ea"/>
                <a:cs typeface="Arial"/>
              </a:rPr>
              <a:t>March 31, 2024</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TextBox 17">
            <a:extLst>
              <a:ext uri="{FF2B5EF4-FFF2-40B4-BE49-F238E27FC236}">
                <a16:creationId xmlns:a16="http://schemas.microsoft.com/office/drawing/2014/main" id="{5A304D6F-B2FC-464B-A23C-AE29ED1C10CC}"/>
              </a:ext>
            </a:extLst>
          </p:cNvPr>
          <p:cNvSpPr txBox="1"/>
          <p:nvPr/>
        </p:nvSpPr>
        <p:spPr>
          <a:xfrm>
            <a:off x="76200" y="0"/>
            <a:ext cx="2954283"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4263824-30E4-1FBD-96B5-A265709B4778}"/>
              </a:ext>
            </a:extLst>
          </p:cNvPr>
          <p:cNvSpPr txBox="1">
            <a:spLocks/>
          </p:cNvSpPr>
          <p:nvPr/>
        </p:nvSpPr>
        <p:spPr>
          <a:xfrm>
            <a:off x="384290" y="859095"/>
            <a:ext cx="11426710" cy="804013"/>
          </a:xfrm>
          <a:prstGeom prst="rect">
            <a:avLst/>
          </a:prstGeom>
          <a:noFill/>
          <a:ln w="25400">
            <a:solidFill>
              <a:schemeClr val="tx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Disclosures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percentage of dollars chart reflects a comparison of buy/sell activity facilitated in G-Invoicing versus directly in IPAC.</a:t>
            </a:r>
            <a:endParaRPr kumimoji="0" lang="en-US" sz="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Trading Partner Readiness continues to significantly impact agencies that have successfully implemented G-Invoicing.</a:t>
            </a:r>
          </a:p>
        </p:txBody>
      </p:sp>
      <p:pic>
        <p:nvPicPr>
          <p:cNvPr id="2" name="Picture 1">
            <a:extLst>
              <a:ext uri="{FF2B5EF4-FFF2-40B4-BE49-F238E27FC236}">
                <a16:creationId xmlns:a16="http://schemas.microsoft.com/office/drawing/2014/main" id="{D2485DBC-4744-662D-AC37-61115D6BD91C}"/>
              </a:ext>
            </a:extLst>
          </p:cNvPr>
          <p:cNvPicPr>
            <a:picLocks noChangeAspect="1"/>
          </p:cNvPicPr>
          <p:nvPr/>
        </p:nvPicPr>
        <p:blipFill>
          <a:blip r:embed="rId3"/>
          <a:stretch>
            <a:fillRect/>
          </a:stretch>
        </p:blipFill>
        <p:spPr>
          <a:xfrm>
            <a:off x="474688" y="1683095"/>
            <a:ext cx="11242623" cy="4531015"/>
          </a:xfrm>
          <a:prstGeom prst="rect">
            <a:avLst/>
          </a:prstGeom>
        </p:spPr>
      </p:pic>
    </p:spTree>
    <p:extLst>
      <p:ext uri="{BB962C8B-B14F-4D97-AF65-F5344CB8AC3E}">
        <p14:creationId xmlns:p14="http://schemas.microsoft.com/office/powerpoint/2010/main" val="369399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25A7AFB-9022-AF89-7AD2-9C19DE1F82A3}"/>
              </a:ext>
            </a:extLst>
          </p:cNvPr>
          <p:cNvSpPr txBox="1">
            <a:spLocks/>
          </p:cNvSpPr>
          <p:nvPr/>
        </p:nvSpPr>
        <p:spPr>
          <a:xfrm>
            <a:off x="304800" y="152400"/>
            <a:ext cx="10058400" cy="685800"/>
          </a:xfrm>
          <a:prstGeom prst="rect">
            <a:avLst/>
          </a:prstGeom>
        </p:spPr>
        <p:txBody>
          <a:bodyPr anchor="ctr"/>
          <a:lstStyle>
            <a:lvl1pPr marL="0" indent="0" algn="l" defTabSz="914400" rtl="0" eaLnBrk="1" latinLnBrk="0" hangingPunct="1">
              <a:spcBef>
                <a:spcPts val="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3200" b="1" dirty="0">
                <a:solidFill>
                  <a:srgbClr val="002060"/>
                </a:solidFill>
                <a:latin typeface="+mn-lt"/>
              </a:rPr>
              <a:t>G-Invoicing Program Status</a:t>
            </a:r>
          </a:p>
        </p:txBody>
      </p:sp>
      <p:sp>
        <p:nvSpPr>
          <p:cNvPr id="3" name="Content Placeholder 1">
            <a:extLst>
              <a:ext uri="{FF2B5EF4-FFF2-40B4-BE49-F238E27FC236}">
                <a16:creationId xmlns:a16="http://schemas.microsoft.com/office/drawing/2014/main" id="{82387836-50B4-64DA-87D1-2174944A75BA}"/>
              </a:ext>
            </a:extLst>
          </p:cNvPr>
          <p:cNvSpPr>
            <a:spLocks noGrp="1"/>
          </p:cNvSpPr>
          <p:nvPr>
            <p:ph sz="quarter" idx="10"/>
          </p:nvPr>
        </p:nvSpPr>
        <p:spPr>
          <a:xfrm>
            <a:off x="304800" y="914400"/>
            <a:ext cx="11582400" cy="5206524"/>
          </a:xfrm>
        </p:spPr>
        <p:txBody>
          <a:bodyPr/>
          <a:lstStyle/>
          <a:p>
            <a:pPr>
              <a:spcBef>
                <a:spcPts val="0"/>
              </a:spcBef>
            </a:pPr>
            <a:r>
              <a:rPr lang="en-US" sz="2400" b="1" dirty="0"/>
              <a:t>Treasury Financial Manual Chapter 4700</a:t>
            </a:r>
          </a:p>
          <a:p>
            <a:pPr lvl="1">
              <a:buFont typeface="Arial" panose="020B0604020202020204" pitchFamily="34" charset="0"/>
              <a:buChar char="•"/>
            </a:pPr>
            <a:r>
              <a:rPr lang="en-US" sz="1800" dirty="0"/>
              <a:t>FY24 update was published on November 16, 2023</a:t>
            </a:r>
          </a:p>
          <a:p>
            <a:pPr lvl="1">
              <a:buFont typeface="Arial" panose="020B0604020202020204" pitchFamily="34" charset="0"/>
              <a:buChar char="•"/>
            </a:pPr>
            <a:r>
              <a:rPr lang="en-US" sz="1800" dirty="0"/>
              <a:t>Codifies the removal of the In-flight Order Conversion Mandate</a:t>
            </a:r>
          </a:p>
          <a:p>
            <a:pPr lvl="1">
              <a:buFont typeface="Arial" panose="020B0604020202020204" pitchFamily="34" charset="0"/>
              <a:buChar char="•"/>
            </a:pPr>
            <a:r>
              <a:rPr lang="en-US" sz="1800" b="1" dirty="0">
                <a:highlight>
                  <a:srgbClr val="FFFF00"/>
                </a:highlight>
              </a:rPr>
              <a:t>Re-affirms IPAC cutoff at the end of FY25 (IGT Buy/Sell subcategory removal)</a:t>
            </a:r>
            <a:endParaRPr lang="en-US" sz="2000" b="1" dirty="0">
              <a:highlight>
                <a:srgbClr val="FFFF00"/>
              </a:highlight>
            </a:endParaRPr>
          </a:p>
          <a:p>
            <a:pPr>
              <a:spcBef>
                <a:spcPts val="600"/>
              </a:spcBef>
            </a:pPr>
            <a:endParaRPr lang="en-US" sz="2400" b="1" dirty="0"/>
          </a:p>
          <a:p>
            <a:pPr>
              <a:spcBef>
                <a:spcPts val="600"/>
              </a:spcBef>
            </a:pPr>
            <a:r>
              <a:rPr lang="en-US" sz="2400" b="1" dirty="0"/>
              <a:t>Business Enhancement Requests for G-Invoicing</a:t>
            </a:r>
          </a:p>
          <a:p>
            <a:pPr lvl="1">
              <a:buFont typeface="Arial" panose="020B0604020202020204" pitchFamily="34" charset="0"/>
              <a:buChar char="•"/>
            </a:pPr>
            <a:r>
              <a:rPr lang="en-US" sz="1800" dirty="0"/>
              <a:t>In response to CFO Council feedback, enhancement requests for G-Invoicing will be limited while agencies continue efforts to successfully onboard G-Invoicing.</a:t>
            </a:r>
          </a:p>
          <a:p>
            <a:pPr>
              <a:spcBef>
                <a:spcPts val="600"/>
              </a:spcBef>
            </a:pPr>
            <a:endParaRPr lang="en-US" sz="2400" b="1" dirty="0"/>
          </a:p>
          <a:p>
            <a:pPr>
              <a:spcBef>
                <a:spcPts val="600"/>
              </a:spcBef>
            </a:pPr>
            <a:r>
              <a:rPr lang="en-US" sz="2400" b="1" dirty="0"/>
              <a:t>ERP Vendor Engagement</a:t>
            </a:r>
          </a:p>
          <a:p>
            <a:pPr lvl="1">
              <a:buFont typeface="Arial" panose="020B0604020202020204" pitchFamily="34" charset="0"/>
              <a:buChar char="•"/>
            </a:pPr>
            <a:r>
              <a:rPr lang="en-US" sz="1800" dirty="0"/>
              <a:t>Treasury has a regular cadence of individual working sessions with ERP vendors to ensure they have a full understanding of G-Invoicing functionality and to address their development teams’ questions.</a:t>
            </a:r>
            <a:endParaRPr lang="en-US" sz="2400" dirty="0"/>
          </a:p>
        </p:txBody>
      </p:sp>
    </p:spTree>
    <p:extLst>
      <p:ext uri="{BB962C8B-B14F-4D97-AF65-F5344CB8AC3E}">
        <p14:creationId xmlns:p14="http://schemas.microsoft.com/office/powerpoint/2010/main" val="64110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0DB41F9-3869-448E-AC7E-82B1A0699357}"/>
              </a:ext>
            </a:extLst>
          </p:cNvPr>
          <p:cNvSpPr txBox="1">
            <a:spLocks/>
          </p:cNvSpPr>
          <p:nvPr/>
        </p:nvSpPr>
        <p:spPr>
          <a:xfrm>
            <a:off x="304800" y="900112"/>
            <a:ext cx="11582399" cy="534828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spcAft>
                <a:spcPts val="300"/>
              </a:spcAft>
              <a:buNone/>
              <a:defRPr/>
            </a:pPr>
            <a:r>
              <a:rPr lang="en-US" sz="2000" dirty="0">
                <a:solidFill>
                  <a:prstClr val="black"/>
                </a:solidFill>
                <a:cs typeface="Arial" panose="020B0604020202020204" pitchFamily="34" charset="0"/>
              </a:rPr>
              <a:t>Staying up to date on your Partners’ progress is key to your own success in transitioning your IGT Buy/Sell activity to G-Invoicing. Fiscal Service provides several utilities to facilitate effective communication with your Partners to gain an understanding of their implementation approach and timeline. </a:t>
            </a:r>
          </a:p>
          <a:p>
            <a:pPr marL="0" indent="0">
              <a:lnSpc>
                <a:spcPct val="110000"/>
              </a:lnSpc>
              <a:spcBef>
                <a:spcPts val="300"/>
              </a:spcBef>
              <a:spcAft>
                <a:spcPts val="300"/>
              </a:spcAft>
              <a:buNone/>
              <a:defRPr/>
            </a:pPr>
            <a:endParaRPr lang="en-US" sz="700" b="1" dirty="0">
              <a:solidFill>
                <a:prstClr val="black"/>
              </a:solidFill>
              <a:cs typeface="Arial" panose="020B0604020202020204" pitchFamily="34" charset="0"/>
            </a:endParaRPr>
          </a:p>
          <a:p>
            <a:pPr marL="0" indent="0">
              <a:lnSpc>
                <a:spcPct val="110000"/>
              </a:lnSpc>
              <a:spcBef>
                <a:spcPts val="300"/>
              </a:spcBef>
              <a:spcAft>
                <a:spcPts val="300"/>
              </a:spcAft>
              <a:buNone/>
              <a:defRPr/>
            </a:pPr>
            <a:r>
              <a:rPr lang="en-US" sz="2000" b="1" dirty="0">
                <a:solidFill>
                  <a:prstClr val="black"/>
                </a:solidFill>
                <a:cs typeface="Arial" panose="020B0604020202020204" pitchFamily="34" charset="0"/>
              </a:rPr>
              <a:t>Intra-governmental Transactions Working Group (ITWG)</a:t>
            </a:r>
          </a:p>
          <a:p>
            <a:pPr marL="285750" indent="-285750">
              <a:lnSpc>
                <a:spcPct val="110000"/>
              </a:lnSpc>
              <a:spcBef>
                <a:spcPts val="300"/>
              </a:spcBef>
              <a:spcAft>
                <a:spcPts val="300"/>
              </a:spcAft>
              <a:defRPr/>
            </a:pPr>
            <a:r>
              <a:rPr lang="en-US" sz="1800" dirty="0">
                <a:solidFill>
                  <a:prstClr val="black"/>
                </a:solidFill>
                <a:cs typeface="Arial" panose="020B0604020202020204" pitchFamily="34" charset="0"/>
              </a:rPr>
              <a:t>A monthly venue for FPAs to review, discuss and provide feedback on the requirements and functional/technical design of the G-Invoicing solution, and related IGT Policy. Learn more here: </a:t>
            </a:r>
            <a:r>
              <a:rPr lang="en-US" sz="1800" dirty="0">
                <a:solidFill>
                  <a:prstClr val="black"/>
                </a:solidFill>
                <a:cs typeface="Arial" panose="020B0604020202020204" pitchFamily="34" charset="0"/>
                <a:hlinkClick r:id="rId3"/>
              </a:rPr>
              <a:t>https://www.fiscal.treasury.gov/g-invoice/</a:t>
            </a:r>
            <a:endParaRPr lang="en-US" sz="1800" dirty="0">
              <a:solidFill>
                <a:prstClr val="black"/>
              </a:solidFill>
              <a:cs typeface="Arial" panose="020B0604020202020204" pitchFamily="34" charset="0"/>
            </a:endParaRPr>
          </a:p>
          <a:p>
            <a:pPr marL="0" indent="0">
              <a:lnSpc>
                <a:spcPct val="110000"/>
              </a:lnSpc>
              <a:spcBef>
                <a:spcPts val="600"/>
              </a:spcBef>
              <a:spcAft>
                <a:spcPts val="300"/>
              </a:spcAft>
              <a:buNone/>
              <a:defRPr/>
            </a:pPr>
            <a:r>
              <a:rPr lang="en-US" sz="2000" b="1" dirty="0">
                <a:solidFill>
                  <a:prstClr val="black"/>
                </a:solidFill>
                <a:cs typeface="Arial" panose="020B0604020202020204" pitchFamily="34" charset="0"/>
              </a:rPr>
              <a:t>G-Invoicing Office Hours</a:t>
            </a:r>
          </a:p>
          <a:p>
            <a:pPr>
              <a:lnSpc>
                <a:spcPct val="110000"/>
              </a:lnSpc>
              <a:spcBef>
                <a:spcPts val="300"/>
              </a:spcBef>
              <a:spcAft>
                <a:spcPts val="300"/>
              </a:spcAft>
              <a:defRPr/>
            </a:pPr>
            <a:r>
              <a:rPr lang="en-US" sz="1800" dirty="0">
                <a:solidFill>
                  <a:prstClr val="black"/>
                </a:solidFill>
                <a:cs typeface="Arial" panose="020B0604020202020204" pitchFamily="34" charset="0"/>
              </a:rPr>
              <a:t>Bi-monthly sessions allow FPAs to engage with Treasury and their Trading Partners on a variety of G-Invoicing and IGT Buy/Sell topics. Agency-specific Office Hours allow FPAs to learn about specific implementation approaches being conducted by key Buy/Sell Partners. Register for office hours here: </a:t>
            </a:r>
            <a:r>
              <a:rPr lang="en-US" sz="1800" dirty="0">
                <a:solidFill>
                  <a:prstClr val="black"/>
                </a:solidFill>
                <a:cs typeface="Arial" panose="020B0604020202020204" pitchFamily="34" charset="0"/>
                <a:hlinkClick r:id="rId4"/>
              </a:rPr>
              <a:t>https://fiscal.treasury.gov/g-invoice/training.html</a:t>
            </a:r>
            <a:r>
              <a:rPr lang="en-US" sz="1800" dirty="0">
                <a:solidFill>
                  <a:prstClr val="black"/>
                </a:solidFill>
                <a:cs typeface="Arial" panose="020B0604020202020204" pitchFamily="34" charset="0"/>
              </a:rPr>
              <a:t> </a:t>
            </a:r>
          </a:p>
          <a:p>
            <a:pPr marL="0" indent="0">
              <a:lnSpc>
                <a:spcPct val="110000"/>
              </a:lnSpc>
              <a:spcBef>
                <a:spcPts val="600"/>
              </a:spcBef>
              <a:spcAft>
                <a:spcPts val="300"/>
              </a:spcAft>
              <a:buNone/>
              <a:defRPr/>
            </a:pPr>
            <a:r>
              <a:rPr lang="en-US" sz="2000" b="1" dirty="0">
                <a:solidFill>
                  <a:prstClr val="black"/>
                </a:solidFill>
                <a:cs typeface="Arial" panose="020B0604020202020204" pitchFamily="34" charset="0"/>
              </a:rPr>
              <a:t>Training Webinars - Focus Groups - User-Centered Design – Self-Guided Learning</a:t>
            </a:r>
          </a:p>
          <a:p>
            <a:pPr>
              <a:lnSpc>
                <a:spcPct val="110000"/>
              </a:lnSpc>
              <a:spcBef>
                <a:spcPts val="300"/>
              </a:spcBef>
              <a:spcAft>
                <a:spcPts val="300"/>
              </a:spcAft>
              <a:defRPr/>
            </a:pPr>
            <a:r>
              <a:rPr lang="en-US" sz="1800" dirty="0">
                <a:solidFill>
                  <a:prstClr val="black"/>
                </a:solidFill>
                <a:cs typeface="Arial" panose="020B0604020202020204" pitchFamily="34" charset="0"/>
              </a:rPr>
              <a:t>To learn more about these options available to Trading Partners, and to receive direct engagement with our Agency Implementation Team, contact us at </a:t>
            </a:r>
            <a:r>
              <a:rPr lang="en-US" sz="1800" dirty="0">
                <a:solidFill>
                  <a:prstClr val="black"/>
                </a:solidFill>
                <a:cs typeface="Arial" panose="020B0604020202020204" pitchFamily="34" charset="0"/>
                <a:hlinkClick r:id="rId5"/>
              </a:rPr>
              <a:t>IGT@fiscal.treasury.gov</a:t>
            </a:r>
            <a:r>
              <a:rPr lang="en-US" sz="1800" dirty="0">
                <a:solidFill>
                  <a:prstClr val="black"/>
                </a:solidFill>
                <a:cs typeface="Arial" panose="020B0604020202020204" pitchFamily="34" charset="0"/>
              </a:rPr>
              <a:t> Or visit our website: </a:t>
            </a:r>
            <a:r>
              <a:rPr lang="en-US" sz="1800" dirty="0">
                <a:solidFill>
                  <a:prstClr val="black"/>
                </a:solidFill>
                <a:cs typeface="Arial" panose="020B0604020202020204" pitchFamily="34" charset="0"/>
                <a:hlinkClick r:id="rId3"/>
              </a:rPr>
              <a:t>https://www.fiscal.treasury.gov/g-invoice/</a:t>
            </a:r>
            <a:endParaRPr lang="en-US" sz="1800" dirty="0">
              <a:solidFill>
                <a:prstClr val="black"/>
              </a:solidFill>
              <a:cs typeface="Arial" panose="020B0604020202020204" pitchFamily="34" charset="0"/>
            </a:endParaRPr>
          </a:p>
          <a:p>
            <a:pPr marL="0" marR="0" lvl="0" indent="0" algn="l" defTabSz="914400" rtl="0" eaLnBrk="1" fontAlgn="auto" latinLnBrk="0" hangingPunct="1">
              <a:lnSpc>
                <a:spcPct val="110000"/>
              </a:lnSpc>
              <a:spcBef>
                <a:spcPts val="300"/>
              </a:spcBef>
              <a:spcAft>
                <a:spcPts val="300"/>
              </a:spcAft>
              <a:buClrTx/>
              <a:buSzTx/>
              <a:buFontTx/>
              <a:buNone/>
              <a:tabLst/>
              <a:defRPr/>
            </a:pPr>
            <a:r>
              <a:rPr lang="en-US" sz="2000" b="1" dirty="0">
                <a:solidFill>
                  <a:prstClr val="black"/>
                </a:solidFill>
                <a:cs typeface="Arial" panose="020B0604020202020204" pitchFamily="34" charset="0"/>
              </a:rPr>
              <a:t>Agency Implementation Plans and Points of Contact</a:t>
            </a:r>
            <a:endParaRPr kumimoji="0" lang="en-US" sz="20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a:lnSpc>
                <a:spcPct val="110000"/>
              </a:lnSpc>
              <a:spcBef>
                <a:spcPts val="300"/>
              </a:spcBef>
              <a:spcAft>
                <a:spcPts val="300"/>
              </a:spcAft>
              <a:defRPr/>
            </a:pP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USDA’s Connect.gov page contains data related to Agency’s Implementation Status including Implementation Plans for CFO Act Reporting Entities who receive IGT Scorecards. </a:t>
            </a: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hlinkClick r:id="rId6"/>
              </a:rPr>
              <a:t>https://community.connect.gov/display/CrossAgencyExternal/Bureau+of+the+Fiscal+Service+G-Invoicing</a:t>
            </a: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a:lnSpc>
                <a:spcPct val="110000"/>
              </a:lnSpc>
              <a:spcBef>
                <a:spcPts val="300"/>
              </a:spcBef>
              <a:spcAft>
                <a:spcPts val="300"/>
              </a:spcAft>
              <a:defRPr/>
            </a:pPr>
            <a:endPar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indent="0">
              <a:lnSpc>
                <a:spcPct val="110000"/>
              </a:lnSpc>
              <a:spcBef>
                <a:spcPts val="300"/>
              </a:spcBef>
              <a:spcAft>
                <a:spcPts val="300"/>
              </a:spcAft>
              <a:buNone/>
              <a:defRPr/>
            </a:pPr>
            <a:endParaRPr lang="en-US" sz="1000" dirty="0">
              <a:solidFill>
                <a:prstClr val="black"/>
              </a:solidFill>
              <a:cs typeface="Arial" panose="020B0604020202020204" pitchFamily="34" charset="0"/>
            </a:endParaRPr>
          </a:p>
          <a:p>
            <a:pPr marL="285750" indent="-285750">
              <a:lnSpc>
                <a:spcPct val="110000"/>
              </a:lnSpc>
              <a:spcBef>
                <a:spcPts val="300"/>
              </a:spcBef>
              <a:spcAft>
                <a:spcPts val="300"/>
              </a:spcAft>
              <a:defRPr/>
            </a:pPr>
            <a:endParaRPr lang="en-US" sz="1400" dirty="0">
              <a:solidFill>
                <a:prstClr val="black"/>
              </a:solidFill>
              <a:cs typeface="Arial" panose="020B0604020202020204" pitchFamily="34" charset="0"/>
            </a:endParaRPr>
          </a:p>
        </p:txBody>
      </p:sp>
      <p:sp>
        <p:nvSpPr>
          <p:cNvPr id="7" name="Slide Number Placeholder 1">
            <a:extLst>
              <a:ext uri="{FF2B5EF4-FFF2-40B4-BE49-F238E27FC236}">
                <a16:creationId xmlns:a16="http://schemas.microsoft.com/office/drawing/2014/main" id="{A9A79F3B-8028-4C79-98F5-541D02EC195B}"/>
              </a:ext>
            </a:extLst>
          </p:cNvPr>
          <p:cNvSpPr txBox="1">
            <a:spLocks/>
          </p:cNvSpPr>
          <p:nvPr/>
        </p:nvSpPr>
        <p:spPr>
          <a:xfrm>
            <a:off x="9934575" y="56935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2A07BB3-F3DC-4C0B-B008-4C703ECBF595}" type="slidenum">
              <a:rPr lang="en-US">
                <a:solidFill>
                  <a:prstClr val="black">
                    <a:tint val="75000"/>
                  </a:prstClr>
                </a:solidFill>
                <a:latin typeface="Calibri" panose="020F0502020204030204"/>
              </a:rPr>
              <a:pPr>
                <a:defRPr/>
              </a:pPr>
              <a:t>14</a:t>
            </a:fld>
            <a:endParaRPr lang="en-US" dirty="0">
              <a:solidFill>
                <a:prstClr val="black">
                  <a:tint val="75000"/>
                </a:prstClr>
              </a:solidFill>
              <a:latin typeface="Calibri" panose="020F0502020204030204"/>
            </a:endParaRPr>
          </a:p>
        </p:txBody>
      </p:sp>
      <p:sp>
        <p:nvSpPr>
          <p:cNvPr id="6" name="Content Placeholder 2">
            <a:extLst>
              <a:ext uri="{FF2B5EF4-FFF2-40B4-BE49-F238E27FC236}">
                <a16:creationId xmlns:a16="http://schemas.microsoft.com/office/drawing/2014/main" id="{2B224E82-C0CD-5E73-BD10-D9A70C2B189F}"/>
              </a:ext>
            </a:extLst>
          </p:cNvPr>
          <p:cNvSpPr txBox="1">
            <a:spLocks/>
          </p:cNvSpPr>
          <p:nvPr/>
        </p:nvSpPr>
        <p:spPr>
          <a:xfrm>
            <a:off x="304800" y="152400"/>
            <a:ext cx="11582400" cy="685800"/>
          </a:xfrm>
          <a:prstGeom prst="rect">
            <a:avLst/>
          </a:prstGeom>
        </p:spPr>
        <p:txBody>
          <a:bodyPr anchor="ctr"/>
          <a:lstStyle>
            <a:lvl1pPr marL="0" indent="0" algn="l" defTabSz="914400" rtl="0" eaLnBrk="1" latinLnBrk="0" hangingPunct="1">
              <a:spcBef>
                <a:spcPts val="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b="1" dirty="0">
                <a:solidFill>
                  <a:srgbClr val="002060"/>
                </a:solidFill>
                <a:latin typeface="+mn-lt"/>
              </a:rPr>
              <a:t>Connecting With Your Trading Partners</a:t>
            </a:r>
          </a:p>
        </p:txBody>
      </p:sp>
    </p:spTree>
    <p:extLst>
      <p:ext uri="{BB962C8B-B14F-4D97-AF65-F5344CB8AC3E}">
        <p14:creationId xmlns:p14="http://schemas.microsoft.com/office/powerpoint/2010/main" val="68995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1"/>
          </p:nvPr>
        </p:nvSpPr>
        <p:spPr>
          <a:xfrm>
            <a:off x="304800" y="152400"/>
            <a:ext cx="11582400" cy="685800"/>
          </a:xfrm>
        </p:spPr>
        <p:txBody>
          <a:bodyPr anchor="ctr"/>
          <a:lstStyle/>
          <a:p>
            <a:pPr>
              <a:spcBef>
                <a:spcPct val="0"/>
              </a:spcBef>
            </a:pPr>
            <a:r>
              <a:rPr lang="en-US" sz="3200" b="1" dirty="0">
                <a:solidFill>
                  <a:srgbClr val="002060"/>
                </a:solidFill>
              </a:rPr>
              <a:t>Reference Materials</a:t>
            </a:r>
          </a:p>
        </p:txBody>
      </p:sp>
      <p:sp>
        <p:nvSpPr>
          <p:cNvPr id="3" name="TextBox 2"/>
          <p:cNvSpPr txBox="1"/>
          <p:nvPr/>
        </p:nvSpPr>
        <p:spPr>
          <a:xfrm>
            <a:off x="3876680" y="988488"/>
            <a:ext cx="8000995" cy="5262979"/>
          </a:xfrm>
          <a:prstGeom prst="rect">
            <a:avLst/>
          </a:prstGeom>
          <a:noFill/>
        </p:spPr>
        <p:txBody>
          <a:bodyPr wrap="square" rtlCol="0">
            <a:spAutoFit/>
          </a:bodyPr>
          <a:lstStyle/>
          <a:p>
            <a:pPr>
              <a:spcBef>
                <a:spcPts val="200"/>
              </a:spcBef>
              <a:defRPr/>
            </a:pPr>
            <a:r>
              <a:rPr lang="en-US" sz="1400" b="1" u="sng" dirty="0">
                <a:solidFill>
                  <a:prstClr val="black"/>
                </a:solidFill>
                <a:cs typeface="Arial" panose="020B0604020202020204" pitchFamily="34" charset="0"/>
              </a:rPr>
              <a:t>The Mandate</a:t>
            </a:r>
          </a:p>
          <a:p>
            <a:pPr marL="285750" indent="-285750">
              <a:spcBef>
                <a:spcPts val="200"/>
              </a:spcBef>
              <a:buFont typeface="Arial" panose="020B0604020202020204" pitchFamily="34" charset="0"/>
              <a:buChar char="•"/>
              <a:defRPr/>
            </a:pPr>
            <a:r>
              <a:rPr lang="en-US" sz="1200" dirty="0">
                <a:solidFill>
                  <a:prstClr val="black"/>
                </a:solidFill>
                <a:cs typeface="Arial" panose="020B0604020202020204" pitchFamily="34" charset="0"/>
              </a:rPr>
              <a:t>Mandated that all </a:t>
            </a:r>
            <a:r>
              <a:rPr lang="en-US" sz="1200" dirty="0">
                <a:cs typeface="Arial" panose="020B0604020202020204" pitchFamily="34" charset="0"/>
              </a:rPr>
              <a:t>Federal Program Agencies (FPAs) who process IGT Buy/Sell transactions must implement </a:t>
            </a:r>
            <a:r>
              <a:rPr lang="en-US" sz="1200" dirty="0">
                <a:solidFill>
                  <a:prstClr val="black"/>
                </a:solidFill>
                <a:cs typeface="Arial" panose="020B0604020202020204" pitchFamily="34" charset="0"/>
              </a:rPr>
              <a:t>G-Invoicing. </a:t>
            </a:r>
            <a:r>
              <a:rPr lang="en-US" sz="1200" dirty="0">
                <a:solidFill>
                  <a:prstClr val="black"/>
                </a:solidFill>
                <a:cs typeface="Arial" panose="020B0604020202020204" pitchFamily="34" charset="0"/>
                <a:hlinkClick r:id="rId3"/>
              </a:rPr>
              <a:t>https://tfx.treasury.gov/tfm-classic/volume1/part2/chapter-4700-federal-entity-reporting-requirements-financial-report</a:t>
            </a:r>
            <a:r>
              <a:rPr lang="en-US" sz="1200" dirty="0">
                <a:solidFill>
                  <a:prstClr val="black"/>
                </a:solidFill>
                <a:cs typeface="Arial" panose="020B0604020202020204" pitchFamily="34" charset="0"/>
              </a:rPr>
              <a:t>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panose="020B0604020202020204" pitchFamily="34" charset="0"/>
              </a:rPr>
              <a:t>TFM Bulletin 2023-05 (March 23, 2023) Defined revised timeline for IPAC IGT Buy/Sell Subcategory Use, IGT Scorecard Updates, and Constructive Order Acceptance restrictions. </a:t>
            </a:r>
            <a:r>
              <a:rPr kumimoji="0" lang="en-US" sz="1200" b="0" i="0" u="none" strike="noStrike" kern="1200" cap="none" spc="0" normalizeH="0" baseline="0" noProof="0" dirty="0">
                <a:ln>
                  <a:noFill/>
                </a:ln>
                <a:solidFill>
                  <a:prstClr val="black"/>
                </a:solidFill>
                <a:effectLst/>
                <a:uLnTx/>
                <a:uFillTx/>
                <a:ea typeface="+mn-ea"/>
                <a:cs typeface="Arial" panose="020B0604020202020204" pitchFamily="34" charset="0"/>
                <a:hlinkClick r:id="rId4"/>
              </a:rPr>
              <a:t>https://tfx.treasury.gov/tfm/v1/bulletins/2023-05</a:t>
            </a:r>
            <a:r>
              <a:rPr kumimoji="0" lang="en-US" sz="12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200" dirty="0">
                <a:solidFill>
                  <a:prstClr val="black"/>
                </a:solidFill>
                <a:cs typeface="Arial" panose="020B0604020202020204" pitchFamily="34" charset="0"/>
              </a:rPr>
              <a:t>TFM Bulletin 2023-10 (July 27, 2023) Eliminated the In-Flight Orders Mandate. </a:t>
            </a:r>
            <a:r>
              <a:rPr lang="en-US" sz="1200" dirty="0">
                <a:solidFill>
                  <a:prstClr val="black"/>
                </a:solidFill>
                <a:cs typeface="Arial" panose="020B0604020202020204" pitchFamily="34" charset="0"/>
                <a:hlinkClick r:id="rId5"/>
              </a:rPr>
              <a:t>https://tfx.treasury.gov/tfm/v1/bulletins/2023-10</a:t>
            </a:r>
            <a:r>
              <a:rPr lang="en-US" sz="1200" dirty="0">
                <a:solidFill>
                  <a:prstClr val="black"/>
                </a:solidFill>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a:spcBef>
                <a:spcPts val="200"/>
              </a:spcBef>
              <a:defRPr/>
            </a:pPr>
            <a:endParaRPr lang="en-US" sz="1400" b="1" u="sng" dirty="0">
              <a:solidFill>
                <a:prstClr val="black"/>
              </a:solidFill>
              <a:cs typeface="Arial" panose="020B0604020202020204" pitchFamily="34" charset="0"/>
            </a:endParaRPr>
          </a:p>
          <a:p>
            <a:pPr>
              <a:spcBef>
                <a:spcPts val="200"/>
              </a:spcBef>
              <a:defRPr/>
            </a:pPr>
            <a:r>
              <a:rPr lang="en-US" sz="1400" b="1" u="sng" dirty="0">
                <a:solidFill>
                  <a:prstClr val="black"/>
                </a:solidFill>
                <a:cs typeface="Arial" panose="020B0604020202020204" pitchFamily="34" charset="0"/>
              </a:rPr>
              <a:t>Program Guide</a:t>
            </a:r>
          </a:p>
          <a:p>
            <a:pPr marL="285750" indent="-285750">
              <a:spcBef>
                <a:spcPts val="200"/>
              </a:spcBef>
              <a:buFont typeface="Arial" panose="020B0604020202020204" pitchFamily="34" charset="0"/>
              <a:buChar char="•"/>
              <a:defRPr/>
            </a:pPr>
            <a:r>
              <a:rPr lang="en-US" sz="1200" dirty="0">
                <a:solidFill>
                  <a:prstClr val="black"/>
                </a:solidFill>
                <a:cs typeface="Arial" panose="020B0604020202020204" pitchFamily="34" charset="0"/>
              </a:rPr>
              <a:t>Provides guidance regarding proper accounting treatment for IGT Buy/Sell transactions processed through G-Invoicing </a:t>
            </a:r>
            <a:r>
              <a:rPr lang="en-US" sz="1200" dirty="0">
                <a:solidFill>
                  <a:prstClr val="black"/>
                </a:solidFill>
                <a:cs typeface="Arial" panose="020B0604020202020204" pitchFamily="34" charset="0"/>
                <a:hlinkClick r:id="rId6"/>
              </a:rPr>
              <a:t>https://www.fiscal.treasury.gov/ussgl/resources-g-invoicing-program-guide.html</a:t>
            </a:r>
            <a:endParaRPr lang="en-US" sz="1200" dirty="0">
              <a:solidFill>
                <a:prstClr val="black"/>
              </a:solidFill>
              <a:cs typeface="Arial" panose="020B0604020202020204" pitchFamily="34" charset="0"/>
            </a:endParaRPr>
          </a:p>
          <a:p>
            <a:pPr>
              <a:spcBef>
                <a:spcPts val="200"/>
              </a:spcBef>
              <a:defRPr/>
            </a:pPr>
            <a:endParaRPr lang="en-US" sz="1400" b="1" u="sng" dirty="0">
              <a:solidFill>
                <a:prstClr val="black"/>
              </a:solidFill>
              <a:cs typeface="Arial" panose="020B0604020202020204" pitchFamily="34" charset="0"/>
            </a:endParaRPr>
          </a:p>
          <a:p>
            <a:pPr>
              <a:spcBef>
                <a:spcPts val="200"/>
              </a:spcBef>
              <a:defRPr/>
            </a:pPr>
            <a:r>
              <a:rPr lang="en-US" sz="1400" b="1" u="sng" dirty="0">
                <a:solidFill>
                  <a:prstClr val="black"/>
                </a:solidFill>
                <a:cs typeface="Arial" panose="020B0604020202020204" pitchFamily="34" charset="0"/>
              </a:rPr>
              <a:t>System Integration Guide</a:t>
            </a:r>
          </a:p>
          <a:p>
            <a:pPr marL="285750" indent="-285750">
              <a:spcBef>
                <a:spcPts val="200"/>
              </a:spcBef>
              <a:buFont typeface="Arial" panose="020B0604020202020204" pitchFamily="34" charset="0"/>
              <a:buChar char="•"/>
              <a:defRPr/>
            </a:pPr>
            <a:r>
              <a:rPr lang="en-US" sz="1200" dirty="0">
                <a:solidFill>
                  <a:prstClr val="black"/>
                </a:solidFill>
                <a:cs typeface="Arial" panose="020B0604020202020204" pitchFamily="34" charset="0"/>
              </a:rPr>
              <a:t>Details how FPAs may utilize automated data exchanges to communicate IGT Buy/Sell activities to/from G-Invoicing </a:t>
            </a:r>
          </a:p>
          <a:p>
            <a:pPr lvl="1" indent="-169863">
              <a:spcBef>
                <a:spcPts val="200"/>
              </a:spcBef>
              <a:defRPr/>
            </a:pPr>
            <a:r>
              <a:rPr lang="en-US" sz="1200" dirty="0">
                <a:solidFill>
                  <a:prstClr val="black"/>
                </a:solidFill>
                <a:cs typeface="Arial" panose="020B0604020202020204" pitchFamily="34" charset="0"/>
                <a:hlinkClick r:id="rId7"/>
              </a:rPr>
              <a:t>https://fiscal.treasury.gov/files/g-invoice/g-invoicing-system-integration-guidev1.1.pdf</a:t>
            </a:r>
            <a:endParaRPr lang="en-US" sz="1200" dirty="0">
              <a:solidFill>
                <a:prstClr val="black"/>
              </a:solidFill>
              <a:cs typeface="Arial" panose="020B0604020202020204" pitchFamily="34" charset="0"/>
            </a:endParaRPr>
          </a:p>
          <a:p>
            <a:pPr>
              <a:spcBef>
                <a:spcPts val="200"/>
              </a:spcBef>
              <a:defRPr/>
            </a:pPr>
            <a:endParaRPr lang="en-US" sz="1400" b="1" u="sng" dirty="0">
              <a:solidFill>
                <a:prstClr val="black"/>
              </a:solidFill>
              <a:cs typeface="Arial" panose="020B0604020202020204" pitchFamily="34" charset="0"/>
            </a:endParaRPr>
          </a:p>
          <a:p>
            <a:pPr>
              <a:spcBef>
                <a:spcPts val="200"/>
              </a:spcBef>
              <a:defRPr/>
            </a:pPr>
            <a:r>
              <a:rPr lang="en-US" sz="1400" b="1" u="sng" dirty="0">
                <a:solidFill>
                  <a:prstClr val="black"/>
                </a:solidFill>
                <a:cs typeface="Arial" panose="020B0604020202020204" pitchFamily="34" charset="0"/>
              </a:rPr>
              <a:t>Rules of Engagement</a:t>
            </a:r>
          </a:p>
          <a:p>
            <a:pPr marL="285750" indent="-285750">
              <a:spcBef>
                <a:spcPts val="200"/>
              </a:spcBef>
              <a:buFont typeface="Arial" panose="020B0604020202020204" pitchFamily="34" charset="0"/>
              <a:buChar char="•"/>
              <a:defRPr/>
            </a:pPr>
            <a:r>
              <a:rPr lang="en-US" sz="1200" dirty="0">
                <a:solidFill>
                  <a:prstClr val="black"/>
                </a:solidFill>
                <a:cs typeface="Arial" panose="020B0604020202020204" pitchFamily="34" charset="0"/>
              </a:rPr>
              <a:t>Outlines protocol for Trading Partner interaction in support of transitioning IGT Buy/Sell business processes to G-Invoicing</a:t>
            </a:r>
          </a:p>
          <a:p>
            <a:pPr lvl="1" indent="-169863">
              <a:spcBef>
                <a:spcPts val="200"/>
              </a:spcBef>
              <a:defRPr/>
            </a:pPr>
            <a:r>
              <a:rPr lang="en-US" sz="1200" dirty="0">
                <a:solidFill>
                  <a:prstClr val="black"/>
                </a:solidFill>
                <a:cs typeface="Arial" panose="020B0604020202020204" pitchFamily="34" charset="0"/>
                <a:hlinkClick r:id="rId8"/>
              </a:rPr>
              <a:t>https://www.fiscal.treasury.gov/files/g-invoice/g-invoicing-rules-of-engagement.pdf</a:t>
            </a:r>
            <a:endParaRPr lang="en-US" sz="1200" dirty="0">
              <a:solidFill>
                <a:prstClr val="black"/>
              </a:solidFill>
              <a:highlight>
                <a:srgbClr val="FFFF00"/>
              </a:highlight>
              <a:cs typeface="Arial" panose="020B0604020202020204" pitchFamily="34" charset="0"/>
            </a:endParaRPr>
          </a:p>
          <a:p>
            <a:pPr>
              <a:spcBef>
                <a:spcPts val="200"/>
              </a:spcBef>
              <a:defRPr/>
            </a:pPr>
            <a:endParaRPr lang="en-US" sz="1400" b="1" u="sng" dirty="0">
              <a:solidFill>
                <a:prstClr val="black"/>
              </a:solidFill>
              <a:cs typeface="Arial" panose="020B0604020202020204" pitchFamily="34" charset="0"/>
            </a:endParaRPr>
          </a:p>
          <a:p>
            <a:pPr>
              <a:spcBef>
                <a:spcPts val="200"/>
              </a:spcBef>
              <a:defRPr/>
            </a:pPr>
            <a:r>
              <a:rPr lang="en-US" sz="1400" b="1" u="sng" dirty="0">
                <a:solidFill>
                  <a:prstClr val="black"/>
                </a:solidFill>
                <a:cs typeface="Arial" panose="020B0604020202020204" pitchFamily="34" charset="0"/>
              </a:rPr>
              <a:t>Federal Intra-governmental Data Standards (FIDS)</a:t>
            </a:r>
          </a:p>
          <a:p>
            <a:pPr marL="285750" indent="-285750">
              <a:spcBef>
                <a:spcPts val="200"/>
              </a:spcBef>
              <a:buFont typeface="Arial" panose="020B0604020202020204" pitchFamily="34" charset="0"/>
              <a:buChar char="•"/>
              <a:defRPr/>
            </a:pPr>
            <a:r>
              <a:rPr lang="en-US" sz="1200" dirty="0">
                <a:solidFill>
                  <a:prstClr val="black"/>
                </a:solidFill>
                <a:cs typeface="Arial" panose="020B0604020202020204" pitchFamily="34" charset="0"/>
              </a:rPr>
              <a:t>Defines the data attributes and the system mapping &amp; validation rules for the new IGT Buy/Sell data standard which is implemented through G-Invoicing.</a:t>
            </a:r>
          </a:p>
          <a:p>
            <a:pPr marL="285750">
              <a:spcBef>
                <a:spcPts val="200"/>
              </a:spcBef>
              <a:defRPr/>
            </a:pPr>
            <a:r>
              <a:rPr lang="en-US" sz="1200" dirty="0">
                <a:solidFill>
                  <a:prstClr val="black"/>
                </a:solidFill>
                <a:cs typeface="Arial" panose="020B0604020202020204" pitchFamily="34" charset="0"/>
                <a:hlinkClick r:id="rId9"/>
              </a:rPr>
              <a:t>https://fiscal.treasury.gov/g-invoice/resources.html#standards</a:t>
            </a:r>
            <a:endParaRPr lang="en-US" sz="1200" dirty="0">
              <a:solidFill>
                <a:prstClr val="black"/>
              </a:solidFill>
              <a:cs typeface="Arial" panose="020B0604020202020204" pitchFamily="34" charset="0"/>
            </a:endParaRPr>
          </a:p>
        </p:txBody>
      </p:sp>
      <p:sp>
        <p:nvSpPr>
          <p:cNvPr id="5" name="TextBox 4">
            <a:extLst>
              <a:ext uri="{FF2B5EF4-FFF2-40B4-BE49-F238E27FC236}">
                <a16:creationId xmlns:a16="http://schemas.microsoft.com/office/drawing/2014/main" id="{DD60F838-DC63-4ED6-AF4B-985FDC47A7EB}"/>
              </a:ext>
            </a:extLst>
          </p:cNvPr>
          <p:cNvSpPr txBox="1"/>
          <p:nvPr/>
        </p:nvSpPr>
        <p:spPr>
          <a:xfrm>
            <a:off x="304800" y="1056285"/>
            <a:ext cx="3284433" cy="4901342"/>
          </a:xfrm>
          <a:prstGeom prst="rect">
            <a:avLst/>
          </a:prstGeom>
          <a:noFill/>
        </p:spPr>
        <p:txBody>
          <a:bodyPr wrap="square" rtlCol="0">
            <a:spAutoFit/>
          </a:bodyPr>
          <a:lstStyle/>
          <a:p>
            <a:pPr>
              <a:spcBef>
                <a:spcPts val="300"/>
              </a:spcBef>
              <a:spcAft>
                <a:spcPts val="300"/>
              </a:spcAft>
              <a:defRPr/>
            </a:pPr>
            <a:r>
              <a:rPr lang="en-US" sz="2150" b="1" dirty="0">
                <a:solidFill>
                  <a:srgbClr val="036A37"/>
                </a:solidFill>
              </a:rPr>
              <a:t>Policy: </a:t>
            </a:r>
          </a:p>
          <a:p>
            <a:pPr>
              <a:spcAft>
                <a:spcPts val="300"/>
              </a:spcAft>
              <a:defRPr/>
            </a:pPr>
            <a:r>
              <a:rPr lang="en-US" sz="1450" b="1" dirty="0">
                <a:solidFill>
                  <a:srgbClr val="1F497D">
                    <a:lumMod val="75000"/>
                  </a:srgbClr>
                </a:solidFill>
                <a:cs typeface="Arial" panose="020B0604020202020204" pitchFamily="34" charset="0"/>
              </a:rPr>
              <a:t>TFM</a:t>
            </a:r>
            <a:r>
              <a:rPr lang="en-US" sz="1450" dirty="0">
                <a:solidFill>
                  <a:prstClr val="black"/>
                </a:solidFill>
                <a:cs typeface="Arial" panose="020B0604020202020204" pitchFamily="34" charset="0"/>
              </a:rPr>
              <a:t> </a:t>
            </a:r>
            <a:r>
              <a:rPr lang="en-US" sz="1450" b="1" dirty="0">
                <a:solidFill>
                  <a:srgbClr val="1F497D">
                    <a:lumMod val="75000"/>
                  </a:srgbClr>
                </a:solidFill>
                <a:cs typeface="Arial" panose="020B0604020202020204" pitchFamily="34" charset="0"/>
              </a:rPr>
              <a:t>Chapter</a:t>
            </a:r>
            <a:r>
              <a:rPr lang="en-US" sz="1450" dirty="0">
                <a:solidFill>
                  <a:prstClr val="black"/>
                </a:solidFill>
                <a:cs typeface="Arial" panose="020B0604020202020204" pitchFamily="34" charset="0"/>
              </a:rPr>
              <a:t> </a:t>
            </a:r>
            <a:r>
              <a:rPr lang="en-US" sz="1450" b="1" dirty="0">
                <a:solidFill>
                  <a:srgbClr val="1F497D">
                    <a:lumMod val="75000"/>
                  </a:srgbClr>
                </a:solidFill>
                <a:cs typeface="Arial" panose="020B0604020202020204" pitchFamily="34" charset="0"/>
              </a:rPr>
              <a:t>4700</a:t>
            </a:r>
            <a:r>
              <a:rPr lang="en-US" sz="1450" dirty="0">
                <a:solidFill>
                  <a:prstClr val="black"/>
                </a:solidFill>
                <a:cs typeface="Arial" panose="020B0604020202020204" pitchFamily="34" charset="0"/>
              </a:rPr>
              <a:t> – </a:t>
            </a:r>
            <a:r>
              <a:rPr lang="en-US" sz="1450" b="1" dirty="0">
                <a:solidFill>
                  <a:srgbClr val="1F497D">
                    <a:lumMod val="75000"/>
                  </a:srgbClr>
                </a:solidFill>
                <a:cs typeface="Arial" panose="020B0604020202020204" pitchFamily="34" charset="0"/>
              </a:rPr>
              <a:t>Appendix 8</a:t>
            </a:r>
            <a:r>
              <a:rPr lang="en-US" sz="1450" dirty="0">
                <a:solidFill>
                  <a:prstClr val="black"/>
                </a:solidFill>
                <a:cs typeface="Arial" panose="020B0604020202020204" pitchFamily="34" charset="0"/>
              </a:rPr>
              <a:t> </a:t>
            </a:r>
          </a:p>
          <a:p>
            <a:pPr>
              <a:spcAft>
                <a:spcPts val="300"/>
              </a:spcAft>
              <a:defRPr/>
            </a:pPr>
            <a:r>
              <a:rPr lang="en-US" sz="1450" b="1" i="1" dirty="0">
                <a:solidFill>
                  <a:prstClr val="black"/>
                </a:solidFill>
                <a:cs typeface="Arial" panose="020B0604020202020204" pitchFamily="34" charset="0"/>
              </a:rPr>
              <a:t>Published:</a:t>
            </a:r>
            <a:r>
              <a:rPr lang="en-US" sz="1600" b="1" i="1" dirty="0">
                <a:solidFill>
                  <a:prstClr val="black"/>
                </a:solidFill>
                <a:cs typeface="Arial" panose="020B0604020202020204" pitchFamily="34" charset="0"/>
              </a:rPr>
              <a:t>	</a:t>
            </a:r>
            <a:r>
              <a:rPr lang="en-US" sz="1400" b="1" i="1" dirty="0">
                <a:solidFill>
                  <a:prstClr val="black"/>
                </a:solidFill>
                <a:cs typeface="Arial" panose="020B0604020202020204" pitchFamily="34" charset="0"/>
              </a:rPr>
              <a:t>     </a:t>
            </a:r>
            <a:endParaRPr lang="en-US" sz="1400" dirty="0">
              <a:solidFill>
                <a:prstClr val="black"/>
              </a:solidFill>
              <a:cs typeface="Arial" panose="020B0604020202020204" pitchFamily="34" charset="0"/>
            </a:endParaRPr>
          </a:p>
          <a:p>
            <a:pPr>
              <a:spcAft>
                <a:spcPts val="300"/>
              </a:spcAft>
              <a:defRPr/>
            </a:pPr>
            <a:r>
              <a:rPr lang="en-US" sz="1400" dirty="0">
                <a:solidFill>
                  <a:prstClr val="black"/>
                </a:solidFill>
                <a:cs typeface="Arial" panose="020B0604020202020204" pitchFamily="34" charset="0"/>
              </a:rPr>
              <a:t>November 2023 (Updated Annually)</a:t>
            </a:r>
          </a:p>
          <a:p>
            <a:pPr>
              <a:spcBef>
                <a:spcPts val="300"/>
              </a:spcBef>
              <a:spcAft>
                <a:spcPts val="300"/>
              </a:spcAft>
              <a:defRPr/>
            </a:pPr>
            <a:endParaRPr lang="en-US" sz="500" b="1" dirty="0">
              <a:solidFill>
                <a:srgbClr val="036A37"/>
              </a:solidFill>
            </a:endParaRPr>
          </a:p>
          <a:p>
            <a:pPr>
              <a:spcBef>
                <a:spcPts val="300"/>
              </a:spcBef>
              <a:spcAft>
                <a:spcPts val="300"/>
              </a:spcAft>
              <a:defRPr/>
            </a:pPr>
            <a:r>
              <a:rPr lang="en-US" sz="2150" b="1" dirty="0">
                <a:solidFill>
                  <a:srgbClr val="036A37"/>
                </a:solidFill>
              </a:rPr>
              <a:t>Guidance: </a:t>
            </a:r>
          </a:p>
          <a:p>
            <a:pPr>
              <a:spcAft>
                <a:spcPts val="300"/>
              </a:spcAft>
              <a:defRPr/>
            </a:pPr>
            <a:r>
              <a:rPr lang="en-US" sz="1450" b="1" dirty="0">
                <a:solidFill>
                  <a:schemeClr val="accent1">
                    <a:lumMod val="50000"/>
                  </a:schemeClr>
                </a:solidFill>
                <a:cs typeface="Arial" panose="020B0604020202020204" pitchFamily="34" charset="0"/>
              </a:rPr>
              <a:t>G-Invoicing Program Guide for </a:t>
            </a:r>
          </a:p>
          <a:p>
            <a:pPr>
              <a:spcAft>
                <a:spcPts val="300"/>
              </a:spcAft>
              <a:defRPr/>
            </a:pPr>
            <a:r>
              <a:rPr lang="en-US" sz="1450" b="1" dirty="0">
                <a:solidFill>
                  <a:schemeClr val="accent1">
                    <a:lumMod val="50000"/>
                  </a:schemeClr>
                </a:solidFill>
                <a:cs typeface="Arial" panose="020B0604020202020204" pitchFamily="34" charset="0"/>
              </a:rPr>
              <a:t>Basic Accounting and Reporting</a:t>
            </a:r>
          </a:p>
          <a:p>
            <a:pPr>
              <a:spcAft>
                <a:spcPts val="300"/>
              </a:spcAft>
              <a:defRPr/>
            </a:pPr>
            <a:r>
              <a:rPr lang="en-US" sz="1450" b="1" i="1" dirty="0">
                <a:solidFill>
                  <a:prstClr val="black"/>
                </a:solidFill>
                <a:cs typeface="Arial" panose="020B0604020202020204" pitchFamily="34" charset="0"/>
              </a:rPr>
              <a:t>Revised:	     </a:t>
            </a:r>
            <a:endParaRPr lang="en-US" sz="1450" dirty="0">
              <a:solidFill>
                <a:prstClr val="black"/>
              </a:solidFill>
              <a:cs typeface="Arial" panose="020B0604020202020204" pitchFamily="34" charset="0"/>
            </a:endParaRPr>
          </a:p>
          <a:p>
            <a:pPr>
              <a:spcAft>
                <a:spcPts val="300"/>
              </a:spcAft>
              <a:defRPr/>
            </a:pPr>
            <a:r>
              <a:rPr lang="en-US" sz="1400" dirty="0">
                <a:solidFill>
                  <a:prstClr val="black"/>
                </a:solidFill>
                <a:cs typeface="Arial" panose="020B0604020202020204" pitchFamily="34" charset="0"/>
              </a:rPr>
              <a:t>August 2022</a:t>
            </a:r>
          </a:p>
          <a:p>
            <a:pPr>
              <a:spcAft>
                <a:spcPts val="300"/>
              </a:spcAft>
              <a:defRPr/>
            </a:pPr>
            <a:endParaRPr lang="en-US" sz="600" dirty="0">
              <a:solidFill>
                <a:prstClr val="black"/>
              </a:solidFill>
              <a:cs typeface="Arial" panose="020B0604020202020204" pitchFamily="34" charset="0"/>
            </a:endParaRPr>
          </a:p>
          <a:p>
            <a:pPr>
              <a:spcAft>
                <a:spcPts val="300"/>
              </a:spcAft>
              <a:defRPr/>
            </a:pPr>
            <a:r>
              <a:rPr lang="en-US" sz="1450" b="1" dirty="0">
                <a:solidFill>
                  <a:schemeClr val="accent1">
                    <a:lumMod val="50000"/>
                  </a:schemeClr>
                </a:solidFill>
                <a:cs typeface="Arial" panose="020B0604020202020204" pitchFamily="34" charset="0"/>
              </a:rPr>
              <a:t>G-Invoicing System Integration</a:t>
            </a:r>
          </a:p>
          <a:p>
            <a:pPr>
              <a:spcAft>
                <a:spcPts val="300"/>
              </a:spcAft>
              <a:defRPr/>
            </a:pPr>
            <a:r>
              <a:rPr lang="en-US" sz="1450" b="1" dirty="0">
                <a:solidFill>
                  <a:schemeClr val="accent1">
                    <a:lumMod val="50000"/>
                  </a:schemeClr>
                </a:solidFill>
                <a:cs typeface="Arial" panose="020B0604020202020204" pitchFamily="34" charset="0"/>
              </a:rPr>
              <a:t>Guide</a:t>
            </a:r>
          </a:p>
          <a:p>
            <a:pPr>
              <a:spcAft>
                <a:spcPts val="300"/>
              </a:spcAft>
              <a:defRPr/>
            </a:pPr>
            <a:r>
              <a:rPr lang="en-US" sz="1450" b="1" i="1" dirty="0">
                <a:solidFill>
                  <a:prstClr val="black"/>
                </a:solidFill>
                <a:cs typeface="Arial" panose="020B0604020202020204" pitchFamily="34" charset="0"/>
              </a:rPr>
              <a:t>Revised:	     </a:t>
            </a:r>
            <a:endParaRPr lang="en-US" sz="1450" dirty="0">
              <a:solidFill>
                <a:prstClr val="black"/>
              </a:solidFill>
              <a:cs typeface="Arial" panose="020B0604020202020204" pitchFamily="34" charset="0"/>
            </a:endParaRPr>
          </a:p>
          <a:p>
            <a:pPr>
              <a:spcAft>
                <a:spcPts val="300"/>
              </a:spcAft>
              <a:defRPr/>
            </a:pPr>
            <a:r>
              <a:rPr lang="en-US" sz="1400" dirty="0">
                <a:solidFill>
                  <a:prstClr val="black"/>
                </a:solidFill>
                <a:cs typeface="Arial" panose="020B0604020202020204" pitchFamily="34" charset="0"/>
              </a:rPr>
              <a:t>May 2023</a:t>
            </a:r>
          </a:p>
          <a:p>
            <a:pPr>
              <a:spcAft>
                <a:spcPts val="300"/>
              </a:spcAft>
              <a:defRPr/>
            </a:pPr>
            <a:endParaRPr lang="en-US" sz="600" dirty="0">
              <a:solidFill>
                <a:prstClr val="black"/>
              </a:solidFill>
              <a:cs typeface="Arial" panose="020B0604020202020204" pitchFamily="34" charset="0"/>
            </a:endParaRPr>
          </a:p>
          <a:p>
            <a:pPr>
              <a:spcAft>
                <a:spcPts val="300"/>
              </a:spcAft>
              <a:defRPr/>
            </a:pPr>
            <a:r>
              <a:rPr lang="en-US" sz="1450" b="1" dirty="0">
                <a:solidFill>
                  <a:srgbClr val="4F81BD">
                    <a:lumMod val="50000"/>
                  </a:srgbClr>
                </a:solidFill>
                <a:cs typeface="Arial" panose="020B0604020202020204" pitchFamily="34" charset="0"/>
              </a:rPr>
              <a:t>G-Invoicing Rules of Engagement</a:t>
            </a:r>
          </a:p>
          <a:p>
            <a:pPr>
              <a:spcAft>
                <a:spcPts val="300"/>
              </a:spcAft>
              <a:defRPr/>
            </a:pPr>
            <a:r>
              <a:rPr lang="en-US" sz="1450" b="1" i="1" dirty="0">
                <a:solidFill>
                  <a:prstClr val="black"/>
                </a:solidFill>
                <a:cs typeface="Arial" panose="020B0604020202020204" pitchFamily="34" charset="0"/>
              </a:rPr>
              <a:t>Revised:</a:t>
            </a:r>
            <a:r>
              <a:rPr lang="en-US" sz="1400" b="1" i="1" dirty="0">
                <a:solidFill>
                  <a:prstClr val="black"/>
                </a:solidFill>
                <a:cs typeface="Arial" panose="020B0604020202020204" pitchFamily="34" charset="0"/>
              </a:rPr>
              <a:t>	     </a:t>
            </a:r>
            <a:endParaRPr lang="en-US" sz="1400" dirty="0">
              <a:solidFill>
                <a:prstClr val="black"/>
              </a:solidFill>
              <a:cs typeface="Arial" panose="020B0604020202020204" pitchFamily="34" charset="0"/>
            </a:endParaRPr>
          </a:p>
          <a:p>
            <a:pPr>
              <a:spcAft>
                <a:spcPts val="300"/>
              </a:spcAft>
              <a:defRPr/>
            </a:pPr>
            <a:r>
              <a:rPr lang="en-US" sz="1400" dirty="0">
                <a:solidFill>
                  <a:prstClr val="black"/>
                </a:solidFill>
                <a:cs typeface="Arial" panose="020B0604020202020204" pitchFamily="34" charset="0"/>
              </a:rPr>
              <a:t>July 2023</a:t>
            </a:r>
          </a:p>
        </p:txBody>
      </p:sp>
      <p:cxnSp>
        <p:nvCxnSpPr>
          <p:cNvPr id="6" name="Straight Connector 5">
            <a:extLst>
              <a:ext uri="{FF2B5EF4-FFF2-40B4-BE49-F238E27FC236}">
                <a16:creationId xmlns:a16="http://schemas.microsoft.com/office/drawing/2014/main" id="{3FCB9430-A01A-4400-933F-5BA6DE811184}"/>
              </a:ext>
            </a:extLst>
          </p:cNvPr>
          <p:cNvCxnSpPr/>
          <p:nvPr/>
        </p:nvCxnSpPr>
        <p:spPr>
          <a:xfrm>
            <a:off x="3657600" y="1219200"/>
            <a:ext cx="0" cy="4724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520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6DA135-7959-4E06-828B-CF71EBCD4C40}"/>
              </a:ext>
            </a:extLst>
          </p:cNvPr>
          <p:cNvSpPr txBox="1">
            <a:spLocks/>
          </p:cNvSpPr>
          <p:nvPr/>
        </p:nvSpPr>
        <p:spPr>
          <a:xfrm>
            <a:off x="253044" y="152400"/>
            <a:ext cx="11481756" cy="685800"/>
          </a:xfrm>
          <a:prstGeom prst="rect">
            <a:avLst/>
          </a:prstGeom>
        </p:spPr>
        <p:txBody>
          <a:bodyPr anchor="ctr"/>
          <a:lstStyle>
            <a:lvl1pPr marL="0" indent="0" algn="l" defTabSz="914400" rtl="0" eaLnBrk="1" latinLnBrk="0" hangingPunct="1">
              <a:spcBef>
                <a:spcPts val="0"/>
              </a:spcBef>
              <a:buFont typeface="Arial" panose="020B0604020202020204" pitchFamily="34" charset="0"/>
              <a:buNone/>
              <a:defRPr sz="3600" kern="1200" baseline="0">
                <a:solidFill>
                  <a:srgbClr val="036A3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en-US" sz="3200" b="1" dirty="0">
                <a:solidFill>
                  <a:srgbClr val="002060"/>
                </a:solidFill>
                <a:latin typeface="+mn-lt"/>
              </a:rPr>
              <a:t>G-Invoicing Program Support and Contacts</a:t>
            </a:r>
          </a:p>
        </p:txBody>
      </p:sp>
      <p:sp>
        <p:nvSpPr>
          <p:cNvPr id="2" name="Content Placeholder 1">
            <a:extLst>
              <a:ext uri="{FF2B5EF4-FFF2-40B4-BE49-F238E27FC236}">
                <a16:creationId xmlns:a16="http://schemas.microsoft.com/office/drawing/2014/main" id="{6D54D15A-717F-414E-343D-CF18E8E396D8}"/>
              </a:ext>
            </a:extLst>
          </p:cNvPr>
          <p:cNvSpPr txBox="1">
            <a:spLocks/>
          </p:cNvSpPr>
          <p:nvPr/>
        </p:nvSpPr>
        <p:spPr>
          <a:xfrm>
            <a:off x="253044" y="1018625"/>
            <a:ext cx="11582399" cy="53059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8738" algn="l"/>
              </a:tabLst>
              <a:defRPr/>
            </a:pPr>
            <a:r>
              <a:rPr kumimoji="0" lang="en-US" sz="1600" b="1" i="0" u="none" strike="noStrike" kern="1200" cap="none" spc="0" normalizeH="0" baseline="0" noProof="0" dirty="0">
                <a:ln>
                  <a:noFill/>
                </a:ln>
                <a:solidFill>
                  <a:prstClr val="black"/>
                </a:solidFill>
                <a:effectLst/>
                <a:uLnTx/>
                <a:uFillTx/>
                <a:cs typeface="Arial" panose="020B0604020202020204" pitchFamily="34" charset="0"/>
              </a:rPr>
              <a:t>	</a:t>
            </a:r>
            <a:r>
              <a:rPr kumimoji="0" lang="en-US" sz="1900" b="1" i="0" u="sng" strike="noStrike" kern="1200" cap="none" spc="0" normalizeH="0" baseline="0" noProof="0" dirty="0">
                <a:ln>
                  <a:noFill/>
                </a:ln>
                <a:solidFill>
                  <a:prstClr val="black"/>
                </a:solidFill>
                <a:effectLst/>
                <a:uLnTx/>
                <a:uFillTx/>
                <a:cs typeface="Arial" panose="020B0604020202020204" pitchFamily="34" charset="0"/>
              </a:rPr>
              <a:t>For IGT Program Management and Agency Outreach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8738" algn="l"/>
              </a:tabLst>
              <a:defRPr/>
            </a:pPr>
            <a:endParaRPr kumimoji="0" lang="en-US" sz="700" b="1"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Andy Morris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Manager, Intragovernmental Transaction &amp; Reconciliation Branch (ITRB)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Bureau of the Fiscal Service – Fiscal Accounting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a:t>
            </a:r>
            <a:r>
              <a:rPr kumimoji="0" lang="en-US" sz="1600" b="0" i="0" u="sng" strike="noStrike" kern="1200" cap="none" spc="0" normalizeH="0" baseline="0" noProof="0" dirty="0">
                <a:ln>
                  <a:noFill/>
                </a:ln>
                <a:solidFill>
                  <a:prstClr val="black"/>
                </a:solidFill>
                <a:effectLst/>
                <a:uLnTx/>
                <a:uFillTx/>
                <a:cs typeface="Arial" panose="020B0604020202020204" pitchFamily="34" charset="0"/>
              </a:rPr>
              <a:t>A</a:t>
            </a:r>
            <a:r>
              <a:rPr kumimoji="0" lang="en-US" sz="1600" b="0" i="0" u="none" strike="noStrike" kern="1200" cap="none" spc="0" normalizeH="0" baseline="0" noProof="0" dirty="0">
                <a:ln>
                  <a:noFill/>
                </a:ln>
                <a:solidFill>
                  <a:prstClr val="black"/>
                </a:solidFill>
                <a:effectLst/>
                <a:uLnTx/>
                <a:uFillTx/>
                <a:cs typeface="Arial" panose="020B0604020202020204" pitchFamily="34" charset="0"/>
                <a:hlinkClick r:id="rId3">
                  <a:extLst>
                    <a:ext uri="{A12FA001-AC4F-418D-AE19-62706E023703}">
                      <ahyp:hlinkClr xmlns:ahyp="http://schemas.microsoft.com/office/drawing/2018/hyperlinkcolor" val="tx"/>
                    </a:ext>
                  </a:extLst>
                </a:hlinkClick>
              </a:rPr>
              <a:t>ndrew.R.Morris@fiscal.treasury.gov</a:t>
            </a:r>
            <a:endParaRPr kumimoji="0" lang="en-US" sz="16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endParaRPr kumimoji="0" lang="en-US" sz="16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Jeff Board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G-Invoicing Product Owner, ITRB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Bureau of the Fiscal Service – Fiscal Accounting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a:t>
            </a:r>
            <a:r>
              <a:rPr kumimoji="0" lang="en-US" sz="1600" b="0" i="0" u="sng" strike="noStrike" kern="1200" cap="none" spc="0" normalizeH="0" baseline="0" noProof="0" dirty="0">
                <a:ln>
                  <a:noFill/>
                </a:ln>
                <a:solidFill>
                  <a:prstClr val="black"/>
                </a:solidFill>
                <a:effectLst/>
                <a:uLnTx/>
                <a:uFillTx/>
                <a:cs typeface="Arial" panose="020B0604020202020204" pitchFamily="34" charset="0"/>
              </a:rPr>
              <a:t>J</a:t>
            </a:r>
            <a:r>
              <a:rPr kumimoji="0" lang="en-US" sz="1600" b="0" i="0" u="none" strike="noStrike" kern="1200" cap="none" spc="0" normalizeH="0" baseline="0" noProof="0" dirty="0">
                <a:ln>
                  <a:noFill/>
                </a:ln>
                <a:solidFill>
                  <a:prstClr val="black"/>
                </a:solidFill>
                <a:effectLst/>
                <a:uLnTx/>
                <a:uFillTx/>
                <a:cs typeface="Arial" panose="020B0604020202020204" pitchFamily="34" charset="0"/>
                <a:hlinkClick r:id="rId4">
                  <a:extLst>
                    <a:ext uri="{A12FA001-AC4F-418D-AE19-62706E023703}">
                      <ahyp:hlinkClr xmlns:ahyp="http://schemas.microsoft.com/office/drawing/2018/hyperlinkcolor" val="tx"/>
                    </a:ext>
                  </a:extLst>
                </a:hlinkClick>
              </a:rPr>
              <a:t>effrey.Board@fiscal.treasury.gov</a:t>
            </a:r>
            <a:endParaRPr kumimoji="0" lang="en-US" sz="16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endParaRPr kumimoji="0" lang="en-US" sz="16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Keith Jarboe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IGT Agency Outreach, Engagement &amp; Onboarding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Bureau of the Fiscal Service – Fiscal Accounting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	</a:t>
            </a:r>
            <a:r>
              <a:rPr kumimoji="0" lang="en-US" sz="1600" b="0" i="0" u="sng" strike="noStrike" kern="1200" cap="none" spc="0" normalizeH="0" baseline="0" noProof="0" dirty="0">
                <a:ln>
                  <a:noFill/>
                </a:ln>
                <a:solidFill>
                  <a:prstClr val="black"/>
                </a:solidFill>
                <a:effectLst/>
                <a:uLnTx/>
                <a:uFillTx/>
                <a:cs typeface="Arial" panose="020B0604020202020204" pitchFamily="34" charset="0"/>
              </a:rPr>
              <a:t>K</a:t>
            </a:r>
            <a:r>
              <a:rPr kumimoji="0" lang="en-US" sz="1600" b="0" i="0" u="none" strike="noStrike" kern="1200" cap="none" spc="0" normalizeH="0" baseline="0" noProof="0" dirty="0">
                <a:ln>
                  <a:noFill/>
                </a:ln>
                <a:solidFill>
                  <a:prstClr val="black"/>
                </a:solidFill>
                <a:effectLst/>
                <a:uLnTx/>
                <a:uFillTx/>
                <a:cs typeface="Arial" panose="020B0604020202020204" pitchFamily="34" charset="0"/>
                <a:hlinkClick r:id="rId5">
                  <a:extLst>
                    <a:ext uri="{A12FA001-AC4F-418D-AE19-62706E023703}">
                      <ahyp:hlinkClr xmlns:ahyp="http://schemas.microsoft.com/office/drawing/2018/hyperlinkcolor" val="tx"/>
                    </a:ext>
                  </a:extLst>
                </a:hlinkClick>
              </a:rPr>
              <a:t>eith.Jarboe@fiscal.treasury.gov</a:t>
            </a:r>
            <a:endParaRPr kumimoji="0" lang="en-US" sz="16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endParaRPr kumimoji="0" lang="en-US" sz="1600" b="0" i="0" u="none" strike="noStrike" kern="1200" cap="none" spc="0" normalizeH="0" baseline="0" noProof="0" dirty="0">
              <a:ln>
                <a:noFill/>
              </a:ln>
              <a:solidFill>
                <a:prstClr val="black"/>
              </a:solidFill>
              <a:effectLst/>
              <a:highlight>
                <a:srgbClr val="FFFF00"/>
              </a:highligh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08000" algn="l"/>
              </a:tabLst>
              <a:defRPr/>
            </a:pPr>
            <a:r>
              <a:rPr kumimoji="0" lang="en-US" sz="1900" b="1" i="0" u="sng" strike="noStrike" kern="1200" cap="none" spc="0" normalizeH="0" baseline="0" noProof="0" dirty="0">
                <a:ln>
                  <a:noFill/>
                </a:ln>
                <a:solidFill>
                  <a:prstClr val="black"/>
                </a:solidFill>
                <a:effectLst/>
                <a:uLnTx/>
                <a:uFillTx/>
                <a:cs typeface="Arial" panose="020B0604020202020204" pitchFamily="34" charset="0"/>
              </a:rPr>
              <a:t>For Intragovernmental Transactions Working Group Information</a:t>
            </a:r>
          </a:p>
          <a:p>
            <a:pPr marL="457200" marR="0" lvl="1" indent="-287338"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endParaRPr kumimoji="0" lang="en-US" sz="700" b="0" i="0" u="none" strike="noStrike" kern="1200" cap="none" spc="0" normalizeH="0" baseline="0" noProof="0" dirty="0">
              <a:ln>
                <a:noFill/>
              </a:ln>
              <a:solidFill>
                <a:prstClr val="black"/>
              </a:solidFill>
              <a:effectLst/>
              <a:uLnTx/>
              <a:uFillTx/>
              <a:cs typeface="Arial" panose="020B0604020202020204" pitchFamily="34" charset="0"/>
            </a:endParaRPr>
          </a:p>
          <a:p>
            <a:pPr marL="457200" marR="0" lvl="1" indent="-287338" algn="l" defTabSz="914400" rtl="0" eaLnBrk="1" fontAlgn="auto" latinLnBrk="0" hangingPunct="1">
              <a:lnSpc>
                <a:spcPct val="10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IGT@fiscal.treasury.gov</a:t>
            </a:r>
          </a:p>
          <a:p>
            <a:pPr marL="0" marR="0" lvl="0" indent="-287338" algn="l" defTabSz="914400" rtl="0" eaLnBrk="1" fontAlgn="auto" latinLnBrk="0" hangingPunct="1">
              <a:lnSpc>
                <a:spcPct val="120000"/>
              </a:lnSpc>
              <a:spcBef>
                <a:spcPts val="0"/>
              </a:spcBef>
              <a:spcAft>
                <a:spcPts val="0"/>
              </a:spcAft>
              <a:buClrTx/>
              <a:buSzTx/>
              <a:buFont typeface="Arial" panose="020B0604020202020204" pitchFamily="34" charset="0"/>
              <a:buNone/>
              <a:tabLst>
                <a:tab pos="169863" algn="l"/>
              </a:tabLst>
              <a:defRPr/>
            </a:pPr>
            <a:r>
              <a:rPr kumimoji="0" lang="en-US" sz="1100" b="0" i="0" u="none" strike="noStrike" kern="1200" cap="none" spc="0" normalizeH="0" baseline="0" noProof="0" dirty="0">
                <a:ln>
                  <a:noFill/>
                </a:ln>
                <a:solidFill>
                  <a:srgbClr val="FF0000"/>
                </a:solidFill>
                <a:effectLst/>
                <a:uLnTx/>
                <a:uFillTx/>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cs typeface="Arial" panose="020B0604020202020204" pitchFamily="34" charset="0"/>
                <a:hlinkClick r:id="rId6">
                  <a:extLst>
                    <a:ext uri="{A12FA001-AC4F-418D-AE19-62706E023703}">
                      <ahyp:hlinkClr xmlns:ahyp="http://schemas.microsoft.com/office/drawing/2018/hyperlinkcolor" val="tx"/>
                    </a:ext>
                  </a:extLst>
                </a:hlinkClick>
              </a:rPr>
              <a:t>https://www.fiscal.treasury.gov/g-invoice/</a:t>
            </a:r>
            <a:endParaRPr kumimoji="0" lang="en-US" sz="16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287338" algn="l" defTabSz="914400" rtl="0" eaLnBrk="1" fontAlgn="auto" latinLnBrk="0" hangingPunct="1">
              <a:lnSpc>
                <a:spcPct val="120000"/>
              </a:lnSpc>
              <a:spcBef>
                <a:spcPts val="0"/>
              </a:spcBef>
              <a:spcAft>
                <a:spcPts val="0"/>
              </a:spcAft>
              <a:buClrTx/>
              <a:buSzTx/>
              <a:buFont typeface="Arial" panose="020B0604020202020204" pitchFamily="34" charset="0"/>
              <a:buNone/>
              <a:tabLst>
                <a:tab pos="169863" algn="l"/>
              </a:tabLst>
              <a:defRPr/>
            </a:pPr>
            <a:endParaRPr kumimoji="0" lang="en-US" sz="1100" b="0" i="0" u="none" strike="noStrike" kern="1200" cap="none" spc="0" normalizeH="0" baseline="0" noProof="0" dirty="0">
              <a:ln>
                <a:noFill/>
              </a:ln>
              <a:solidFill>
                <a:srgbClr val="FF0000"/>
              </a:solidFill>
              <a:effectLst/>
              <a:uLnTx/>
              <a:uFillTx/>
              <a:cs typeface="Arial" panose="020B0604020202020204" pitchFamily="34" charset="0"/>
            </a:endParaRPr>
          </a:p>
          <a:p>
            <a:pPr marL="0" marR="0" lvl="0" indent="-287338" algn="l" defTabSz="914400" rtl="0" eaLnBrk="1" fontAlgn="auto" latinLnBrk="0" hangingPunct="1">
              <a:lnSpc>
                <a:spcPct val="120000"/>
              </a:lnSpc>
              <a:spcBef>
                <a:spcPts val="0"/>
              </a:spcBef>
              <a:spcAft>
                <a:spcPts val="0"/>
              </a:spcAft>
              <a:buClrTx/>
              <a:buSzTx/>
              <a:buFont typeface="Arial" panose="020B0604020202020204" pitchFamily="34" charset="0"/>
              <a:buNone/>
              <a:tabLst>
                <a:tab pos="169863" algn="l"/>
              </a:tabLst>
              <a:defRPr/>
            </a:pPr>
            <a:r>
              <a:rPr kumimoji="0" lang="en-US" sz="1900" b="1" i="0" u="sng" strike="noStrike" kern="1200" cap="none" spc="0" normalizeH="0" baseline="0" noProof="0" dirty="0">
                <a:ln>
                  <a:noFill/>
                </a:ln>
                <a:solidFill>
                  <a:prstClr val="black"/>
                </a:solidFill>
                <a:effectLst/>
                <a:uLnTx/>
                <a:uFillTx/>
                <a:cs typeface="Arial" panose="020B0604020202020204" pitchFamily="34" charset="0"/>
              </a:rPr>
              <a:t>For G-Invoicing Application Support</a:t>
            </a:r>
            <a:endParaRPr kumimoji="0" lang="en-US" sz="900" b="1" i="0" u="sng" strike="noStrike" kern="1200" cap="none" spc="0" normalizeH="0" baseline="0" noProof="0" dirty="0">
              <a:ln>
                <a:noFill/>
              </a:ln>
              <a:solidFill>
                <a:prstClr val="black"/>
              </a:solidFill>
              <a:effectLst/>
              <a:uLnTx/>
              <a:uFillTx/>
              <a:cs typeface="Arial" panose="020B0604020202020204" pitchFamily="34" charset="0"/>
            </a:endParaRPr>
          </a:p>
          <a:p>
            <a:pPr marL="457200" marR="0" lvl="1" indent="-287338" algn="l" defTabSz="914400" rtl="0" eaLnBrk="1" fontAlgn="auto" latinLnBrk="0" hangingPunct="1">
              <a:lnSpc>
                <a:spcPct val="12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GInvoicing@stls.frb.org</a:t>
            </a:r>
          </a:p>
          <a:p>
            <a:pPr marL="457200" marR="0" lvl="1" indent="-287338" algn="l" defTabSz="914400" rtl="0" eaLnBrk="1" fontAlgn="auto" latinLnBrk="0" hangingPunct="1">
              <a:lnSpc>
                <a:spcPct val="120000"/>
              </a:lnSpc>
              <a:spcBef>
                <a:spcPts val="0"/>
              </a:spcBef>
              <a:spcAft>
                <a:spcPts val="0"/>
              </a:spcAft>
              <a:buClrTx/>
              <a:buSzTx/>
              <a:buFont typeface="Arial" panose="020B0604020202020204" pitchFamily="34" charset="0"/>
              <a:buNone/>
              <a:tabLst>
                <a:tab pos="169863" algn="l"/>
              </a:tabLst>
              <a:defRPr/>
            </a:pPr>
            <a:r>
              <a:rPr kumimoji="0" lang="en-US" sz="1600" b="0" i="0" u="none" strike="noStrike" kern="1200" cap="none" spc="0" normalizeH="0" baseline="0" noProof="0" dirty="0">
                <a:ln>
                  <a:noFill/>
                </a:ln>
                <a:solidFill>
                  <a:prstClr val="black"/>
                </a:solidFill>
                <a:effectLst/>
                <a:uLnTx/>
                <a:uFillTx/>
                <a:cs typeface="Arial" panose="020B0604020202020204" pitchFamily="34" charset="0"/>
              </a:rPr>
              <a:t>1-877-440-9476</a:t>
            </a:r>
          </a:p>
        </p:txBody>
      </p:sp>
      <p:pic>
        <p:nvPicPr>
          <p:cNvPr id="3" name="Picture 2">
            <a:extLst>
              <a:ext uri="{FF2B5EF4-FFF2-40B4-BE49-F238E27FC236}">
                <a16:creationId xmlns:a16="http://schemas.microsoft.com/office/drawing/2014/main" id="{DB4BAEF9-6852-F6B7-5496-9F83B3010A4E}"/>
              </a:ext>
            </a:extLst>
          </p:cNvPr>
          <p:cNvPicPr>
            <a:picLocks noChangeAspect="1"/>
          </p:cNvPicPr>
          <p:nvPr/>
        </p:nvPicPr>
        <p:blipFill>
          <a:blip r:embed="rId7"/>
          <a:stretch>
            <a:fillRect/>
          </a:stretch>
        </p:blipFill>
        <p:spPr>
          <a:xfrm>
            <a:off x="6490388" y="1902479"/>
            <a:ext cx="4956237" cy="3053042"/>
          </a:xfrm>
          <a:prstGeom prst="rect">
            <a:avLst/>
          </a:prstGeom>
        </p:spPr>
      </p:pic>
    </p:spTree>
    <p:extLst>
      <p:ext uri="{BB962C8B-B14F-4D97-AF65-F5344CB8AC3E}">
        <p14:creationId xmlns:p14="http://schemas.microsoft.com/office/powerpoint/2010/main" val="100878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055CCB2-81E2-4F99-AB9A-D158D4B4C8BC}"/>
              </a:ext>
            </a:extLst>
          </p:cNvPr>
          <p:cNvSpPr txBox="1"/>
          <p:nvPr/>
        </p:nvSpPr>
        <p:spPr>
          <a:xfrm>
            <a:off x="4456498" y="1283664"/>
            <a:ext cx="7430702" cy="3901068"/>
          </a:xfrm>
          <a:prstGeom prst="rect">
            <a:avLst/>
          </a:prstGeom>
          <a:noFill/>
        </p:spPr>
        <p:txBody>
          <a:bodyPr wrap="square" rtlCol="0">
            <a:spAutoFit/>
          </a:bodyPr>
          <a:lstStyle/>
          <a:p>
            <a:pPr>
              <a:spcBef>
                <a:spcPts val="300"/>
              </a:spcBef>
              <a:spcAft>
                <a:spcPts val="1200"/>
              </a:spcAft>
              <a:defRPr/>
            </a:pPr>
            <a:r>
              <a:rPr lang="en-US" sz="2400" b="1" dirty="0">
                <a:cs typeface="Arial" panose="020B0604020202020204" pitchFamily="34" charset="0"/>
              </a:rPr>
              <a:t>The Audit Issue </a:t>
            </a:r>
          </a:p>
          <a:p>
            <a:pPr marL="342900" indent="-342900">
              <a:spcBef>
                <a:spcPts val="300"/>
              </a:spcBef>
              <a:spcAft>
                <a:spcPts val="1800"/>
              </a:spcAft>
              <a:buFont typeface="Arial" panose="020B0604020202020204" pitchFamily="34" charset="0"/>
              <a:buChar char="•"/>
              <a:defRPr/>
            </a:pPr>
            <a:r>
              <a:rPr lang="en-US" sz="2200" dirty="0">
                <a:solidFill>
                  <a:prstClr val="black"/>
                </a:solidFill>
                <a:cs typeface="Arial" panose="020B0604020202020204" pitchFamily="34" charset="0"/>
              </a:rPr>
              <a:t>Since 1997, the Financial Report of the U.S. Government has consecutively received a disclaimer of opinion from the Government Accountability Office (GAO).</a:t>
            </a:r>
          </a:p>
          <a:p>
            <a:pPr marL="342900" indent="-342900">
              <a:spcBef>
                <a:spcPts val="300"/>
              </a:spcBef>
              <a:spcAft>
                <a:spcPts val="1800"/>
              </a:spcAft>
              <a:buFont typeface="Arial" panose="020B0604020202020204" pitchFamily="34" charset="0"/>
              <a:buChar char="•"/>
              <a:defRPr/>
            </a:pPr>
            <a:r>
              <a:rPr lang="en-US" sz="2200" dirty="0">
                <a:solidFill>
                  <a:prstClr val="black"/>
                </a:solidFill>
                <a:cs typeface="Arial" panose="020B0604020202020204" pitchFamily="34" charset="0"/>
              </a:rPr>
              <a:t>The inability to resolve differences in intra-governmental activity and balances between federal entities is a significant impediment to receiving an opinion.</a:t>
            </a:r>
          </a:p>
          <a:p>
            <a:pPr marL="342900" indent="-342900">
              <a:spcBef>
                <a:spcPts val="300"/>
              </a:spcBef>
              <a:spcAft>
                <a:spcPts val="1800"/>
              </a:spcAft>
              <a:buFont typeface="Arial" panose="020B0604020202020204" pitchFamily="34" charset="0"/>
              <a:buChar char="•"/>
              <a:defRPr/>
            </a:pPr>
            <a:r>
              <a:rPr lang="en-US" sz="2200" dirty="0">
                <a:solidFill>
                  <a:prstClr val="black"/>
                </a:solidFill>
                <a:cs typeface="Arial" panose="020B0604020202020204" pitchFamily="34" charset="0"/>
              </a:rPr>
              <a:t>For FY 2023, IGT Buy/Sell differences totaled $16.54 billion, which was the largest contributor to IGT differences.</a:t>
            </a:r>
          </a:p>
        </p:txBody>
      </p:sp>
      <p:sp>
        <p:nvSpPr>
          <p:cNvPr id="7" name="Content Placeholder 2">
            <a:extLst>
              <a:ext uri="{FF2B5EF4-FFF2-40B4-BE49-F238E27FC236}">
                <a16:creationId xmlns:a16="http://schemas.microsoft.com/office/drawing/2014/main" id="{6E469E3F-4E76-7CA8-F147-504626B3F293}"/>
              </a:ext>
            </a:extLst>
          </p:cNvPr>
          <p:cNvSpPr txBox="1">
            <a:spLocks/>
          </p:cNvSpPr>
          <p:nvPr/>
        </p:nvSpPr>
        <p:spPr>
          <a:xfrm>
            <a:off x="304800" y="152400"/>
            <a:ext cx="11582400" cy="685800"/>
          </a:xfrm>
          <a:prstGeom prst="rect">
            <a:avLst/>
          </a:prstGeom>
        </p:spPr>
        <p:txBody>
          <a:bodyPr anchor="ctr"/>
          <a:lstStyle>
            <a:lvl1pPr marL="0" indent="0" algn="l" defTabSz="914400" rtl="0" eaLnBrk="1" latinLnBrk="0" hangingPunct="1">
              <a:spcBef>
                <a:spcPts val="0"/>
              </a:spcBef>
              <a:buFont typeface="Arial" panose="020B0604020202020204" pitchFamily="34" charset="0"/>
              <a:buNone/>
              <a:defRPr sz="36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b="1" dirty="0">
                <a:solidFill>
                  <a:srgbClr val="043253"/>
                </a:solidFill>
              </a:rPr>
              <a:t>The Audit of the Financial Report of the U.S. Government</a:t>
            </a:r>
          </a:p>
        </p:txBody>
      </p:sp>
      <p:pic>
        <p:nvPicPr>
          <p:cNvPr id="3" name="Picture 2">
            <a:extLst>
              <a:ext uri="{FF2B5EF4-FFF2-40B4-BE49-F238E27FC236}">
                <a16:creationId xmlns:a16="http://schemas.microsoft.com/office/drawing/2014/main" id="{2AB0E01F-15AA-AD0D-A1EF-5BA096DF7390}"/>
              </a:ext>
            </a:extLst>
          </p:cNvPr>
          <p:cNvPicPr>
            <a:picLocks noChangeAspect="1"/>
          </p:cNvPicPr>
          <p:nvPr/>
        </p:nvPicPr>
        <p:blipFill>
          <a:blip r:embed="rId3"/>
          <a:stretch>
            <a:fillRect/>
          </a:stretch>
        </p:blipFill>
        <p:spPr>
          <a:xfrm>
            <a:off x="560188" y="1283664"/>
            <a:ext cx="3554428" cy="4605301"/>
          </a:xfrm>
          <a:prstGeom prst="rect">
            <a:avLst/>
          </a:prstGeom>
        </p:spPr>
      </p:pic>
    </p:spTree>
    <p:extLst>
      <p:ext uri="{BB962C8B-B14F-4D97-AF65-F5344CB8AC3E}">
        <p14:creationId xmlns:p14="http://schemas.microsoft.com/office/powerpoint/2010/main" val="237343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299A72-D52A-4F37-9D39-4E5B9459B7D3}"/>
              </a:ext>
            </a:extLst>
          </p:cNvPr>
          <p:cNvSpPr>
            <a:spLocks noGrp="1"/>
          </p:cNvSpPr>
          <p:nvPr>
            <p:ph sz="quarter" idx="11"/>
          </p:nvPr>
        </p:nvSpPr>
        <p:spPr>
          <a:xfrm>
            <a:off x="304800" y="173736"/>
            <a:ext cx="11582400" cy="685800"/>
          </a:xfrm>
        </p:spPr>
        <p:txBody>
          <a:bodyPr anchor="ctr"/>
          <a:lstStyle/>
          <a:p>
            <a:r>
              <a:rPr lang="en-US" sz="3200" b="1" dirty="0">
                <a:solidFill>
                  <a:srgbClr val="043253"/>
                </a:solidFill>
              </a:rPr>
              <a:t>Intra-governmental Reconciliation Progress</a:t>
            </a:r>
          </a:p>
        </p:txBody>
      </p:sp>
      <p:sp>
        <p:nvSpPr>
          <p:cNvPr id="7" name="Content Placeholder 2">
            <a:extLst>
              <a:ext uri="{FF2B5EF4-FFF2-40B4-BE49-F238E27FC236}">
                <a16:creationId xmlns:a16="http://schemas.microsoft.com/office/drawing/2014/main" id="{C8661FAA-46F5-46F2-B107-3395673B44B1}"/>
              </a:ext>
            </a:extLst>
          </p:cNvPr>
          <p:cNvSpPr txBox="1">
            <a:spLocks/>
          </p:cNvSpPr>
          <p:nvPr/>
        </p:nvSpPr>
        <p:spPr>
          <a:xfrm>
            <a:off x="6169024" y="1371601"/>
            <a:ext cx="4242816" cy="47545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defRPr/>
            </a:pPr>
            <a:endParaRPr lang="en-US" sz="1600">
              <a:solidFill>
                <a:prstClr val="black"/>
              </a:solidFill>
              <a:latin typeface="Calibri"/>
            </a:endParaRPr>
          </a:p>
        </p:txBody>
      </p:sp>
      <p:cxnSp>
        <p:nvCxnSpPr>
          <p:cNvPr id="9" name="Straight Arrow Connector 8">
            <a:extLst>
              <a:ext uri="{FF2B5EF4-FFF2-40B4-BE49-F238E27FC236}">
                <a16:creationId xmlns:a16="http://schemas.microsoft.com/office/drawing/2014/main" id="{F834F1D8-AAB3-41EB-BCCB-61F3A85B26C5}"/>
              </a:ext>
            </a:extLst>
          </p:cNvPr>
          <p:cNvCxnSpPr>
            <a:cxnSpLocks/>
          </p:cNvCxnSpPr>
          <p:nvPr/>
        </p:nvCxnSpPr>
        <p:spPr>
          <a:xfrm>
            <a:off x="10255205" y="1890794"/>
            <a:ext cx="0" cy="3375181"/>
          </a:xfrm>
          <a:prstGeom prst="straightConnector1">
            <a:avLst/>
          </a:prstGeom>
          <a:ln w="311150">
            <a:solidFill>
              <a:srgbClr val="036A37"/>
            </a:solidFill>
            <a:tailEnd type="triangle"/>
          </a:ln>
          <a:effec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AC433AE1-43C2-2A3B-B32D-7CD110EBD705}"/>
              </a:ext>
            </a:extLst>
          </p:cNvPr>
          <p:cNvSpPr txBox="1">
            <a:spLocks/>
          </p:cNvSpPr>
          <p:nvPr/>
        </p:nvSpPr>
        <p:spPr>
          <a:xfrm>
            <a:off x="146957" y="1077733"/>
            <a:ext cx="12045043" cy="4742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36A37"/>
                </a:solidFill>
                <a:effectLst/>
                <a:uLnTx/>
                <a:uFillTx/>
                <a:latin typeface="Calibri"/>
                <a:ea typeface="+mn-ea"/>
                <a:cs typeface="+mn-cs"/>
              </a:rPr>
              <a:t>Total </a:t>
            </a:r>
            <a:r>
              <a:rPr lang="en-US" sz="2200" b="1" dirty="0">
                <a:solidFill>
                  <a:srgbClr val="036A37"/>
                </a:solidFill>
                <a:latin typeface="Calibri"/>
              </a:rPr>
              <a:t>Intra-governmental</a:t>
            </a:r>
            <a:r>
              <a:rPr kumimoji="0" lang="en-US" sz="2200" b="1" i="0" u="none" strike="noStrike" kern="1200" cap="none" spc="0" normalizeH="0" baseline="0" noProof="0" dirty="0">
                <a:ln>
                  <a:noFill/>
                </a:ln>
                <a:solidFill>
                  <a:srgbClr val="036A37"/>
                </a:solidFill>
                <a:effectLst/>
                <a:uLnTx/>
                <a:uFillTx/>
                <a:latin typeface="Calibri"/>
                <a:ea typeface="+mn-ea"/>
                <a:cs typeface="+mn-cs"/>
              </a:rPr>
              <a:t> </a:t>
            </a:r>
            <a:r>
              <a:rPr lang="en-US" sz="2200" b="1" dirty="0">
                <a:solidFill>
                  <a:srgbClr val="036A37"/>
                </a:solidFill>
                <a:latin typeface="Calibri"/>
              </a:rPr>
              <a:t>Elimination Differences have steadily decreased each fiscal year.</a:t>
            </a:r>
            <a:endParaRPr kumimoji="0" lang="en-US" sz="2200" b="1" i="0" u="none" strike="noStrike" kern="1200" cap="none" spc="0" normalizeH="0" baseline="0" noProof="0" dirty="0">
              <a:ln>
                <a:noFill/>
              </a:ln>
              <a:solidFill>
                <a:srgbClr val="036A37"/>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09372F5-C8A0-4340-A586-728CBE8B021D}"/>
              </a:ext>
            </a:extLst>
          </p:cNvPr>
          <p:cNvPicPr>
            <a:picLocks noChangeAspect="1"/>
          </p:cNvPicPr>
          <p:nvPr/>
        </p:nvPicPr>
        <p:blipFill>
          <a:blip r:embed="rId3"/>
          <a:stretch>
            <a:fillRect/>
          </a:stretch>
        </p:blipFill>
        <p:spPr>
          <a:xfrm>
            <a:off x="1431160" y="1683088"/>
            <a:ext cx="7725719" cy="4233271"/>
          </a:xfrm>
          <a:prstGeom prst="rect">
            <a:avLst/>
          </a:prstGeom>
        </p:spPr>
      </p:pic>
    </p:spTree>
    <p:extLst>
      <p:ext uri="{BB962C8B-B14F-4D97-AF65-F5344CB8AC3E}">
        <p14:creationId xmlns:p14="http://schemas.microsoft.com/office/powerpoint/2010/main" val="36903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6858E0-A868-47C5-8F60-6A62D02D982B}"/>
              </a:ext>
            </a:extLst>
          </p:cNvPr>
          <p:cNvSpPr/>
          <p:nvPr/>
        </p:nvSpPr>
        <p:spPr>
          <a:xfrm>
            <a:off x="273176" y="332997"/>
            <a:ext cx="11537823" cy="479618"/>
          </a:xfrm>
          <a:prstGeom prst="rect">
            <a:avLst/>
          </a:prstGeom>
        </p:spPr>
        <p:txBody>
          <a:bodyPr wrap="square" lIns="91440" tIns="45720" rIns="91440" bIns="45720" anchor="ctr">
            <a:spAutoFit/>
          </a:bodyPr>
          <a:lstStyle/>
          <a:p>
            <a:pPr marL="12700">
              <a:lnSpc>
                <a:spcPts val="2905"/>
              </a:lnSpc>
              <a:spcBef>
                <a:spcPts val="95"/>
              </a:spcBef>
            </a:pPr>
            <a:r>
              <a:rPr lang="en-US" sz="3200" b="1" spc="-10" dirty="0">
                <a:solidFill>
                  <a:srgbClr val="043253"/>
                </a:solidFill>
                <a:cs typeface="Arial"/>
              </a:rPr>
              <a:t>What Are the Largest Outstanding Intra-governmental Differences?</a:t>
            </a:r>
            <a:endParaRPr lang="en-US" sz="3200" b="1" dirty="0">
              <a:solidFill>
                <a:srgbClr val="043253"/>
              </a:solidFill>
              <a:cs typeface="Arial"/>
            </a:endParaRPr>
          </a:p>
        </p:txBody>
      </p:sp>
      <p:graphicFrame>
        <p:nvGraphicFramePr>
          <p:cNvPr id="2" name="Chart 1">
            <a:extLst>
              <a:ext uri="{FF2B5EF4-FFF2-40B4-BE49-F238E27FC236}">
                <a16:creationId xmlns:a16="http://schemas.microsoft.com/office/drawing/2014/main" id="{BC426A8A-7D9B-F825-3389-E7F0BE6361BC}"/>
              </a:ext>
            </a:extLst>
          </p:cNvPr>
          <p:cNvGraphicFramePr/>
          <p:nvPr>
            <p:extLst>
              <p:ext uri="{D42A27DB-BD31-4B8C-83A1-F6EECF244321}">
                <p14:modId xmlns:p14="http://schemas.microsoft.com/office/powerpoint/2010/main" val="3789342980"/>
              </p:ext>
            </p:extLst>
          </p:nvPr>
        </p:nvGraphicFramePr>
        <p:xfrm>
          <a:off x="982613" y="963385"/>
          <a:ext cx="10226773" cy="5198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807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8B3805-F883-4F3B-2278-24923E870512}"/>
              </a:ext>
            </a:extLst>
          </p:cNvPr>
          <p:cNvSpPr txBox="1">
            <a:spLocks/>
          </p:cNvSpPr>
          <p:nvPr/>
        </p:nvSpPr>
        <p:spPr>
          <a:xfrm>
            <a:off x="323273" y="967736"/>
            <a:ext cx="8724014" cy="3557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defRPr/>
            </a:pPr>
            <a:r>
              <a:rPr lang="en-US" sz="2000" b="1" dirty="0">
                <a:solidFill>
                  <a:srgbClr val="002060"/>
                </a:solidFill>
                <a:latin typeface="Calibri"/>
              </a:rPr>
              <a:t>The IGT Buy/Sell Sub-Category remains the largest contributor to differences.</a:t>
            </a:r>
          </a:p>
        </p:txBody>
      </p:sp>
      <p:pic>
        <p:nvPicPr>
          <p:cNvPr id="8" name="Picture 7">
            <a:extLst>
              <a:ext uri="{FF2B5EF4-FFF2-40B4-BE49-F238E27FC236}">
                <a16:creationId xmlns:a16="http://schemas.microsoft.com/office/drawing/2014/main" id="{DFB7304D-4279-B16A-0CD8-7711DEA25F72}"/>
              </a:ext>
            </a:extLst>
          </p:cNvPr>
          <p:cNvPicPr>
            <a:picLocks noChangeAspect="1"/>
          </p:cNvPicPr>
          <p:nvPr/>
        </p:nvPicPr>
        <p:blipFill>
          <a:blip r:embed="rId3"/>
          <a:stretch>
            <a:fillRect/>
          </a:stretch>
        </p:blipFill>
        <p:spPr>
          <a:xfrm>
            <a:off x="417896" y="1361713"/>
            <a:ext cx="6521636" cy="3925544"/>
          </a:xfrm>
          <a:prstGeom prst="rect">
            <a:avLst/>
          </a:prstGeom>
        </p:spPr>
      </p:pic>
      <p:sp>
        <p:nvSpPr>
          <p:cNvPr id="3" name="Content Placeholder 2">
            <a:extLst>
              <a:ext uri="{FF2B5EF4-FFF2-40B4-BE49-F238E27FC236}">
                <a16:creationId xmlns:a16="http://schemas.microsoft.com/office/drawing/2014/main" id="{1584B46D-4DF0-3BA5-AF36-E9A99B805E81}"/>
              </a:ext>
            </a:extLst>
          </p:cNvPr>
          <p:cNvSpPr txBox="1">
            <a:spLocks/>
          </p:cNvSpPr>
          <p:nvPr/>
        </p:nvSpPr>
        <p:spPr>
          <a:xfrm>
            <a:off x="323273" y="152400"/>
            <a:ext cx="10039927" cy="685800"/>
          </a:xfrm>
          <a:prstGeom prst="rect">
            <a:avLst/>
          </a:prstGeom>
        </p:spPr>
        <p:txBody>
          <a:bodyPr anchor="ctr"/>
          <a:lstStyle>
            <a:lvl1pPr marL="0" indent="0" algn="l" defTabSz="914400" rtl="0" eaLnBrk="1" latinLnBrk="0" hangingPunct="1">
              <a:spcBef>
                <a:spcPts val="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3200" b="1" dirty="0">
                <a:solidFill>
                  <a:srgbClr val="002060"/>
                </a:solidFill>
                <a:latin typeface="+mn-lt"/>
              </a:rPr>
              <a:t>IGT Buy/Sell Differences Trend</a:t>
            </a:r>
          </a:p>
        </p:txBody>
      </p:sp>
      <p:sp>
        <p:nvSpPr>
          <p:cNvPr id="4" name="TextBox 3">
            <a:extLst>
              <a:ext uri="{FF2B5EF4-FFF2-40B4-BE49-F238E27FC236}">
                <a16:creationId xmlns:a16="http://schemas.microsoft.com/office/drawing/2014/main" id="{0D866E72-C97B-3156-1533-CF440CBB4584}"/>
              </a:ext>
            </a:extLst>
          </p:cNvPr>
          <p:cNvSpPr txBox="1"/>
          <p:nvPr/>
        </p:nvSpPr>
        <p:spPr>
          <a:xfrm>
            <a:off x="417896" y="5292301"/>
            <a:ext cx="4636739" cy="346249"/>
          </a:xfrm>
          <a:prstGeom prst="rect">
            <a:avLst/>
          </a:prstGeom>
          <a:noFill/>
        </p:spPr>
        <p:txBody>
          <a:bodyPr wrap="square" lIns="68580" tIns="34290" rIns="68580" bIns="34290" rtlCol="0" anchor="t">
            <a:spAutoFit/>
          </a:bodyPr>
          <a:lstStyle/>
          <a:p>
            <a:r>
              <a:rPr lang="en-US" b="1" dirty="0">
                <a:solidFill>
                  <a:prstClr val="black"/>
                </a:solidFill>
                <a:latin typeface="Calibri"/>
              </a:rPr>
              <a:t>Agencies’ cited reasons for differences include:</a:t>
            </a:r>
            <a:endParaRPr lang="en-US" b="1" dirty="0">
              <a:solidFill>
                <a:prstClr val="black"/>
              </a:solidFill>
              <a:latin typeface="Calibri"/>
              <a:cs typeface="Calibri"/>
            </a:endParaRPr>
          </a:p>
        </p:txBody>
      </p:sp>
      <p:sp>
        <p:nvSpPr>
          <p:cNvPr id="5" name="TextBox 4">
            <a:extLst>
              <a:ext uri="{FF2B5EF4-FFF2-40B4-BE49-F238E27FC236}">
                <a16:creationId xmlns:a16="http://schemas.microsoft.com/office/drawing/2014/main" id="{3ACC4B69-A2F2-0581-E967-3B7979E0ADFE}"/>
              </a:ext>
            </a:extLst>
          </p:cNvPr>
          <p:cNvSpPr txBox="1"/>
          <p:nvPr/>
        </p:nvSpPr>
        <p:spPr>
          <a:xfrm>
            <a:off x="417896" y="5614463"/>
            <a:ext cx="3981887" cy="561692"/>
          </a:xfrm>
          <a:prstGeom prst="rect">
            <a:avLst/>
          </a:prstGeom>
          <a:noFill/>
        </p:spPr>
        <p:txBody>
          <a:bodyPr wrap="square" lIns="68580" tIns="34290" rIns="68580" bIns="34290" numCol="1" rtlCol="0" anchor="t">
            <a:spAutoFit/>
          </a:bodyPr>
          <a:lstStyle/>
          <a:p>
            <a:pPr marL="171450" indent="-171450">
              <a:buFont typeface="Arial" panose="020B0604020202020204" pitchFamily="34" charset="0"/>
              <a:buChar char="•"/>
            </a:pPr>
            <a:r>
              <a:rPr lang="en-US" sz="1600" dirty="0">
                <a:solidFill>
                  <a:prstClr val="black"/>
                </a:solidFill>
                <a:latin typeface="Calibri"/>
              </a:rPr>
              <a:t>Financial Management Systems Issues </a:t>
            </a:r>
            <a:r>
              <a:rPr lang="en-US" sz="1600" b="1" dirty="0">
                <a:solidFill>
                  <a:srgbClr val="F79646">
                    <a:lumMod val="75000"/>
                  </a:srgbClr>
                </a:solidFill>
                <a:latin typeface="Calibri"/>
              </a:rPr>
              <a:t>(38%)</a:t>
            </a:r>
          </a:p>
          <a:p>
            <a:pPr marL="171450" indent="-171450">
              <a:buFont typeface="Arial" panose="020B0604020202020204" pitchFamily="34" charset="0"/>
              <a:buChar char="•"/>
            </a:pPr>
            <a:r>
              <a:rPr lang="en-US" sz="1600" dirty="0">
                <a:solidFill>
                  <a:prstClr val="black"/>
                </a:solidFill>
                <a:latin typeface="Calibri"/>
              </a:rPr>
              <a:t>Communication/Timing Issues </a:t>
            </a:r>
            <a:r>
              <a:rPr lang="en-US" sz="1600" b="1" dirty="0">
                <a:solidFill>
                  <a:srgbClr val="F79646">
                    <a:lumMod val="75000"/>
                  </a:srgbClr>
                </a:solidFill>
                <a:latin typeface="Calibri"/>
              </a:rPr>
              <a:t>(26%)</a:t>
            </a:r>
          </a:p>
        </p:txBody>
      </p:sp>
      <p:sp>
        <p:nvSpPr>
          <p:cNvPr id="6" name="TextBox 5">
            <a:extLst>
              <a:ext uri="{FF2B5EF4-FFF2-40B4-BE49-F238E27FC236}">
                <a16:creationId xmlns:a16="http://schemas.microsoft.com/office/drawing/2014/main" id="{333BCFB1-245F-DDF3-92F1-3CFDFCE26004}"/>
              </a:ext>
            </a:extLst>
          </p:cNvPr>
          <p:cNvSpPr txBox="1"/>
          <p:nvPr/>
        </p:nvSpPr>
        <p:spPr>
          <a:xfrm>
            <a:off x="4366126" y="5609418"/>
            <a:ext cx="3808219" cy="561692"/>
          </a:xfrm>
          <a:prstGeom prst="rect">
            <a:avLst/>
          </a:prstGeom>
          <a:noFill/>
        </p:spPr>
        <p:txBody>
          <a:bodyPr wrap="square" lIns="68580" tIns="34290" rIns="68580" bIns="34290" numCol="1" rtlCol="0" anchor="t">
            <a:spAutoFit/>
          </a:bodyPr>
          <a:lstStyle/>
          <a:p>
            <a:pPr marL="171450" indent="-171450">
              <a:buFont typeface="Arial" panose="020B0604020202020204" pitchFamily="34" charset="0"/>
              <a:buChar char="•"/>
            </a:pPr>
            <a:r>
              <a:rPr lang="en-US" sz="1600" dirty="0">
                <a:solidFill>
                  <a:prstClr val="black"/>
                </a:solidFill>
                <a:latin typeface="Calibri"/>
              </a:rPr>
              <a:t>Conflicting Accounting Methodology </a:t>
            </a:r>
            <a:r>
              <a:rPr lang="en-US" sz="1600" b="1" dirty="0">
                <a:solidFill>
                  <a:srgbClr val="F79646">
                    <a:lumMod val="75000"/>
                  </a:srgbClr>
                </a:solidFill>
                <a:latin typeface="Calibri"/>
              </a:rPr>
              <a:t>(7%)</a:t>
            </a:r>
          </a:p>
          <a:p>
            <a:pPr marL="171450" indent="-171450">
              <a:buFont typeface="Arial" panose="020B0604020202020204" pitchFamily="34" charset="0"/>
              <a:buChar char="•"/>
            </a:pPr>
            <a:r>
              <a:rPr lang="en-US" sz="1600" dirty="0">
                <a:solidFill>
                  <a:prstClr val="black"/>
                </a:solidFill>
                <a:latin typeface="Calibri"/>
              </a:rPr>
              <a:t>Reporting Errors </a:t>
            </a:r>
            <a:r>
              <a:rPr lang="en-US" sz="1600" b="1" dirty="0">
                <a:solidFill>
                  <a:srgbClr val="F79646">
                    <a:lumMod val="75000"/>
                  </a:srgbClr>
                </a:solidFill>
                <a:latin typeface="Calibri"/>
              </a:rPr>
              <a:t>(2%)</a:t>
            </a:r>
          </a:p>
        </p:txBody>
      </p:sp>
      <p:sp>
        <p:nvSpPr>
          <p:cNvPr id="7" name="TextBox 6">
            <a:extLst>
              <a:ext uri="{FF2B5EF4-FFF2-40B4-BE49-F238E27FC236}">
                <a16:creationId xmlns:a16="http://schemas.microsoft.com/office/drawing/2014/main" id="{294AE356-7AA4-1287-7525-B0E9EBA0FA67}"/>
              </a:ext>
            </a:extLst>
          </p:cNvPr>
          <p:cNvSpPr txBox="1"/>
          <p:nvPr/>
        </p:nvSpPr>
        <p:spPr>
          <a:xfrm>
            <a:off x="7864880" y="1761919"/>
            <a:ext cx="2707428" cy="3323987"/>
          </a:xfrm>
          <a:prstGeom prst="rect">
            <a:avLst/>
          </a:prstGeom>
          <a:noFill/>
        </p:spPr>
        <p:txBody>
          <a:bodyPr wrap="square" rtlCol="0">
            <a:spAutoFit/>
          </a:bodyPr>
          <a:lstStyle/>
          <a:p>
            <a:pPr algn="ctr"/>
            <a:r>
              <a:rPr lang="en-US" sz="2800" b="1" u="sng" dirty="0">
                <a:solidFill>
                  <a:prstClr val="black"/>
                </a:solidFill>
                <a:latin typeface="Calibri"/>
                <a:cs typeface="Calibri" panose="020F0502020204030204" pitchFamily="34" charset="0"/>
              </a:rPr>
              <a:t>FY 2023 </a:t>
            </a:r>
          </a:p>
          <a:p>
            <a:pPr algn="ctr"/>
            <a:endParaRPr lang="en-US" b="1" u="sng" dirty="0">
              <a:solidFill>
                <a:prstClr val="black"/>
              </a:solidFill>
              <a:latin typeface="Calibri"/>
              <a:cs typeface="Calibri" panose="020F0502020204030204" pitchFamily="34" charset="0"/>
            </a:endParaRPr>
          </a:p>
          <a:p>
            <a:r>
              <a:rPr lang="en-US" sz="2000" u="sng" dirty="0">
                <a:solidFill>
                  <a:prstClr val="black"/>
                </a:solidFill>
                <a:latin typeface="Calibri"/>
                <a:cs typeface="Calibri" panose="020F0502020204030204" pitchFamily="34" charset="0"/>
              </a:rPr>
              <a:t>Total IGT Differences</a:t>
            </a:r>
          </a:p>
          <a:p>
            <a:r>
              <a:rPr lang="en-US" sz="2000" dirty="0">
                <a:solidFill>
                  <a:prstClr val="black"/>
                </a:solidFill>
                <a:latin typeface="Calibri"/>
                <a:cs typeface="Calibri" panose="020F0502020204030204" pitchFamily="34" charset="0"/>
              </a:rPr>
              <a:t>$39.13 billion</a:t>
            </a:r>
          </a:p>
          <a:p>
            <a:endParaRPr lang="en-US" sz="2000" dirty="0">
              <a:solidFill>
                <a:prstClr val="black"/>
              </a:solidFill>
              <a:latin typeface="Calibri"/>
              <a:cs typeface="Calibri" panose="020F0502020204030204" pitchFamily="34" charset="0"/>
            </a:endParaRPr>
          </a:p>
          <a:p>
            <a:r>
              <a:rPr lang="en-US" sz="2000" u="sng" dirty="0">
                <a:solidFill>
                  <a:prstClr val="black"/>
                </a:solidFill>
                <a:latin typeface="Calibri"/>
                <a:cs typeface="Calibri" panose="020F0502020204030204" pitchFamily="34" charset="0"/>
              </a:rPr>
              <a:t>IGT Buy/Sell Differences</a:t>
            </a:r>
          </a:p>
          <a:p>
            <a:r>
              <a:rPr lang="en-US" sz="2000" dirty="0">
                <a:solidFill>
                  <a:prstClr val="black"/>
                </a:solidFill>
                <a:latin typeface="Calibri"/>
                <a:cs typeface="Calibri" panose="020F0502020204030204" pitchFamily="34" charset="0"/>
              </a:rPr>
              <a:t>$16.54 billion</a:t>
            </a:r>
          </a:p>
          <a:p>
            <a:endParaRPr lang="en-US" sz="2000" dirty="0">
              <a:solidFill>
                <a:prstClr val="black"/>
              </a:solidFill>
              <a:latin typeface="Calibri"/>
              <a:cs typeface="Calibri" panose="020F0502020204030204" pitchFamily="34" charset="0"/>
            </a:endParaRPr>
          </a:p>
          <a:p>
            <a:pPr algn="ctr"/>
            <a:r>
              <a:rPr lang="en-US" sz="4200" b="1" dirty="0">
                <a:solidFill>
                  <a:prstClr val="black"/>
                </a:solidFill>
                <a:highlight>
                  <a:srgbClr val="FF9900"/>
                </a:highlight>
                <a:latin typeface="Arial Black" panose="020B0A04020102020204" pitchFamily="34" charset="0"/>
                <a:cs typeface="Calibri" panose="020F0502020204030204" pitchFamily="34" charset="0"/>
              </a:rPr>
              <a:t>42%</a:t>
            </a:r>
          </a:p>
        </p:txBody>
      </p:sp>
    </p:spTree>
    <p:extLst>
      <p:ext uri="{BB962C8B-B14F-4D97-AF65-F5344CB8AC3E}">
        <p14:creationId xmlns:p14="http://schemas.microsoft.com/office/powerpoint/2010/main" val="291874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76E85C-21AC-A75F-F2A5-8FED1A68A7BD}"/>
              </a:ext>
            </a:extLst>
          </p:cNvPr>
          <p:cNvSpPr txBox="1"/>
          <p:nvPr/>
        </p:nvSpPr>
        <p:spPr>
          <a:xfrm>
            <a:off x="195891" y="968926"/>
            <a:ext cx="5197707" cy="1254189"/>
          </a:xfrm>
          <a:prstGeom prst="rect">
            <a:avLst/>
          </a:prstGeom>
          <a:noFill/>
        </p:spPr>
        <p:txBody>
          <a:bodyPr wrap="square">
            <a:spAutoFit/>
          </a:bodyPr>
          <a:lstStyle/>
          <a:p>
            <a:pPr>
              <a:spcBef>
                <a:spcPts val="600"/>
              </a:spcBef>
              <a:spcAft>
                <a:spcPts val="300"/>
              </a:spcAft>
              <a:defRPr/>
            </a:pPr>
            <a:r>
              <a:rPr lang="en-US" sz="2000" b="1" dirty="0">
                <a:solidFill>
                  <a:srgbClr val="1F497D">
                    <a:lumMod val="75000"/>
                  </a:srgbClr>
                </a:solidFill>
                <a:cs typeface="Arial" panose="020B0604020202020204" pitchFamily="34" charset="0"/>
              </a:rPr>
              <a:t>What is G-Invoicing?</a:t>
            </a:r>
          </a:p>
          <a:p>
            <a:pPr>
              <a:spcBef>
                <a:spcPts val="600"/>
              </a:spcBef>
              <a:spcAft>
                <a:spcPts val="300"/>
              </a:spcAf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Long-term solution for Federal Program Agencies to manage their IGT Buy/Sell transactions and improve the quality of IGT data.</a:t>
            </a:r>
          </a:p>
        </p:txBody>
      </p:sp>
      <p:sp>
        <p:nvSpPr>
          <p:cNvPr id="5" name="TextBox 4">
            <a:extLst>
              <a:ext uri="{FF2B5EF4-FFF2-40B4-BE49-F238E27FC236}">
                <a16:creationId xmlns:a16="http://schemas.microsoft.com/office/drawing/2014/main" id="{F6B1F313-9572-4532-BDFA-83DFE8FC19B7}"/>
              </a:ext>
            </a:extLst>
          </p:cNvPr>
          <p:cNvSpPr txBox="1"/>
          <p:nvPr/>
        </p:nvSpPr>
        <p:spPr>
          <a:xfrm>
            <a:off x="201691" y="2249050"/>
            <a:ext cx="5293601" cy="2192908"/>
          </a:xfrm>
          <a:prstGeom prst="rect">
            <a:avLst/>
          </a:prstGeom>
          <a:noFill/>
        </p:spPr>
        <p:txBody>
          <a:bodyPr wrap="square" rtlCol="0">
            <a:spAutoFit/>
          </a:bodyPr>
          <a:lstStyle/>
          <a:p>
            <a:pPr lvl="0">
              <a:spcBef>
                <a:spcPts val="600"/>
              </a:spcBef>
              <a:spcAft>
                <a:spcPts val="300"/>
              </a:spcAft>
              <a:defRPr/>
            </a:pPr>
            <a:r>
              <a:rPr lang="en-US" sz="2000" b="1" dirty="0">
                <a:solidFill>
                  <a:srgbClr val="1F497D">
                    <a:lumMod val="75000"/>
                  </a:srgbClr>
                </a:solidFill>
                <a:cs typeface="Arial" panose="020B0604020202020204" pitchFamily="34" charset="0"/>
              </a:rPr>
              <a:t>Benefits Provided:</a:t>
            </a:r>
          </a:p>
          <a:p>
            <a:pPr marL="285750" marR="0" lvl="0" indent="-2857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Promote Federal Trading Partner Communication</a:t>
            </a:r>
          </a:p>
          <a:p>
            <a:pPr marL="285750" indent="-285750">
              <a:spcBef>
                <a:spcPts val="600"/>
              </a:spcBef>
              <a:spcAft>
                <a:spcPts val="300"/>
              </a:spcAft>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Improve the Quality and Reliability of IGT Buy/Sell Data</a:t>
            </a:r>
          </a:p>
          <a:p>
            <a:pPr marL="285750" marR="0" lvl="0" indent="-2857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Reduce Adjustments</a:t>
            </a:r>
          </a:p>
          <a:p>
            <a:pPr marL="285750" marR="0" lvl="0" indent="-2857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Facilitate Reconciliation and Elimination</a:t>
            </a:r>
          </a:p>
          <a:p>
            <a:pPr marL="285750" marR="0" lvl="0" indent="-2857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Improve Transparency &amp; Accountability</a:t>
            </a:r>
          </a:p>
        </p:txBody>
      </p:sp>
      <p:cxnSp>
        <p:nvCxnSpPr>
          <p:cNvPr id="13" name="Straight Connector 12">
            <a:extLst>
              <a:ext uri="{FF2B5EF4-FFF2-40B4-BE49-F238E27FC236}">
                <a16:creationId xmlns:a16="http://schemas.microsoft.com/office/drawing/2014/main" id="{26D63249-5602-ABBE-3A98-7162D54C2E52}"/>
              </a:ext>
            </a:extLst>
          </p:cNvPr>
          <p:cNvCxnSpPr>
            <a:cxnSpLocks/>
          </p:cNvCxnSpPr>
          <p:nvPr/>
        </p:nvCxnSpPr>
        <p:spPr>
          <a:xfrm flipH="1">
            <a:off x="5495292" y="963697"/>
            <a:ext cx="7216" cy="358983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52578CD-3113-7B2C-87D8-7E912FB24F03}"/>
              </a:ext>
            </a:extLst>
          </p:cNvPr>
          <p:cNvSpPr txBox="1"/>
          <p:nvPr/>
        </p:nvSpPr>
        <p:spPr>
          <a:xfrm>
            <a:off x="195891" y="4605664"/>
            <a:ext cx="11765200" cy="1615827"/>
          </a:xfrm>
          <a:prstGeom prst="rect">
            <a:avLst/>
          </a:prstGeom>
          <a:noFill/>
        </p:spPr>
        <p:txBody>
          <a:bodyPr wrap="square" rtlCol="0">
            <a:spAutoFit/>
          </a:bodyPr>
          <a:lstStyle/>
          <a:p>
            <a:pPr>
              <a:spcAft>
                <a:spcPts val="600"/>
              </a:spcAft>
            </a:pPr>
            <a:r>
              <a:rPr lang="en-US" sz="2000" b="1" dirty="0">
                <a:solidFill>
                  <a:srgbClr val="002060"/>
                </a:solidFill>
                <a:cs typeface="Arial" panose="020B0604020202020204" pitchFamily="34" charset="0"/>
              </a:rPr>
              <a:t>G-Invoicing Mandate – </a:t>
            </a:r>
            <a:r>
              <a:rPr lang="en-US" sz="2000" dirty="0">
                <a:solidFill>
                  <a:srgbClr val="002060"/>
                </a:solidFill>
                <a:cs typeface="Arial" panose="020B0604020202020204" pitchFamily="34" charset="0"/>
              </a:rPr>
              <a:t>Treasury Financial Manual – Chapter 4700, Appendix 8</a:t>
            </a:r>
            <a:endParaRPr lang="en-US" sz="800" dirty="0">
              <a:cs typeface="Arial" panose="020B0604020202020204" pitchFamily="34" charset="0"/>
            </a:endParaRPr>
          </a:p>
          <a:p>
            <a:pPr marL="283464" indent="-283464">
              <a:spcAft>
                <a:spcPts val="600"/>
              </a:spcAft>
              <a:buFont typeface="Arial" panose="020B0604020202020204" pitchFamily="34" charset="0"/>
              <a:buChar char="•"/>
            </a:pPr>
            <a:r>
              <a:rPr lang="en-US" sz="1600" dirty="0">
                <a:cs typeface="Arial" panose="020B0604020202020204" pitchFamily="34" charset="0"/>
              </a:rPr>
              <a:t>The mandated implementation deadline was October 1, 2022, for New Orders and includes Orders with a Period of Performance beginning October 1, 2022, or later.</a:t>
            </a:r>
          </a:p>
          <a:p>
            <a:pPr marL="283464" indent="-283464">
              <a:spcAft>
                <a:spcPts val="600"/>
              </a:spcAft>
              <a:buFont typeface="Arial" panose="020B0604020202020204" pitchFamily="34" charset="0"/>
              <a:buChar char="•"/>
            </a:pPr>
            <a:r>
              <a:rPr lang="en-US" sz="1600" dirty="0">
                <a:cs typeface="Arial" panose="020B0604020202020204" pitchFamily="34" charset="0"/>
              </a:rPr>
              <a:t>All IGT Buy/Sell activity must be implemented into G-Invoicing by October 1, 2025. </a:t>
            </a:r>
          </a:p>
          <a:p>
            <a:pPr marL="283464" indent="-283464">
              <a:spcAft>
                <a:spcPts val="600"/>
              </a:spcAft>
              <a:buFont typeface="Arial" panose="020B0604020202020204" pitchFamily="34" charset="0"/>
              <a:buChar char="•"/>
            </a:pPr>
            <a:r>
              <a:rPr lang="en-US" sz="1600" b="1" dirty="0">
                <a:solidFill>
                  <a:srgbClr val="FF0000"/>
                </a:solidFill>
                <a:cs typeface="Arial" panose="020B0604020202020204" pitchFamily="34" charset="0"/>
              </a:rPr>
              <a:t>The IPAC application will remove the ability to initiate a transaction categorized as Buy/Sell on 10/1/2025</a:t>
            </a:r>
            <a:r>
              <a:rPr lang="en-US" sz="1600" dirty="0">
                <a:solidFill>
                  <a:srgbClr val="FF0000"/>
                </a:solidFill>
                <a:cs typeface="Arial" panose="020B0604020202020204" pitchFamily="34" charset="0"/>
              </a:rPr>
              <a:t>.</a:t>
            </a:r>
          </a:p>
        </p:txBody>
      </p:sp>
      <p:grpSp>
        <p:nvGrpSpPr>
          <p:cNvPr id="24" name="Group 23">
            <a:extLst>
              <a:ext uri="{FF2B5EF4-FFF2-40B4-BE49-F238E27FC236}">
                <a16:creationId xmlns:a16="http://schemas.microsoft.com/office/drawing/2014/main" id="{36960CD2-4A2C-90BF-2D41-4FA1086866C6}"/>
              </a:ext>
            </a:extLst>
          </p:cNvPr>
          <p:cNvGrpSpPr/>
          <p:nvPr/>
        </p:nvGrpSpPr>
        <p:grpSpPr>
          <a:xfrm>
            <a:off x="6727706" y="1056363"/>
            <a:ext cx="4103340" cy="3526934"/>
            <a:chOff x="6727706" y="1056363"/>
            <a:chExt cx="4103340" cy="3526934"/>
          </a:xfrm>
        </p:grpSpPr>
        <p:sp>
          <p:nvSpPr>
            <p:cNvPr id="25" name="Freeform: Shape 24">
              <a:extLst>
                <a:ext uri="{FF2B5EF4-FFF2-40B4-BE49-F238E27FC236}">
                  <a16:creationId xmlns:a16="http://schemas.microsoft.com/office/drawing/2014/main" id="{168C64A3-6337-EA64-91A0-41F05F4C3893}"/>
                </a:ext>
              </a:extLst>
            </p:cNvPr>
            <p:cNvSpPr/>
            <p:nvPr/>
          </p:nvSpPr>
          <p:spPr>
            <a:xfrm>
              <a:off x="9192029" y="1294516"/>
              <a:ext cx="1212959" cy="1212959"/>
            </a:xfrm>
            <a:custGeom>
              <a:avLst/>
              <a:gdLst>
                <a:gd name="connsiteX0" fmla="*/ 0 w 1212959"/>
                <a:gd name="connsiteY0" fmla="*/ 0 h 1212959"/>
                <a:gd name="connsiteX1" fmla="*/ 1212959 w 1212959"/>
                <a:gd name="connsiteY1" fmla="*/ 0 h 1212959"/>
                <a:gd name="connsiteX2" fmla="*/ 1212959 w 1212959"/>
                <a:gd name="connsiteY2" fmla="*/ 1212959 h 1212959"/>
                <a:gd name="connsiteX3" fmla="*/ 0 w 1212959"/>
                <a:gd name="connsiteY3" fmla="*/ 1212959 h 1212959"/>
                <a:gd name="connsiteX4" fmla="*/ 0 w 1212959"/>
                <a:gd name="connsiteY4" fmla="*/ 0 h 121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959" h="1212959">
                  <a:moveTo>
                    <a:pt x="0" y="0"/>
                  </a:moveTo>
                  <a:lnTo>
                    <a:pt x="1212959" y="0"/>
                  </a:lnTo>
                  <a:lnTo>
                    <a:pt x="1212959" y="1212959"/>
                  </a:lnTo>
                  <a:lnTo>
                    <a:pt x="0" y="121295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36A37"/>
                  </a:solidFill>
                  <a:latin typeface="Calibri"/>
                  <a:ea typeface="+mn-ea"/>
                  <a:cs typeface="+mn-cs"/>
                </a:rPr>
                <a:t>Policy</a:t>
              </a:r>
            </a:p>
          </p:txBody>
        </p:sp>
        <p:sp>
          <p:nvSpPr>
            <p:cNvPr id="26" name="Arrow: Circular 25">
              <a:extLst>
                <a:ext uri="{FF2B5EF4-FFF2-40B4-BE49-F238E27FC236}">
                  <a16:creationId xmlns:a16="http://schemas.microsoft.com/office/drawing/2014/main" id="{0AAFD7D2-2351-4CEA-A9BF-7A11D467E13D}"/>
                </a:ext>
              </a:extLst>
            </p:cNvPr>
            <p:cNvSpPr/>
            <p:nvPr/>
          </p:nvSpPr>
          <p:spPr>
            <a:xfrm>
              <a:off x="7346345" y="1056363"/>
              <a:ext cx="2866061" cy="2866061"/>
            </a:xfrm>
            <a:prstGeom prst="circularArrow">
              <a:avLst>
                <a:gd name="adj1" fmla="val 8249"/>
                <a:gd name="adj2" fmla="val 576143"/>
                <a:gd name="adj3" fmla="val 2963736"/>
                <a:gd name="adj4" fmla="val 51803"/>
                <a:gd name="adj5" fmla="val 9624"/>
              </a:avLst>
            </a:prstGeom>
            <a:solidFill>
              <a:srgbClr val="036A37"/>
            </a:solidFill>
            <a:ln w="25400" cap="flat" cmpd="sng" algn="ctr">
              <a:solidFill>
                <a:srgbClr val="036A37"/>
              </a:solidFill>
              <a:prstDash val="solid"/>
            </a:ln>
            <a:effectLst/>
          </p:spPr>
          <p:style>
            <a:lnRef idx="2">
              <a:scrgbClr r="0" g="0" b="0"/>
            </a:lnRef>
            <a:fillRef idx="1">
              <a:scrgbClr r="0" g="0" b="0"/>
            </a:fillRef>
            <a:effectRef idx="0">
              <a:scrgbClr r="0" g="0" b="0"/>
            </a:effectRef>
            <a:fontRef idx="minor">
              <a:schemeClr val="lt1"/>
            </a:fontRef>
          </p:style>
        </p:sp>
        <p:sp>
          <p:nvSpPr>
            <p:cNvPr id="27" name="Freeform: Shape 26">
              <a:extLst>
                <a:ext uri="{FF2B5EF4-FFF2-40B4-BE49-F238E27FC236}">
                  <a16:creationId xmlns:a16="http://schemas.microsoft.com/office/drawing/2014/main" id="{9DBD6DFF-21C9-34B5-7322-A809B3CAF007}"/>
                </a:ext>
              </a:extLst>
            </p:cNvPr>
            <p:cNvSpPr/>
            <p:nvPr/>
          </p:nvSpPr>
          <p:spPr>
            <a:xfrm>
              <a:off x="8172896" y="3059706"/>
              <a:ext cx="1212959" cy="1212959"/>
            </a:xfrm>
            <a:custGeom>
              <a:avLst/>
              <a:gdLst>
                <a:gd name="connsiteX0" fmla="*/ 0 w 1212959"/>
                <a:gd name="connsiteY0" fmla="*/ 0 h 1212959"/>
                <a:gd name="connsiteX1" fmla="*/ 1212959 w 1212959"/>
                <a:gd name="connsiteY1" fmla="*/ 0 h 1212959"/>
                <a:gd name="connsiteX2" fmla="*/ 1212959 w 1212959"/>
                <a:gd name="connsiteY2" fmla="*/ 1212959 h 1212959"/>
                <a:gd name="connsiteX3" fmla="*/ 0 w 1212959"/>
                <a:gd name="connsiteY3" fmla="*/ 1212959 h 1212959"/>
                <a:gd name="connsiteX4" fmla="*/ 0 w 1212959"/>
                <a:gd name="connsiteY4" fmla="*/ 0 h 121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959" h="1212959">
                  <a:moveTo>
                    <a:pt x="0" y="0"/>
                  </a:moveTo>
                  <a:lnTo>
                    <a:pt x="1212959" y="0"/>
                  </a:lnTo>
                  <a:lnTo>
                    <a:pt x="1212959" y="1212959"/>
                  </a:lnTo>
                  <a:lnTo>
                    <a:pt x="0" y="121295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70C0"/>
                  </a:solidFill>
                  <a:latin typeface="Calibri"/>
                  <a:ea typeface="+mn-ea"/>
                  <a:cs typeface="+mn-cs"/>
                </a:rPr>
                <a:t>Process</a:t>
              </a:r>
            </a:p>
          </p:txBody>
        </p:sp>
        <p:sp>
          <p:nvSpPr>
            <p:cNvPr id="28" name="Arrow: Circular 27">
              <a:extLst>
                <a:ext uri="{FF2B5EF4-FFF2-40B4-BE49-F238E27FC236}">
                  <a16:creationId xmlns:a16="http://schemas.microsoft.com/office/drawing/2014/main" id="{F1885A3F-983F-CA54-FD8F-3DB2A2008BB9}"/>
                </a:ext>
              </a:extLst>
            </p:cNvPr>
            <p:cNvSpPr/>
            <p:nvPr/>
          </p:nvSpPr>
          <p:spPr>
            <a:xfrm>
              <a:off x="7346345" y="1056363"/>
              <a:ext cx="2866061" cy="2866061"/>
            </a:xfrm>
            <a:prstGeom prst="circularArrow">
              <a:avLst>
                <a:gd name="adj1" fmla="val 8249"/>
                <a:gd name="adj2" fmla="val 576143"/>
                <a:gd name="adj3" fmla="val 10172054"/>
                <a:gd name="adj4" fmla="val 7260121"/>
                <a:gd name="adj5" fmla="val 9624"/>
              </a:avLst>
            </a:prstGeom>
            <a:solidFill>
              <a:srgbClr val="4F81BD">
                <a:hueOff val="0"/>
                <a:satOff val="0"/>
                <a:lumOff val="0"/>
                <a:alphaOff val="0"/>
              </a:srgbClr>
            </a:solidFill>
            <a:ln w="25400" cap="flat" cmpd="sng" algn="ctr">
              <a:solidFill>
                <a:srgbClr val="1F497D">
                  <a:lumMod val="60000"/>
                  <a:lumOff val="40000"/>
                </a:srgbClr>
              </a:solidFill>
              <a:prstDash val="solid"/>
            </a:ln>
            <a:effectLst/>
          </p:spPr>
          <p:style>
            <a:lnRef idx="2">
              <a:scrgbClr r="0" g="0" b="0"/>
            </a:lnRef>
            <a:fillRef idx="1">
              <a:scrgbClr r="0" g="0" b="0"/>
            </a:fillRef>
            <a:effectRef idx="0">
              <a:scrgbClr r="0" g="0" b="0"/>
            </a:effectRef>
            <a:fontRef idx="minor">
              <a:schemeClr val="lt1"/>
            </a:fontRef>
          </p:style>
        </p:sp>
        <p:sp>
          <p:nvSpPr>
            <p:cNvPr id="29" name="Freeform: Shape 28">
              <a:extLst>
                <a:ext uri="{FF2B5EF4-FFF2-40B4-BE49-F238E27FC236}">
                  <a16:creationId xmlns:a16="http://schemas.microsoft.com/office/drawing/2014/main" id="{5F50F3A1-B892-D13C-C8D3-C1B8A88BFACB}"/>
                </a:ext>
              </a:extLst>
            </p:cNvPr>
            <p:cNvSpPr/>
            <p:nvPr/>
          </p:nvSpPr>
          <p:spPr>
            <a:xfrm>
              <a:off x="7153763" y="1294516"/>
              <a:ext cx="1212959" cy="1212959"/>
            </a:xfrm>
            <a:custGeom>
              <a:avLst/>
              <a:gdLst>
                <a:gd name="connsiteX0" fmla="*/ 0 w 1212959"/>
                <a:gd name="connsiteY0" fmla="*/ 0 h 1212959"/>
                <a:gd name="connsiteX1" fmla="*/ 1212959 w 1212959"/>
                <a:gd name="connsiteY1" fmla="*/ 0 h 1212959"/>
                <a:gd name="connsiteX2" fmla="*/ 1212959 w 1212959"/>
                <a:gd name="connsiteY2" fmla="*/ 1212959 h 1212959"/>
                <a:gd name="connsiteX3" fmla="*/ 0 w 1212959"/>
                <a:gd name="connsiteY3" fmla="*/ 1212959 h 1212959"/>
                <a:gd name="connsiteX4" fmla="*/ 0 w 1212959"/>
                <a:gd name="connsiteY4" fmla="*/ 0 h 121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959" h="1212959">
                  <a:moveTo>
                    <a:pt x="0" y="0"/>
                  </a:moveTo>
                  <a:lnTo>
                    <a:pt x="1212959" y="0"/>
                  </a:lnTo>
                  <a:lnTo>
                    <a:pt x="1212959" y="1212959"/>
                  </a:lnTo>
                  <a:lnTo>
                    <a:pt x="0" y="121295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latin typeface="Calibri"/>
                  <a:ea typeface="+mn-ea"/>
                  <a:cs typeface="+mn-cs"/>
                </a:rPr>
                <a:t>Data</a:t>
              </a:r>
            </a:p>
          </p:txBody>
        </p:sp>
        <p:sp>
          <p:nvSpPr>
            <p:cNvPr id="30" name="Arrow: Circular 29">
              <a:extLst>
                <a:ext uri="{FF2B5EF4-FFF2-40B4-BE49-F238E27FC236}">
                  <a16:creationId xmlns:a16="http://schemas.microsoft.com/office/drawing/2014/main" id="{E507EC5A-72CF-7C23-BD5A-C5D2E6E61BD6}"/>
                </a:ext>
              </a:extLst>
            </p:cNvPr>
            <p:cNvSpPr/>
            <p:nvPr/>
          </p:nvSpPr>
          <p:spPr>
            <a:xfrm>
              <a:off x="6727706" y="1191830"/>
              <a:ext cx="4103340" cy="3391467"/>
            </a:xfrm>
            <a:prstGeom prst="circularArrow">
              <a:avLst>
                <a:gd name="adj1" fmla="val 7203"/>
                <a:gd name="adj2" fmla="val 544375"/>
                <a:gd name="adj3" fmla="val 17157142"/>
                <a:gd name="adj4" fmla="val 14614798"/>
                <a:gd name="adj5" fmla="val 7112"/>
              </a:avLst>
            </a:prstGeom>
            <a:solidFill>
              <a:srgbClr val="002060"/>
            </a:solidFill>
            <a:ln w="25400" cap="flat" cmpd="sng" algn="ctr">
              <a:solidFill>
                <a:srgbClr val="002060"/>
              </a:solidFill>
              <a:prstDash val="solid"/>
            </a:ln>
            <a:effectLst/>
          </p:spPr>
          <p:style>
            <a:lnRef idx="2">
              <a:scrgbClr r="0" g="0" b="0"/>
            </a:lnRef>
            <a:fillRef idx="1">
              <a:scrgbClr r="0" g="0" b="0"/>
            </a:fillRef>
            <a:effectRef idx="0">
              <a:scrgbClr r="0" g="0" b="0"/>
            </a:effectRef>
            <a:fontRef idx="minor">
              <a:schemeClr val="lt1"/>
            </a:fontRef>
          </p:style>
        </p:sp>
      </p:grpSp>
      <p:sp>
        <p:nvSpPr>
          <p:cNvPr id="7" name="TextBox 6">
            <a:extLst>
              <a:ext uri="{FF2B5EF4-FFF2-40B4-BE49-F238E27FC236}">
                <a16:creationId xmlns:a16="http://schemas.microsoft.com/office/drawing/2014/main" id="{21150D2A-DAA9-C8C7-E646-FB7C1934E3F7}"/>
              </a:ext>
            </a:extLst>
          </p:cNvPr>
          <p:cNvSpPr txBox="1"/>
          <p:nvPr/>
        </p:nvSpPr>
        <p:spPr>
          <a:xfrm>
            <a:off x="6798403" y="3837816"/>
            <a:ext cx="4146688"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Standardized system solution where Federal Trading Partners can broker and exchange information in support of common accounting treatment</a:t>
            </a:r>
          </a:p>
        </p:txBody>
      </p:sp>
      <p:pic>
        <p:nvPicPr>
          <p:cNvPr id="8" name="Picture 7">
            <a:extLst>
              <a:ext uri="{FF2B5EF4-FFF2-40B4-BE49-F238E27FC236}">
                <a16:creationId xmlns:a16="http://schemas.microsoft.com/office/drawing/2014/main" id="{045E39CC-67C0-B435-3A5C-5D2D0BE7ABCD}"/>
              </a:ext>
            </a:extLst>
          </p:cNvPr>
          <p:cNvPicPr>
            <a:picLocks noChangeAspect="1"/>
          </p:cNvPicPr>
          <p:nvPr/>
        </p:nvPicPr>
        <p:blipFill>
          <a:blip r:embed="rId3"/>
          <a:stretch>
            <a:fillRect/>
          </a:stretch>
        </p:blipFill>
        <p:spPr>
          <a:xfrm>
            <a:off x="7948690" y="2111344"/>
            <a:ext cx="1632154" cy="719631"/>
          </a:xfrm>
          <a:prstGeom prst="rect">
            <a:avLst/>
          </a:prstGeom>
        </p:spPr>
      </p:pic>
      <p:sp>
        <p:nvSpPr>
          <p:cNvPr id="10" name="TextBox 9">
            <a:extLst>
              <a:ext uri="{FF2B5EF4-FFF2-40B4-BE49-F238E27FC236}">
                <a16:creationId xmlns:a16="http://schemas.microsoft.com/office/drawing/2014/main" id="{B9CF78C4-DB35-4D87-3790-55C14CFE99FC}"/>
              </a:ext>
            </a:extLst>
          </p:cNvPr>
          <p:cNvSpPr txBox="1"/>
          <p:nvPr/>
        </p:nvSpPr>
        <p:spPr>
          <a:xfrm>
            <a:off x="10324294" y="1817554"/>
            <a:ext cx="1770148"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36A37"/>
                </a:solidFill>
                <a:effectLst/>
                <a:uLnTx/>
                <a:uFillTx/>
              </a:rPr>
              <a:t>New and clarified guidance relating to IGT Buy/Sell processing, accounting, and reporting</a:t>
            </a:r>
          </a:p>
        </p:txBody>
      </p:sp>
      <p:sp>
        <p:nvSpPr>
          <p:cNvPr id="11" name="TextBox 10">
            <a:extLst>
              <a:ext uri="{FF2B5EF4-FFF2-40B4-BE49-F238E27FC236}">
                <a16:creationId xmlns:a16="http://schemas.microsoft.com/office/drawing/2014/main" id="{DEA0B731-99CE-2587-573B-732FF5A0EFC0}"/>
              </a:ext>
            </a:extLst>
          </p:cNvPr>
          <p:cNvSpPr txBox="1"/>
          <p:nvPr/>
        </p:nvSpPr>
        <p:spPr>
          <a:xfrm>
            <a:off x="5550166" y="1817554"/>
            <a:ext cx="2017818" cy="16004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a:solidFill>
                  <a:srgbClr val="002060"/>
                </a:solidFill>
              </a:rPr>
              <a:t>The </a:t>
            </a:r>
            <a:r>
              <a:rPr kumimoji="0" lang="en-US" sz="1400" b="1" i="0" u="none" strike="noStrike" kern="0" cap="none" spc="0" normalizeH="0" baseline="0" noProof="0" dirty="0">
                <a:ln>
                  <a:noFill/>
                </a:ln>
                <a:solidFill>
                  <a:srgbClr val="002060"/>
                </a:solidFill>
                <a:effectLst/>
                <a:uLnTx/>
                <a:uFillTx/>
              </a:rPr>
              <a:t>Federal Intra-governmental Data Standard (FIDS) serves as the foundation for the process and policy standardization activities</a:t>
            </a:r>
          </a:p>
        </p:txBody>
      </p:sp>
      <p:cxnSp>
        <p:nvCxnSpPr>
          <p:cNvPr id="15" name="Straight Connector 14">
            <a:extLst>
              <a:ext uri="{FF2B5EF4-FFF2-40B4-BE49-F238E27FC236}">
                <a16:creationId xmlns:a16="http://schemas.microsoft.com/office/drawing/2014/main" id="{CBC7FB05-AC1D-830D-A371-C4B4B390B027}"/>
              </a:ext>
            </a:extLst>
          </p:cNvPr>
          <p:cNvCxnSpPr>
            <a:cxnSpLocks/>
          </p:cNvCxnSpPr>
          <p:nvPr/>
        </p:nvCxnSpPr>
        <p:spPr>
          <a:xfrm flipH="1">
            <a:off x="277091" y="4553538"/>
            <a:ext cx="11610108" cy="0"/>
          </a:xfrm>
          <a:prstGeom prst="line">
            <a:avLst/>
          </a:prstGeom>
        </p:spPr>
        <p:style>
          <a:lnRef idx="1">
            <a:schemeClr val="dk1"/>
          </a:lnRef>
          <a:fillRef idx="0">
            <a:schemeClr val="dk1"/>
          </a:fillRef>
          <a:effectRef idx="0">
            <a:schemeClr val="dk1"/>
          </a:effectRef>
          <a:fontRef idx="minor">
            <a:schemeClr val="tx1"/>
          </a:fontRef>
        </p:style>
      </p:cxnSp>
      <p:sp>
        <p:nvSpPr>
          <p:cNvPr id="21" name="Content Placeholder 2">
            <a:extLst>
              <a:ext uri="{FF2B5EF4-FFF2-40B4-BE49-F238E27FC236}">
                <a16:creationId xmlns:a16="http://schemas.microsoft.com/office/drawing/2014/main" id="{F1239394-898E-D3BD-B8B5-4B38EB90F640}"/>
              </a:ext>
            </a:extLst>
          </p:cNvPr>
          <p:cNvSpPr txBox="1">
            <a:spLocks/>
          </p:cNvSpPr>
          <p:nvPr/>
        </p:nvSpPr>
        <p:spPr>
          <a:xfrm>
            <a:off x="195891" y="152400"/>
            <a:ext cx="11691309" cy="685800"/>
          </a:xfrm>
          <a:prstGeom prst="rect">
            <a:avLst/>
          </a:prstGeom>
        </p:spPr>
        <p:txBody>
          <a:bodyPr anchor="ctr"/>
          <a:lstStyle>
            <a:lvl1pPr marL="0" indent="0" algn="l" defTabSz="914400" rtl="0" eaLnBrk="1" latinLnBrk="0" hangingPunct="1">
              <a:spcBef>
                <a:spcPts val="0"/>
              </a:spcBef>
              <a:buFont typeface="Arial" panose="020B0604020202020204" pitchFamily="34" charset="0"/>
              <a:buNone/>
              <a:defRPr sz="36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b="1" dirty="0">
                <a:solidFill>
                  <a:srgbClr val="043253"/>
                </a:solidFill>
              </a:rPr>
              <a:t>G-Invoicing Program Overview</a:t>
            </a:r>
          </a:p>
        </p:txBody>
      </p:sp>
      <p:sp>
        <p:nvSpPr>
          <p:cNvPr id="23" name="TextBox 22">
            <a:extLst>
              <a:ext uri="{FF2B5EF4-FFF2-40B4-BE49-F238E27FC236}">
                <a16:creationId xmlns:a16="http://schemas.microsoft.com/office/drawing/2014/main" id="{F21A7812-05E7-E793-3A92-8B75DFE133B8}"/>
              </a:ext>
            </a:extLst>
          </p:cNvPr>
          <p:cNvSpPr txBox="1"/>
          <p:nvPr/>
        </p:nvSpPr>
        <p:spPr>
          <a:xfrm>
            <a:off x="5604202" y="973079"/>
            <a:ext cx="5197707" cy="400110"/>
          </a:xfrm>
          <a:prstGeom prst="rect">
            <a:avLst/>
          </a:prstGeom>
          <a:noFill/>
        </p:spPr>
        <p:txBody>
          <a:bodyPr wrap="square">
            <a:spAutoFit/>
          </a:bodyPr>
          <a:lstStyle/>
          <a:p>
            <a:pPr>
              <a:spcBef>
                <a:spcPts val="600"/>
              </a:spcBef>
              <a:spcAft>
                <a:spcPts val="300"/>
              </a:spcAft>
              <a:defRPr/>
            </a:pPr>
            <a:r>
              <a:rPr lang="en-US" sz="2000" b="1" dirty="0">
                <a:solidFill>
                  <a:srgbClr val="1F497D">
                    <a:lumMod val="75000"/>
                  </a:srgbClr>
                </a:solidFill>
                <a:cs typeface="Arial" panose="020B0604020202020204" pitchFamily="34" charset="0"/>
              </a:rPr>
              <a:t>Key Attributes:</a:t>
            </a:r>
          </a:p>
        </p:txBody>
      </p:sp>
    </p:spTree>
    <p:extLst>
      <p:ext uri="{BB962C8B-B14F-4D97-AF65-F5344CB8AC3E}">
        <p14:creationId xmlns:p14="http://schemas.microsoft.com/office/powerpoint/2010/main" val="94009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34D1DB2-798B-3451-C1D9-4C8110F848E5}"/>
              </a:ext>
            </a:extLst>
          </p:cNvPr>
          <p:cNvSpPr txBox="1">
            <a:spLocks/>
          </p:cNvSpPr>
          <p:nvPr/>
        </p:nvSpPr>
        <p:spPr>
          <a:xfrm>
            <a:off x="295565" y="152400"/>
            <a:ext cx="10067635" cy="685800"/>
          </a:xfrm>
          <a:prstGeom prst="rect">
            <a:avLst/>
          </a:prstGeom>
        </p:spPr>
        <p:txBody>
          <a:bodyPr anchor="ctr"/>
          <a:lstStyle>
            <a:lvl1pPr marL="0" indent="0" algn="l" defTabSz="914400" rtl="0" eaLnBrk="1" latinLnBrk="0" hangingPunct="1">
              <a:spcBef>
                <a:spcPts val="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3200" b="1" dirty="0">
                <a:solidFill>
                  <a:srgbClr val="043253"/>
                </a:solidFill>
                <a:latin typeface="+mn-lt"/>
              </a:rPr>
              <a:t>G-Invoicing Delivery Methodology</a:t>
            </a:r>
          </a:p>
        </p:txBody>
      </p:sp>
      <p:sp>
        <p:nvSpPr>
          <p:cNvPr id="5" name="Content Placeholder 1">
            <a:extLst>
              <a:ext uri="{FF2B5EF4-FFF2-40B4-BE49-F238E27FC236}">
                <a16:creationId xmlns:a16="http://schemas.microsoft.com/office/drawing/2014/main" id="{E7826EB0-001B-6F6B-52B0-C91552F41BF6}"/>
              </a:ext>
            </a:extLst>
          </p:cNvPr>
          <p:cNvSpPr>
            <a:spLocks noGrp="1"/>
          </p:cNvSpPr>
          <p:nvPr>
            <p:ph sz="quarter" idx="10"/>
          </p:nvPr>
        </p:nvSpPr>
        <p:spPr>
          <a:xfrm>
            <a:off x="295565" y="948000"/>
            <a:ext cx="11573162" cy="5294859"/>
          </a:xfrm>
        </p:spPr>
        <p:txBody>
          <a:bodyPr/>
          <a:lstStyle/>
          <a:p>
            <a:pPr marL="0" indent="0">
              <a:buNone/>
            </a:pPr>
            <a:r>
              <a:rPr lang="en-US" sz="2000" b="1" dirty="0"/>
              <a:t>We’ve Listened To Our Customers</a:t>
            </a:r>
          </a:p>
          <a:p>
            <a:pPr marL="457200" lvl="1">
              <a:buFont typeface="Arial" panose="020B0604020202020204" pitchFamily="34" charset="0"/>
              <a:buChar char="•"/>
            </a:pPr>
            <a:r>
              <a:rPr lang="en-US" sz="1800" dirty="0"/>
              <a:t>In developing G-Invoicing, Treasury exercised a “customer first” approach, leveraging user centered design and numerous working groups to drive collaboration with Agency Stakeholders and ERP Financial System Providers.</a:t>
            </a:r>
          </a:p>
          <a:p>
            <a:pPr marL="0" indent="0">
              <a:spcBef>
                <a:spcPts val="1200"/>
              </a:spcBef>
              <a:buNone/>
            </a:pPr>
            <a:r>
              <a:rPr lang="en-US" sz="2000" b="1" dirty="0"/>
              <a:t>We’ve Stayed Focused On Improving Financial Management</a:t>
            </a:r>
          </a:p>
          <a:p>
            <a:pPr marL="457200" lvl="1">
              <a:buFont typeface="Arial" panose="020B0604020202020204" pitchFamily="34" charset="0"/>
              <a:buChar char="•"/>
              <a:defRPr/>
            </a:pPr>
            <a:r>
              <a:rPr lang="en-US" sz="1800" dirty="0"/>
              <a:t>The vision for a data broker and repository, built on the foundation of a Federal Intragovernmental Data Standard, has been a guiding principle of this initiative.</a:t>
            </a:r>
            <a:endParaRPr lang="en-US" sz="2000" b="1" dirty="0"/>
          </a:p>
          <a:p>
            <a:pPr marL="0" indent="0">
              <a:spcBef>
                <a:spcPts val="1200"/>
              </a:spcBef>
              <a:buNone/>
            </a:pPr>
            <a:r>
              <a:rPr lang="en-US" sz="2000" b="1" dirty="0"/>
              <a:t>We’ve Been Transparent In Our Efforts</a:t>
            </a:r>
          </a:p>
          <a:p>
            <a:pPr marL="457200" lvl="1">
              <a:buFont typeface="Arial" panose="020B0604020202020204" pitchFamily="34" charset="0"/>
              <a:buChar char="•"/>
            </a:pPr>
            <a:r>
              <a:rPr lang="en-US" sz="1800" dirty="0"/>
              <a:t>The development of G-Invoicing was an iterative, collaborative process during which Treasury consulted with federal agencies, Enterprise Resource Planning (ERP) vendors, and the Office of Management and Budget, leveraging customer experience best practices to implement a solution that reflects the collective voice of the users.</a:t>
            </a:r>
          </a:p>
          <a:p>
            <a:pPr marL="0" indent="0">
              <a:spcBef>
                <a:spcPts val="1200"/>
              </a:spcBef>
              <a:buNone/>
              <a:defRPr/>
            </a:pPr>
            <a:r>
              <a:rPr lang="en-US" sz="2000" b="1" dirty="0"/>
              <a:t>We’ve Remained Flexible In Our Approach</a:t>
            </a:r>
          </a:p>
          <a:p>
            <a:pPr marL="457200" lvl="1">
              <a:buFont typeface="Arial" panose="020B0604020202020204" pitchFamily="34" charset="0"/>
              <a:buChar char="•"/>
              <a:defRPr/>
            </a:pPr>
            <a:r>
              <a:rPr lang="en-US" sz="1800" dirty="0"/>
              <a:t>We’ve adjusted our scope, re-aligned our mandates, and added capabilities to the solution that were not originally envisioned to better support the business needs of IGT Buy/Sell Trading Partners.</a:t>
            </a:r>
          </a:p>
          <a:p>
            <a:pPr marL="171450" lvl="1" indent="0">
              <a:buNone/>
              <a:defRPr/>
            </a:pPr>
            <a:endParaRPr lang="en-US" sz="1800" dirty="0"/>
          </a:p>
          <a:p>
            <a:pPr marL="171450" lvl="1" indent="0" algn="ctr">
              <a:buNone/>
              <a:defRPr/>
            </a:pPr>
            <a:r>
              <a:rPr lang="en-US" sz="2000" b="1" i="1" dirty="0">
                <a:solidFill>
                  <a:srgbClr val="002060"/>
                </a:solidFill>
              </a:rPr>
              <a:t>Rather than just delivering a new offering </a:t>
            </a:r>
            <a:r>
              <a:rPr lang="en-US" sz="2000" b="1" i="1" u="sng" dirty="0">
                <a:solidFill>
                  <a:srgbClr val="002060"/>
                </a:solidFill>
              </a:rPr>
              <a:t>TO</a:t>
            </a:r>
            <a:r>
              <a:rPr lang="en-US" sz="2000" b="1" i="1" dirty="0">
                <a:solidFill>
                  <a:srgbClr val="002060"/>
                </a:solidFill>
              </a:rPr>
              <a:t> our customers, we have collaboratively built it </a:t>
            </a:r>
            <a:r>
              <a:rPr lang="en-US" sz="2000" b="1" i="1" u="sng" dirty="0">
                <a:solidFill>
                  <a:srgbClr val="002060"/>
                </a:solidFill>
              </a:rPr>
              <a:t>WITH</a:t>
            </a:r>
            <a:r>
              <a:rPr lang="en-US" sz="2000" b="1" i="1" dirty="0">
                <a:solidFill>
                  <a:srgbClr val="002060"/>
                </a:solidFill>
              </a:rPr>
              <a:t> them.</a:t>
            </a:r>
          </a:p>
          <a:p>
            <a:pPr marL="171450" lvl="1" indent="0">
              <a:buNone/>
              <a:defRPr/>
            </a:pPr>
            <a:endParaRPr lang="en-US" sz="1800" dirty="0"/>
          </a:p>
        </p:txBody>
      </p:sp>
    </p:spTree>
    <p:extLst>
      <p:ext uri="{BB962C8B-B14F-4D97-AF65-F5344CB8AC3E}">
        <p14:creationId xmlns:p14="http://schemas.microsoft.com/office/powerpoint/2010/main" val="144538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17CBB2-11D6-1EFF-0664-4195CFB93A6B}"/>
              </a:ext>
            </a:extLst>
          </p:cNvPr>
          <p:cNvSpPr txBox="1">
            <a:spLocks/>
          </p:cNvSpPr>
          <p:nvPr/>
        </p:nvSpPr>
        <p:spPr>
          <a:xfrm>
            <a:off x="381000" y="168778"/>
            <a:ext cx="8610600" cy="685800"/>
          </a:xfrm>
          <a:prstGeom prst="rect">
            <a:avLst/>
          </a:prstGeom>
        </p:spPr>
        <p:txBody>
          <a:bodyPr lIns="91440" tIns="45720" rIns="91440" bIns="45720" anchor="ctr"/>
          <a:lstStyle>
            <a:lvl1pPr indent="0">
              <a:spcBef>
                <a:spcPts val="0"/>
              </a:spcBef>
              <a:buFont typeface="Arial" panose="020B0604020202020204" pitchFamily="34" charset="0"/>
              <a:buNone/>
              <a:defRPr sz="4400">
                <a:solidFill>
                  <a:srgbClr val="036A37"/>
                </a:solidFill>
                <a:latin typeface="Arial"/>
                <a:cs typeface="Arial"/>
              </a:defRPr>
            </a:lvl1pPr>
            <a:lvl2pPr marL="742950" indent="-285750">
              <a:spcBef>
                <a:spcPct val="20000"/>
              </a:spcBef>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3200" b="1" dirty="0">
                <a:solidFill>
                  <a:srgbClr val="002060"/>
                </a:solidFill>
                <a:latin typeface="+mn-lt"/>
              </a:rPr>
              <a:t>What G-Invoicing Will Deliver</a:t>
            </a:r>
          </a:p>
        </p:txBody>
      </p:sp>
      <p:sp>
        <p:nvSpPr>
          <p:cNvPr id="3" name="Content Placeholder 1">
            <a:extLst>
              <a:ext uri="{FF2B5EF4-FFF2-40B4-BE49-F238E27FC236}">
                <a16:creationId xmlns:a16="http://schemas.microsoft.com/office/drawing/2014/main" id="{203B2F0B-4CC9-EA14-1D8A-0127A75DACA6}"/>
              </a:ext>
            </a:extLst>
          </p:cNvPr>
          <p:cNvSpPr>
            <a:spLocks noGrp="1"/>
          </p:cNvSpPr>
          <p:nvPr>
            <p:ph sz="quarter" idx="10"/>
          </p:nvPr>
        </p:nvSpPr>
        <p:spPr>
          <a:xfrm>
            <a:off x="457200" y="1066800"/>
            <a:ext cx="11506200" cy="5035925"/>
          </a:xfrm>
        </p:spPr>
        <p:txBody>
          <a:bodyPr/>
          <a:lstStyle/>
          <a:p>
            <a:r>
              <a:rPr lang="en-US" sz="2000" dirty="0"/>
              <a:t>Supports Federal Agencies in the standardized exchange of goods and services within the Federal Government by serving as communication platform and a clearinghouse solution regardless of ERP Provider.</a:t>
            </a:r>
          </a:p>
          <a:p>
            <a:endParaRPr lang="en-US" sz="2000" dirty="0"/>
          </a:p>
          <a:p>
            <a:r>
              <a:rPr lang="en-US" sz="2000" dirty="0"/>
              <a:t>Provides accurate and timely visibility into Federal Agencies’ transactions with each other, apprising both parties of the status of their orders and deliveries, tying movement of funds to deliveries and receipts.</a:t>
            </a:r>
          </a:p>
          <a:p>
            <a:endParaRPr lang="en-US" sz="2000" dirty="0"/>
          </a:p>
          <a:p>
            <a:r>
              <a:rPr lang="en-US" sz="2000" dirty="0"/>
              <a:t>Most importantly, as a transparent transaction broker, G-Invoicing ensures that proper financial information is available to all Agencies to facilitate the correct accounting treatment and in support of auditing</a:t>
            </a:r>
          </a:p>
          <a:p>
            <a:endParaRPr lang="en-US" sz="2000" dirty="0"/>
          </a:p>
          <a:p>
            <a:r>
              <a:rPr lang="en-US" sz="2000" dirty="0"/>
              <a:t>G-Invoicing will support improved financial management of Intragovernmental transactions by Federal Agencies through improved data accuracy, integrity, and transparency.</a:t>
            </a:r>
          </a:p>
        </p:txBody>
      </p:sp>
    </p:spTree>
    <p:extLst>
      <p:ext uri="{BB962C8B-B14F-4D97-AF65-F5344CB8AC3E}">
        <p14:creationId xmlns:p14="http://schemas.microsoft.com/office/powerpoint/2010/main" val="2442157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6858E0-A868-47C5-8F60-6A62D02D982B}"/>
              </a:ext>
            </a:extLst>
          </p:cNvPr>
          <p:cNvSpPr/>
          <p:nvPr/>
        </p:nvSpPr>
        <p:spPr>
          <a:xfrm>
            <a:off x="301752" y="173736"/>
            <a:ext cx="11430000" cy="584775"/>
          </a:xfrm>
          <a:prstGeom prst="rect">
            <a:avLst/>
          </a:prstGeom>
        </p:spPr>
        <p:txBody>
          <a:bodyPr wrap="square">
            <a:spAutoFit/>
          </a:bodyPr>
          <a:lstStyle/>
          <a:p>
            <a:pPr marL="12700"/>
            <a:r>
              <a:rPr lang="en-US" sz="3200" b="1" dirty="0">
                <a:solidFill>
                  <a:srgbClr val="043253"/>
                </a:solidFill>
                <a:cs typeface="Arial" panose="020B0604020202020204" pitchFamily="34" charset="0"/>
              </a:rPr>
              <a:t>What does the GAO Independent Auditor’s Report state? </a:t>
            </a:r>
          </a:p>
        </p:txBody>
      </p:sp>
      <p:sp>
        <p:nvSpPr>
          <p:cNvPr id="4" name="TextBox 3">
            <a:extLst>
              <a:ext uri="{FF2B5EF4-FFF2-40B4-BE49-F238E27FC236}">
                <a16:creationId xmlns:a16="http://schemas.microsoft.com/office/drawing/2014/main" id="{F6F228FD-5440-4885-8447-FDD5B0D102B6}"/>
              </a:ext>
            </a:extLst>
          </p:cNvPr>
          <p:cNvSpPr txBox="1"/>
          <p:nvPr/>
        </p:nvSpPr>
        <p:spPr>
          <a:xfrm>
            <a:off x="301752" y="996244"/>
            <a:ext cx="11430000" cy="5509200"/>
          </a:xfrm>
          <a:prstGeom prst="rect">
            <a:avLst/>
          </a:prstGeom>
          <a:noFill/>
        </p:spPr>
        <p:txBody>
          <a:bodyPr wrap="square" lIns="91440" tIns="45720" rIns="91440" bIns="45720" rtlCol="0" anchor="t">
            <a:spAutoFit/>
          </a:bodyPr>
          <a:lstStyle/>
          <a:p>
            <a:pPr>
              <a:spcBef>
                <a:spcPts val="600"/>
              </a:spcBef>
              <a:spcAft>
                <a:spcPts val="600"/>
              </a:spcAft>
            </a:pPr>
            <a:r>
              <a:rPr lang="en-US" sz="2200" spc="-5" dirty="0">
                <a:solidFill>
                  <a:srgbClr val="292934"/>
                </a:solidFill>
                <a:cs typeface="Calibri"/>
              </a:rPr>
              <a:t>As noted in the FY 2023 Government Accountability Office Independent Auditor’s Report:</a:t>
            </a:r>
            <a:r>
              <a:rPr lang="en-US" sz="2200" b="1" spc="-5" dirty="0">
                <a:solidFill>
                  <a:srgbClr val="292934"/>
                </a:solidFill>
                <a:cs typeface="Calibri"/>
              </a:rPr>
              <a:t> </a:t>
            </a:r>
          </a:p>
          <a:p>
            <a:pPr marL="342900" indent="-342900">
              <a:spcBef>
                <a:spcPts val="600"/>
              </a:spcBef>
              <a:spcAft>
                <a:spcPts val="600"/>
              </a:spcAft>
              <a:buFont typeface="Arial" panose="020B0604020202020204" pitchFamily="34" charset="0"/>
              <a:buChar char="•"/>
            </a:pPr>
            <a:r>
              <a:rPr lang="en-US" sz="2200" b="1" i="1" spc="-5" dirty="0">
                <a:solidFill>
                  <a:srgbClr val="292934"/>
                </a:solidFill>
                <a:latin typeface="Arial"/>
                <a:cs typeface="Calibri"/>
              </a:rPr>
              <a:t>“</a:t>
            </a:r>
            <a:r>
              <a:rPr lang="en-US" sz="2000" i="1" dirty="0">
                <a:solidFill>
                  <a:srgbClr val="292934"/>
                </a:solidFill>
                <a:latin typeface="Arial"/>
                <a:cs typeface="Arial"/>
              </a:rPr>
              <a:t>Significant progress has been made over the past several years, but the federal government continues to be unable to adequately account for intragovernmental activity and balances between federal entities.”</a:t>
            </a:r>
          </a:p>
          <a:p>
            <a:pPr marL="342900" indent="-342900">
              <a:spcBef>
                <a:spcPts val="600"/>
              </a:spcBef>
              <a:spcAft>
                <a:spcPts val="600"/>
              </a:spcAft>
              <a:buFont typeface="Arial" panose="020B0604020202020204" pitchFamily="34" charset="0"/>
              <a:buChar char="•"/>
            </a:pPr>
            <a:r>
              <a:rPr lang="en-US" sz="2000" i="1" dirty="0">
                <a:solidFill>
                  <a:srgbClr val="292934"/>
                </a:solidFill>
                <a:latin typeface="Arial"/>
                <a:cs typeface="Arial"/>
              </a:rPr>
              <a:t>“While progress was made, auditors for several significant component entities continued to report that the entities </a:t>
            </a:r>
            <a:r>
              <a:rPr lang="en-US" sz="2000" b="1" i="1" u="sng" dirty="0">
                <a:solidFill>
                  <a:srgbClr val="292934"/>
                </a:solidFill>
                <a:highlight>
                  <a:srgbClr val="FFFF00"/>
                </a:highlight>
                <a:latin typeface="Arial"/>
                <a:cs typeface="Arial"/>
              </a:rPr>
              <a:t>did not have effective processes for reconciling intragovernmental activity and balances with their trading partners</a:t>
            </a:r>
            <a:r>
              <a:rPr lang="en-US" sz="2000" b="1" i="1" u="sng" dirty="0">
                <a:solidFill>
                  <a:srgbClr val="292934"/>
                </a:solidFill>
                <a:latin typeface="Arial"/>
                <a:cs typeface="Arial"/>
              </a:rPr>
              <a:t>.”</a:t>
            </a:r>
          </a:p>
          <a:p>
            <a:pPr>
              <a:spcBef>
                <a:spcPts val="600"/>
              </a:spcBef>
              <a:spcAft>
                <a:spcPts val="600"/>
              </a:spcAft>
            </a:pPr>
            <a:endParaRPr lang="en-US" sz="1000" spc="-5" dirty="0">
              <a:solidFill>
                <a:srgbClr val="292934"/>
              </a:solidFill>
              <a:cs typeface="Calibri"/>
            </a:endParaRPr>
          </a:p>
          <a:p>
            <a:pPr>
              <a:spcBef>
                <a:spcPts val="600"/>
              </a:spcBef>
              <a:spcAft>
                <a:spcPts val="600"/>
              </a:spcAft>
            </a:pPr>
            <a:r>
              <a:rPr lang="en-US" sz="2200" spc="-5" dirty="0">
                <a:solidFill>
                  <a:srgbClr val="292934"/>
                </a:solidFill>
                <a:cs typeface="Calibri"/>
              </a:rPr>
              <a:t>As a result, Treasury and Office of Management and Budget (OMB) will continue to monitor raw intra-governmental data from entities. Additional assurances are needed to ensure appropriate IGT controls are in place.</a:t>
            </a:r>
          </a:p>
          <a:p>
            <a:pPr marL="342900" indent="-342900">
              <a:spcBef>
                <a:spcPts val="600"/>
              </a:spcBef>
              <a:spcAft>
                <a:spcPts val="600"/>
              </a:spcAft>
              <a:buFont typeface="Arial" panose="020B0604020202020204" pitchFamily="34" charset="0"/>
              <a:buChar char="•"/>
            </a:pPr>
            <a:r>
              <a:rPr lang="en-US" sz="2000" i="1" dirty="0">
                <a:solidFill>
                  <a:srgbClr val="292934"/>
                </a:solidFill>
                <a:latin typeface="Arial"/>
                <a:cs typeface="Arial"/>
              </a:rPr>
              <a:t>Addressing the intragovernmental transactions problem remains a difficult challenge and will require </a:t>
            </a:r>
            <a:r>
              <a:rPr lang="en-US" sz="2000" b="1" i="1" u="sng" dirty="0">
                <a:solidFill>
                  <a:srgbClr val="292934"/>
                </a:solidFill>
                <a:latin typeface="Arial"/>
                <a:cs typeface="Arial"/>
              </a:rPr>
              <a:t>federal entities’ strong and sustained commitment </a:t>
            </a:r>
            <a:r>
              <a:rPr lang="en-US" sz="2000" i="1" dirty="0">
                <a:solidFill>
                  <a:srgbClr val="292934"/>
                </a:solidFill>
                <a:latin typeface="Arial"/>
                <a:cs typeface="Arial"/>
              </a:rPr>
              <a:t>to resolving differences.</a:t>
            </a:r>
          </a:p>
          <a:p>
            <a:pPr marL="342900" indent="-342900">
              <a:spcBef>
                <a:spcPts val="600"/>
              </a:spcBef>
              <a:spcAft>
                <a:spcPts val="600"/>
              </a:spcAft>
              <a:buFont typeface="Arial" panose="020B0604020202020204" pitchFamily="34" charset="0"/>
              <a:buChar char="•"/>
            </a:pPr>
            <a:endParaRPr lang="en-US" sz="2000" i="1" dirty="0">
              <a:solidFill>
                <a:srgbClr val="292934"/>
              </a:solidFill>
              <a:latin typeface="Arial"/>
              <a:cs typeface="Arial"/>
            </a:endParaRPr>
          </a:p>
        </p:txBody>
      </p:sp>
    </p:spTree>
    <p:extLst>
      <p:ext uri="{BB962C8B-B14F-4D97-AF65-F5344CB8AC3E}">
        <p14:creationId xmlns:p14="http://schemas.microsoft.com/office/powerpoint/2010/main" val="1125631858"/>
      </p:ext>
    </p:extLst>
  </p:cSld>
  <p:clrMapOvr>
    <a:masterClrMapping/>
  </p:clrMapOvr>
</p:sld>
</file>

<file path=ppt/theme/theme1.xml><?xml version="1.0" encoding="utf-8"?>
<a:theme xmlns:a="http://schemas.openxmlformats.org/drawingml/2006/main" name="Bureau of the Fiscal Service PPT Templat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04325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iscal Servi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3364b9a-2439-46b2-9863-8e5e8fc5b63a">
      <Terms xmlns="http://schemas.microsoft.com/office/infopath/2007/PartnerControls"/>
    </lcf76f155ced4ddcb4097134ff3c332f>
    <TaxCatchAll xmlns="e827edaa-5a6f-44a9-9f01-592e452b14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F7F1F8B2250646B90A691184A6F4AD" ma:contentTypeVersion="13" ma:contentTypeDescription="Create a new document." ma:contentTypeScope="" ma:versionID="af517dc0f81d63981c608a4c69da0098">
  <xsd:schema xmlns:xsd="http://www.w3.org/2001/XMLSchema" xmlns:xs="http://www.w3.org/2001/XMLSchema" xmlns:p="http://schemas.microsoft.com/office/2006/metadata/properties" xmlns:ns2="c3364b9a-2439-46b2-9863-8e5e8fc5b63a" xmlns:ns3="e827edaa-5a6f-44a9-9f01-592e452b1404" targetNamespace="http://schemas.microsoft.com/office/2006/metadata/properties" ma:root="true" ma:fieldsID="b1739be80168d8731cb311f1171cdb37" ns2:_="" ns3:_="">
    <xsd:import namespace="c3364b9a-2439-46b2-9863-8e5e8fc5b63a"/>
    <xsd:import namespace="e827edaa-5a6f-44a9-9f01-592e452b14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64b9a-2439-46b2-9863-8e5e8fc5b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b221874-3e24-4bfb-9b59-dc62cc6fcc9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27edaa-5a6f-44a9-9f01-592e452b14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18ce98d-c01e-4df6-b457-a817314b5833}" ma:internalName="TaxCatchAll" ma:showField="CatchAllData" ma:web="e827edaa-5a6f-44a9-9f01-592e452b140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FC7243-8ACB-45FF-AD35-FA3DD43CA8AE}">
  <ds:schemaRefs>
    <ds:schemaRef ds:uri="http://schemas.microsoft.com/sharepoint/v3/contenttype/forms"/>
  </ds:schemaRefs>
</ds:datastoreItem>
</file>

<file path=customXml/itemProps2.xml><?xml version="1.0" encoding="utf-8"?>
<ds:datastoreItem xmlns:ds="http://schemas.openxmlformats.org/officeDocument/2006/customXml" ds:itemID="{E976E80D-FD30-4CFE-ABE7-6988B5B84142}">
  <ds:schemaRefs>
    <ds:schemaRef ds:uri="http://purl.org/dc/dcmitype/"/>
    <ds:schemaRef ds:uri="http://schemas.microsoft.com/office/2006/documentManagement/types"/>
    <ds:schemaRef ds:uri="c3364b9a-2439-46b2-9863-8e5e8fc5b63a"/>
    <ds:schemaRef ds:uri="http://schemas.openxmlformats.org/package/2006/metadata/core-properties"/>
    <ds:schemaRef ds:uri="http://purl.org/dc/elements/1.1/"/>
    <ds:schemaRef ds:uri="http://purl.org/dc/terms/"/>
    <ds:schemaRef ds:uri="http://schemas.microsoft.com/office/infopath/2007/PartnerControls"/>
    <ds:schemaRef ds:uri="e827edaa-5a6f-44a9-9f01-592e452b140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F24994F-8154-469C-8FF6-281BE77DE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364b9a-2439-46b2-9863-8e5e8fc5b63a"/>
    <ds:schemaRef ds:uri="e827edaa-5a6f-44a9-9f01-592e452b14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9167</TotalTime>
  <Words>2004</Words>
  <Application>Microsoft Office PowerPoint</Application>
  <PresentationFormat>Widescreen</PresentationFormat>
  <Paragraphs>214</Paragraphs>
  <Slides>16</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Arial Black</vt:lpstr>
      <vt:lpstr>Calibri</vt:lpstr>
      <vt:lpstr>Calibri Light</vt:lpstr>
      <vt:lpstr>Wingdings</vt:lpstr>
      <vt:lpstr>Bureau of the Fiscal Service PPT Template</vt:lpstr>
      <vt:lpstr>2_Office Theme</vt:lpstr>
      <vt:lpstr>Fiscal Service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the Treasury, FMS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Andre</dc:creator>
  <cp:lastModifiedBy>Christopher Adam Beck</cp:lastModifiedBy>
  <cp:revision>127</cp:revision>
  <cp:lastPrinted>2020-02-11T15:34:02Z</cp:lastPrinted>
  <dcterms:created xsi:type="dcterms:W3CDTF">2014-06-05T14:12:22Z</dcterms:created>
  <dcterms:modified xsi:type="dcterms:W3CDTF">2024-04-29T16:52:21Z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0x01010099F7F1F8B2250646B90A691184A6F4AD</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8f9940b9-3c6d-4d58-a22f-d112b721a1dd</vt:lpwstr>
  </property>
  <property fmtid="{D5CDD505-2E9C-101B-9397-08002B2CF9AE}" pid="6" name="MediaServiceImageTags">
    <vt:lpwstr/>
  </property>
</Properties>
</file>