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67" r:id="rId5"/>
    <p:sldId id="412" r:id="rId6"/>
    <p:sldId id="2143029727" r:id="rId7"/>
    <p:sldId id="2143029726" r:id="rId8"/>
    <p:sldId id="2143029728" r:id="rId9"/>
    <p:sldId id="21430297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12FA60-E002-631F-4236-C12A94523636}" name="Jason O. Boykin" initials="JOB" userId="S::jason.boykin@fiscal.treasury.gov::8cc4eb25-d2a2-4b67-b523-0e99b860353d" providerId="AD"/>
  <p188:author id="{9EE4F1D7-C1A6-5EAE-A758-01C0DF796528}" name="Christine D. Calkins" initials="CDC" userId="S::Christine.Calkins@fiscal.treasury.gov::a6bf364e-1cd5-44b6-8db8-a55eb83e29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n R. Griffiths" initials="BRG" lastIdx="6" clrIdx="0">
    <p:extLst>
      <p:ext uri="{19B8F6BF-5375-455C-9EA6-DF929625EA0E}">
        <p15:presenceInfo xmlns:p15="http://schemas.microsoft.com/office/powerpoint/2012/main" userId="S-1-5-21-3265410665-4112887084-1777731901-4832" providerId="AD"/>
      </p:ext>
    </p:extLst>
  </p:cmAuthor>
  <p:cmAuthor id="2" name="Karen L. Campbell" initials="KLC" lastIdx="1" clrIdx="1">
    <p:extLst>
      <p:ext uri="{19B8F6BF-5375-455C-9EA6-DF929625EA0E}">
        <p15:presenceInfo xmlns:p15="http://schemas.microsoft.com/office/powerpoint/2012/main" userId="S-1-5-21-3265410665-4112887084-1777731901-9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9EA2"/>
    <a:srgbClr val="5BAE46"/>
    <a:srgbClr val="036A37"/>
    <a:srgbClr val="E54424"/>
    <a:srgbClr val="FEBF24"/>
    <a:srgbClr val="043253"/>
    <a:srgbClr val="36ADE1"/>
    <a:srgbClr val="A3D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286" autoAdjust="0"/>
  </p:normalViewPr>
  <p:slideViewPr>
    <p:cSldViewPr>
      <p:cViewPr varScale="1">
        <p:scale>
          <a:sx n="101" d="100"/>
          <a:sy n="101" d="100"/>
        </p:scale>
        <p:origin x="12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20" y="6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8FC64-8ED9-4838-BAB9-AC6DBA4CC31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A77C928-8B40-4F86-B11C-7D9A01BE18A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When?</a:t>
          </a:r>
        </a:p>
      </dgm:t>
    </dgm:pt>
    <dgm:pt modelId="{9914EFCA-2296-4BAE-9257-928FA2F6CEC6}" type="parTrans" cxnId="{2CA6CAFA-42FD-49AA-AB12-097C66F2D94E}">
      <dgm:prSet/>
      <dgm:spPr/>
      <dgm:t>
        <a:bodyPr/>
        <a:lstStyle/>
        <a:p>
          <a:endParaRPr lang="en-US"/>
        </a:p>
      </dgm:t>
    </dgm:pt>
    <dgm:pt modelId="{C300B7BA-E528-44FC-927A-32F1F5657673}" type="sibTrans" cxnId="{2CA6CAFA-42FD-49AA-AB12-097C66F2D94E}">
      <dgm:prSet/>
      <dgm:spPr/>
      <dgm:t>
        <a:bodyPr/>
        <a:lstStyle/>
        <a:p>
          <a:endParaRPr lang="en-US"/>
        </a:p>
      </dgm:t>
    </dgm:pt>
    <dgm:pt modelId="{C8EB087F-BC11-4416-94C5-61A9E7DB164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What?</a:t>
          </a:r>
        </a:p>
      </dgm:t>
    </dgm:pt>
    <dgm:pt modelId="{B6124818-8EDC-4E4A-B51E-61F1BC04F018}" type="parTrans" cxnId="{022985A9-3F19-4875-938F-7656355D9368}">
      <dgm:prSet/>
      <dgm:spPr/>
      <dgm:t>
        <a:bodyPr/>
        <a:lstStyle/>
        <a:p>
          <a:endParaRPr lang="en-US"/>
        </a:p>
      </dgm:t>
    </dgm:pt>
    <dgm:pt modelId="{44FCEA7C-DE7E-4908-8ECE-E68ED38B7F8A}" type="sibTrans" cxnId="{022985A9-3F19-4875-938F-7656355D9368}">
      <dgm:prSet/>
      <dgm:spPr/>
      <dgm:t>
        <a:bodyPr/>
        <a:lstStyle/>
        <a:p>
          <a:endParaRPr lang="en-US"/>
        </a:p>
      </dgm:t>
    </dgm:pt>
    <dgm:pt modelId="{76189EC9-494C-4C5D-ACE9-2DD401E85C6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Where?</a:t>
          </a:r>
        </a:p>
      </dgm:t>
    </dgm:pt>
    <dgm:pt modelId="{9F9C86FE-32C5-4282-ACDB-1D8CCE6D854B}" type="parTrans" cxnId="{3055634E-083F-4A97-8AD3-39998667B01C}">
      <dgm:prSet/>
      <dgm:spPr/>
      <dgm:t>
        <a:bodyPr/>
        <a:lstStyle/>
        <a:p>
          <a:endParaRPr lang="en-US"/>
        </a:p>
      </dgm:t>
    </dgm:pt>
    <dgm:pt modelId="{0341F649-5D3B-4612-86C9-81D130B45638}" type="sibTrans" cxnId="{3055634E-083F-4A97-8AD3-39998667B01C}">
      <dgm:prSet/>
      <dgm:spPr/>
      <dgm:t>
        <a:bodyPr/>
        <a:lstStyle/>
        <a:p>
          <a:endParaRPr lang="en-US"/>
        </a:p>
      </dgm:t>
    </dgm:pt>
    <dgm:pt modelId="{23218702-0241-4D07-9376-B897A924EFDA}" type="pres">
      <dgm:prSet presAssocID="{E1B8FC64-8ED9-4838-BAB9-AC6DBA4CC31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40D625E-4EC2-4C95-9AE5-C798654E9EA2}" type="pres">
      <dgm:prSet presAssocID="{8A77C928-8B40-4F86-B11C-7D9A01BE18A7}" presName="gear1" presStyleLbl="node1" presStyleIdx="0" presStyleCnt="3">
        <dgm:presLayoutVars>
          <dgm:chMax val="1"/>
          <dgm:bulletEnabled val="1"/>
        </dgm:presLayoutVars>
      </dgm:prSet>
      <dgm:spPr/>
    </dgm:pt>
    <dgm:pt modelId="{DA1F71A5-58D9-4A8A-A790-B3C47BF551B3}" type="pres">
      <dgm:prSet presAssocID="{8A77C928-8B40-4F86-B11C-7D9A01BE18A7}" presName="gear1srcNode" presStyleLbl="node1" presStyleIdx="0" presStyleCnt="3"/>
      <dgm:spPr/>
    </dgm:pt>
    <dgm:pt modelId="{5DB7948F-30DA-410C-8CA3-2491071CF05E}" type="pres">
      <dgm:prSet presAssocID="{8A77C928-8B40-4F86-B11C-7D9A01BE18A7}" presName="gear1dstNode" presStyleLbl="node1" presStyleIdx="0" presStyleCnt="3"/>
      <dgm:spPr/>
    </dgm:pt>
    <dgm:pt modelId="{26E38D46-5DCC-403E-B326-0B64416A2D23}" type="pres">
      <dgm:prSet presAssocID="{C8EB087F-BC11-4416-94C5-61A9E7DB1641}" presName="gear2" presStyleLbl="node1" presStyleIdx="1" presStyleCnt="3">
        <dgm:presLayoutVars>
          <dgm:chMax val="1"/>
          <dgm:bulletEnabled val="1"/>
        </dgm:presLayoutVars>
      </dgm:prSet>
      <dgm:spPr/>
    </dgm:pt>
    <dgm:pt modelId="{C2612387-611F-4F13-B89D-2649F15A9F98}" type="pres">
      <dgm:prSet presAssocID="{C8EB087F-BC11-4416-94C5-61A9E7DB1641}" presName="gear2srcNode" presStyleLbl="node1" presStyleIdx="1" presStyleCnt="3"/>
      <dgm:spPr/>
    </dgm:pt>
    <dgm:pt modelId="{2F507987-7681-48A7-96B3-23842EED1F30}" type="pres">
      <dgm:prSet presAssocID="{C8EB087F-BC11-4416-94C5-61A9E7DB1641}" presName="gear2dstNode" presStyleLbl="node1" presStyleIdx="1" presStyleCnt="3"/>
      <dgm:spPr/>
    </dgm:pt>
    <dgm:pt modelId="{B5F89227-CB3C-4565-B42F-A37E69CF2D5F}" type="pres">
      <dgm:prSet presAssocID="{76189EC9-494C-4C5D-ACE9-2DD401E85C6A}" presName="gear3" presStyleLbl="node1" presStyleIdx="2" presStyleCnt="3"/>
      <dgm:spPr/>
    </dgm:pt>
    <dgm:pt modelId="{E4E29052-10B7-46E1-9B0B-BBAE4D5BEA4D}" type="pres">
      <dgm:prSet presAssocID="{76189EC9-494C-4C5D-ACE9-2DD401E85C6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581D95F-B259-4D50-A7D6-A967E938A91C}" type="pres">
      <dgm:prSet presAssocID="{76189EC9-494C-4C5D-ACE9-2DD401E85C6A}" presName="gear3srcNode" presStyleLbl="node1" presStyleIdx="2" presStyleCnt="3"/>
      <dgm:spPr/>
    </dgm:pt>
    <dgm:pt modelId="{B152DEB0-CDE7-4F6B-B66E-39308D45D656}" type="pres">
      <dgm:prSet presAssocID="{76189EC9-494C-4C5D-ACE9-2DD401E85C6A}" presName="gear3dstNode" presStyleLbl="node1" presStyleIdx="2" presStyleCnt="3"/>
      <dgm:spPr/>
    </dgm:pt>
    <dgm:pt modelId="{093AAA02-3B20-47EA-A119-AE9934F7CBCF}" type="pres">
      <dgm:prSet presAssocID="{C300B7BA-E528-44FC-927A-32F1F5657673}" presName="connector1" presStyleLbl="sibTrans2D1" presStyleIdx="0" presStyleCnt="3"/>
      <dgm:spPr/>
    </dgm:pt>
    <dgm:pt modelId="{A7C5E0ED-C514-4EBA-AED8-0FC8355E51AB}" type="pres">
      <dgm:prSet presAssocID="{44FCEA7C-DE7E-4908-8ECE-E68ED38B7F8A}" presName="connector2" presStyleLbl="sibTrans2D1" presStyleIdx="1" presStyleCnt="3"/>
      <dgm:spPr/>
    </dgm:pt>
    <dgm:pt modelId="{81C4B056-0E08-42BB-9587-1FCDA9558142}" type="pres">
      <dgm:prSet presAssocID="{0341F649-5D3B-4612-86C9-81D130B45638}" presName="connector3" presStyleLbl="sibTrans2D1" presStyleIdx="2" presStyleCnt="3"/>
      <dgm:spPr/>
    </dgm:pt>
  </dgm:ptLst>
  <dgm:cxnLst>
    <dgm:cxn modelId="{CF105E08-CA50-4DB4-8A55-756A3F4330E7}" type="presOf" srcId="{0341F649-5D3B-4612-86C9-81D130B45638}" destId="{81C4B056-0E08-42BB-9587-1FCDA9558142}" srcOrd="0" destOrd="0" presId="urn:microsoft.com/office/officeart/2005/8/layout/gear1"/>
    <dgm:cxn modelId="{3BA75517-0359-4687-88A8-7534400E85D6}" type="presOf" srcId="{76189EC9-494C-4C5D-ACE9-2DD401E85C6A}" destId="{B152DEB0-CDE7-4F6B-B66E-39308D45D656}" srcOrd="3" destOrd="0" presId="urn:microsoft.com/office/officeart/2005/8/layout/gear1"/>
    <dgm:cxn modelId="{7C3D143D-7CC5-469D-845F-75360C7E5878}" type="presOf" srcId="{C8EB087F-BC11-4416-94C5-61A9E7DB1641}" destId="{C2612387-611F-4F13-B89D-2649F15A9F98}" srcOrd="1" destOrd="0" presId="urn:microsoft.com/office/officeart/2005/8/layout/gear1"/>
    <dgm:cxn modelId="{7DCE1566-16C7-4850-8FA8-E181751AF9E7}" type="presOf" srcId="{C300B7BA-E528-44FC-927A-32F1F5657673}" destId="{093AAA02-3B20-47EA-A119-AE9934F7CBCF}" srcOrd="0" destOrd="0" presId="urn:microsoft.com/office/officeart/2005/8/layout/gear1"/>
    <dgm:cxn modelId="{96BE7147-4FDF-4018-BD8E-DA5F3814B0D8}" type="presOf" srcId="{8A77C928-8B40-4F86-B11C-7D9A01BE18A7}" destId="{5DB7948F-30DA-410C-8CA3-2491071CF05E}" srcOrd="2" destOrd="0" presId="urn:microsoft.com/office/officeart/2005/8/layout/gear1"/>
    <dgm:cxn modelId="{04C81268-2703-4315-8B68-DBA5C876CF03}" type="presOf" srcId="{8A77C928-8B40-4F86-B11C-7D9A01BE18A7}" destId="{140D625E-4EC2-4C95-9AE5-C798654E9EA2}" srcOrd="0" destOrd="0" presId="urn:microsoft.com/office/officeart/2005/8/layout/gear1"/>
    <dgm:cxn modelId="{3055634E-083F-4A97-8AD3-39998667B01C}" srcId="{E1B8FC64-8ED9-4838-BAB9-AC6DBA4CC317}" destId="{76189EC9-494C-4C5D-ACE9-2DD401E85C6A}" srcOrd="2" destOrd="0" parTransId="{9F9C86FE-32C5-4282-ACDB-1D8CCE6D854B}" sibTransId="{0341F649-5D3B-4612-86C9-81D130B45638}"/>
    <dgm:cxn modelId="{0B17A451-6308-4FEC-AEDA-EEB4CD0433DD}" type="presOf" srcId="{76189EC9-494C-4C5D-ACE9-2DD401E85C6A}" destId="{A581D95F-B259-4D50-A7D6-A967E938A91C}" srcOrd="2" destOrd="0" presId="urn:microsoft.com/office/officeart/2005/8/layout/gear1"/>
    <dgm:cxn modelId="{45335F73-2E5E-4B7F-8692-65DAF1EA7789}" type="presOf" srcId="{8A77C928-8B40-4F86-B11C-7D9A01BE18A7}" destId="{DA1F71A5-58D9-4A8A-A790-B3C47BF551B3}" srcOrd="1" destOrd="0" presId="urn:microsoft.com/office/officeart/2005/8/layout/gear1"/>
    <dgm:cxn modelId="{4242A578-4D24-475F-9A5D-088FEF84C374}" type="presOf" srcId="{76189EC9-494C-4C5D-ACE9-2DD401E85C6A}" destId="{B5F89227-CB3C-4565-B42F-A37E69CF2D5F}" srcOrd="0" destOrd="0" presId="urn:microsoft.com/office/officeart/2005/8/layout/gear1"/>
    <dgm:cxn modelId="{B1559493-FBEE-4563-A1DF-DE67D1CE4256}" type="presOf" srcId="{C8EB087F-BC11-4416-94C5-61A9E7DB1641}" destId="{2F507987-7681-48A7-96B3-23842EED1F30}" srcOrd="2" destOrd="0" presId="urn:microsoft.com/office/officeart/2005/8/layout/gear1"/>
    <dgm:cxn modelId="{022985A9-3F19-4875-938F-7656355D9368}" srcId="{E1B8FC64-8ED9-4838-BAB9-AC6DBA4CC317}" destId="{C8EB087F-BC11-4416-94C5-61A9E7DB1641}" srcOrd="1" destOrd="0" parTransId="{B6124818-8EDC-4E4A-B51E-61F1BC04F018}" sibTransId="{44FCEA7C-DE7E-4908-8ECE-E68ED38B7F8A}"/>
    <dgm:cxn modelId="{1B860AAD-8811-4E14-BA3E-E7E14FC6E2BF}" type="presOf" srcId="{C8EB087F-BC11-4416-94C5-61A9E7DB1641}" destId="{26E38D46-5DCC-403E-B326-0B64416A2D23}" srcOrd="0" destOrd="0" presId="urn:microsoft.com/office/officeart/2005/8/layout/gear1"/>
    <dgm:cxn modelId="{E70A7BBE-8A61-40D0-856D-CCE679A0FBA4}" type="presOf" srcId="{E1B8FC64-8ED9-4838-BAB9-AC6DBA4CC317}" destId="{23218702-0241-4D07-9376-B897A924EFDA}" srcOrd="0" destOrd="0" presId="urn:microsoft.com/office/officeart/2005/8/layout/gear1"/>
    <dgm:cxn modelId="{3E697CE8-D65E-46D7-B7E9-D9510B26D79B}" type="presOf" srcId="{44FCEA7C-DE7E-4908-8ECE-E68ED38B7F8A}" destId="{A7C5E0ED-C514-4EBA-AED8-0FC8355E51AB}" srcOrd="0" destOrd="0" presId="urn:microsoft.com/office/officeart/2005/8/layout/gear1"/>
    <dgm:cxn modelId="{624CD5F7-A21D-45A9-A87F-2FCCD1E8DD67}" type="presOf" srcId="{76189EC9-494C-4C5D-ACE9-2DD401E85C6A}" destId="{E4E29052-10B7-46E1-9B0B-BBAE4D5BEA4D}" srcOrd="1" destOrd="0" presId="urn:microsoft.com/office/officeart/2005/8/layout/gear1"/>
    <dgm:cxn modelId="{2CA6CAFA-42FD-49AA-AB12-097C66F2D94E}" srcId="{E1B8FC64-8ED9-4838-BAB9-AC6DBA4CC317}" destId="{8A77C928-8B40-4F86-B11C-7D9A01BE18A7}" srcOrd="0" destOrd="0" parTransId="{9914EFCA-2296-4BAE-9257-928FA2F6CEC6}" sibTransId="{C300B7BA-E528-44FC-927A-32F1F5657673}"/>
    <dgm:cxn modelId="{093B275F-BDF9-4D37-BC6E-5A0D065E192A}" type="presParOf" srcId="{23218702-0241-4D07-9376-B897A924EFDA}" destId="{140D625E-4EC2-4C95-9AE5-C798654E9EA2}" srcOrd="0" destOrd="0" presId="urn:microsoft.com/office/officeart/2005/8/layout/gear1"/>
    <dgm:cxn modelId="{43B11A6F-BC14-4B9E-AD75-A30DCD1F043B}" type="presParOf" srcId="{23218702-0241-4D07-9376-B897A924EFDA}" destId="{DA1F71A5-58D9-4A8A-A790-B3C47BF551B3}" srcOrd="1" destOrd="0" presId="urn:microsoft.com/office/officeart/2005/8/layout/gear1"/>
    <dgm:cxn modelId="{4376E87E-251B-4DF2-8DA3-5F776DFDA793}" type="presParOf" srcId="{23218702-0241-4D07-9376-B897A924EFDA}" destId="{5DB7948F-30DA-410C-8CA3-2491071CF05E}" srcOrd="2" destOrd="0" presId="urn:microsoft.com/office/officeart/2005/8/layout/gear1"/>
    <dgm:cxn modelId="{D9EFC194-A51B-43DB-9C83-385520DE1E24}" type="presParOf" srcId="{23218702-0241-4D07-9376-B897A924EFDA}" destId="{26E38D46-5DCC-403E-B326-0B64416A2D23}" srcOrd="3" destOrd="0" presId="urn:microsoft.com/office/officeart/2005/8/layout/gear1"/>
    <dgm:cxn modelId="{F6769ACB-D4DA-455C-91A6-F0292FD86027}" type="presParOf" srcId="{23218702-0241-4D07-9376-B897A924EFDA}" destId="{C2612387-611F-4F13-B89D-2649F15A9F98}" srcOrd="4" destOrd="0" presId="urn:microsoft.com/office/officeart/2005/8/layout/gear1"/>
    <dgm:cxn modelId="{6DF084F7-04C7-4696-A403-9DE12269476D}" type="presParOf" srcId="{23218702-0241-4D07-9376-B897A924EFDA}" destId="{2F507987-7681-48A7-96B3-23842EED1F30}" srcOrd="5" destOrd="0" presId="urn:microsoft.com/office/officeart/2005/8/layout/gear1"/>
    <dgm:cxn modelId="{6087FFCB-62A3-4BB4-8BFB-19E1615AF946}" type="presParOf" srcId="{23218702-0241-4D07-9376-B897A924EFDA}" destId="{B5F89227-CB3C-4565-B42F-A37E69CF2D5F}" srcOrd="6" destOrd="0" presId="urn:microsoft.com/office/officeart/2005/8/layout/gear1"/>
    <dgm:cxn modelId="{BC8E08D6-6BFA-4453-B84E-896D66103774}" type="presParOf" srcId="{23218702-0241-4D07-9376-B897A924EFDA}" destId="{E4E29052-10B7-46E1-9B0B-BBAE4D5BEA4D}" srcOrd="7" destOrd="0" presId="urn:microsoft.com/office/officeart/2005/8/layout/gear1"/>
    <dgm:cxn modelId="{E4E88287-89B4-4128-9793-1D6117CC3C64}" type="presParOf" srcId="{23218702-0241-4D07-9376-B897A924EFDA}" destId="{A581D95F-B259-4D50-A7D6-A967E938A91C}" srcOrd="8" destOrd="0" presId="urn:microsoft.com/office/officeart/2005/8/layout/gear1"/>
    <dgm:cxn modelId="{C1B395C3-C3C6-4384-BF4C-AA387C953191}" type="presParOf" srcId="{23218702-0241-4D07-9376-B897A924EFDA}" destId="{B152DEB0-CDE7-4F6B-B66E-39308D45D656}" srcOrd="9" destOrd="0" presId="urn:microsoft.com/office/officeart/2005/8/layout/gear1"/>
    <dgm:cxn modelId="{4F4E4F7C-C659-49D3-B024-17A3E5A0BAC5}" type="presParOf" srcId="{23218702-0241-4D07-9376-B897A924EFDA}" destId="{093AAA02-3B20-47EA-A119-AE9934F7CBCF}" srcOrd="10" destOrd="0" presId="urn:microsoft.com/office/officeart/2005/8/layout/gear1"/>
    <dgm:cxn modelId="{148EAD78-370E-42A7-8142-551DDE06B876}" type="presParOf" srcId="{23218702-0241-4D07-9376-B897A924EFDA}" destId="{A7C5E0ED-C514-4EBA-AED8-0FC8355E51AB}" srcOrd="11" destOrd="0" presId="urn:microsoft.com/office/officeart/2005/8/layout/gear1"/>
    <dgm:cxn modelId="{A01C749B-6F41-4A26-9767-4AC6DA82A7FF}" type="presParOf" srcId="{23218702-0241-4D07-9376-B897A924EFDA}" destId="{81C4B056-0E08-42BB-9587-1FCDA955814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D625E-4EC2-4C95-9AE5-C798654E9EA2}">
      <dsp:nvSpPr>
        <dsp:cNvPr id="0" name=""/>
        <dsp:cNvSpPr/>
      </dsp:nvSpPr>
      <dsp:spPr>
        <a:xfrm>
          <a:off x="2862018" y="1784893"/>
          <a:ext cx="2181537" cy="2181537"/>
        </a:xfrm>
        <a:prstGeom prst="gear9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When?</a:t>
          </a:r>
        </a:p>
      </dsp:txBody>
      <dsp:txXfrm>
        <a:off x="3300604" y="2295908"/>
        <a:ext cx="1304365" cy="1121355"/>
      </dsp:txXfrm>
    </dsp:sp>
    <dsp:sp modelId="{26E38D46-5DCC-403E-B326-0B64416A2D23}">
      <dsp:nvSpPr>
        <dsp:cNvPr id="0" name=""/>
        <dsp:cNvSpPr/>
      </dsp:nvSpPr>
      <dsp:spPr>
        <a:xfrm>
          <a:off x="1592760" y="1269257"/>
          <a:ext cx="1586572" cy="1586572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What?</a:t>
          </a:r>
        </a:p>
      </dsp:txBody>
      <dsp:txXfrm>
        <a:off x="1992184" y="1671095"/>
        <a:ext cx="787724" cy="782896"/>
      </dsp:txXfrm>
    </dsp:sp>
    <dsp:sp modelId="{B5F89227-CB3C-4565-B42F-A37E69CF2D5F}">
      <dsp:nvSpPr>
        <dsp:cNvPr id="0" name=""/>
        <dsp:cNvSpPr/>
      </dsp:nvSpPr>
      <dsp:spPr>
        <a:xfrm rot="20700000">
          <a:off x="2481402" y="174684"/>
          <a:ext cx="1554517" cy="1554517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Where?</a:t>
          </a:r>
        </a:p>
      </dsp:txBody>
      <dsp:txXfrm rot="-20700000">
        <a:off x="2822354" y="515636"/>
        <a:ext cx="872614" cy="872614"/>
      </dsp:txXfrm>
    </dsp:sp>
    <dsp:sp modelId="{093AAA02-3B20-47EA-A119-AE9934F7CBCF}">
      <dsp:nvSpPr>
        <dsp:cNvPr id="0" name=""/>
        <dsp:cNvSpPr/>
      </dsp:nvSpPr>
      <dsp:spPr>
        <a:xfrm>
          <a:off x="2691790" y="1457113"/>
          <a:ext cx="2792367" cy="2792367"/>
        </a:xfrm>
        <a:prstGeom prst="circularArrow">
          <a:avLst>
            <a:gd name="adj1" fmla="val 4687"/>
            <a:gd name="adj2" fmla="val 299029"/>
            <a:gd name="adj3" fmla="val 2510597"/>
            <a:gd name="adj4" fmla="val 1587332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5E0ED-C514-4EBA-AED8-0FC8355E51AB}">
      <dsp:nvSpPr>
        <dsp:cNvPr id="0" name=""/>
        <dsp:cNvSpPr/>
      </dsp:nvSpPr>
      <dsp:spPr>
        <a:xfrm>
          <a:off x="1311781" y="919187"/>
          <a:ext cx="2028829" cy="20288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4B056-0E08-42BB-9587-1FCDA9558142}">
      <dsp:nvSpPr>
        <dsp:cNvPr id="0" name=""/>
        <dsp:cNvSpPr/>
      </dsp:nvSpPr>
      <dsp:spPr>
        <a:xfrm>
          <a:off x="2121827" y="-164834"/>
          <a:ext cx="2187486" cy="21874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8B72C4B-9D2E-48EF-B63D-9EC6DE19A3C8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948DC64-BE8D-464E-916C-2D0985625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04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9E45C4A-76D3-4E86-ADC8-C599867EC4DB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84A17C7-C699-4286-8B95-0D2EA1AEB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4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sz="1400" dirty="0"/>
              <a:t>Thanks for the time on the agenda today.  Before we get into the presentation, I want to say you all have a great group of folks supporting all program areas on TFM information updates and technology moves.  Kimberly, Curtis, Laura, and Sheila – they have been uber involved and represented the TFM well.  I want to thank the folks/ SMEs for offline conversations and sharing information prior to </a:t>
            </a:r>
            <a:r>
              <a:rPr lang="en-US" sz="1400"/>
              <a:t>this meeting.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A17C7-C699-4286-8B95-0D2EA1AEB0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1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1"/>
            <a:ext cx="12192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12856"/>
              </a:solidFill>
            </a:endParaRPr>
          </a:p>
        </p:txBody>
      </p:sp>
      <p:pic>
        <p:nvPicPr>
          <p:cNvPr id="6" name="Picture 2" descr="http://fiscalservice.treasuryecm.gov/fs/support/GAC/StyleGuideLogos/Fiscal%20Service%20-%20Horizontal%20-%20Color%20-%20Treasu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345820"/>
            <a:ext cx="5212331" cy="1645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32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Log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2"/>
            <a:ext cx="12192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128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52079" y="6212135"/>
            <a:ext cx="1758227" cy="55698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4800" y="335280"/>
            <a:ext cx="6949440" cy="1645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picture to add business line or product/ service sub logo</a:t>
            </a:r>
          </a:p>
        </p:txBody>
      </p:sp>
    </p:spTree>
    <p:extLst>
      <p:ext uri="{BB962C8B-B14F-4D97-AF65-F5344CB8AC3E}">
        <p14:creationId xmlns:p14="http://schemas.microsoft.com/office/powerpoint/2010/main" val="95628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304800" y="965676"/>
            <a:ext cx="115824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04800" y="6232022"/>
            <a:ext cx="115824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449909" y="6389370"/>
            <a:ext cx="529218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sz="1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04800" y="892996"/>
            <a:ext cx="115824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304800" y="965676"/>
            <a:ext cx="115824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304800" y="152400"/>
            <a:ext cx="115824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03200" y="6291845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rbel" panose="020B0503020204020204" pitchFamily="34" charset="0"/>
                <a:cs typeface="Arial" panose="020B0604020202020204" pitchFamily="34" charset="0"/>
              </a:rPr>
              <a:t>Page</a:t>
            </a:r>
            <a:r>
              <a:rPr lang="en-US" sz="1400" baseline="0" dirty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fld id="{23B54F64-4D77-425A-BD5E-0504AD8FCA49}" type="slidenum">
              <a:rPr lang="en-US" sz="2400" b="1" smtClean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‹#›</a:t>
            </a:fld>
            <a:endParaRPr lang="en-US" sz="2800" b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4C_FS_HORZ_wTreasuryTag.png">
            <a:extLst>
              <a:ext uri="{FF2B5EF4-FFF2-40B4-BE49-F238E27FC236}">
                <a16:creationId xmlns:a16="http://schemas.microsoft.com/office/drawing/2014/main" id="{332FDD9C-9FDB-2270-B881-DF652831B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70" y="6273316"/>
            <a:ext cx="1754070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5689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6896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6232022"/>
            <a:ext cx="115824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449909" y="6389370"/>
            <a:ext cx="529218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sz="1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892996"/>
            <a:ext cx="115824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304800" y="152400"/>
            <a:ext cx="115824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203200" y="6400800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23B54F64-4D77-425A-BD5E-0504AD8FCA49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4C_FS_HORZ_wTreasuryTag.png">
            <a:extLst>
              <a:ext uri="{FF2B5EF4-FFF2-40B4-BE49-F238E27FC236}">
                <a16:creationId xmlns:a16="http://schemas.microsoft.com/office/drawing/2014/main" id="{0E4A246B-59A9-0E9A-A9E0-8827D7807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70" y="6273316"/>
            <a:ext cx="1754070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90600"/>
            <a:ext cx="56944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76401"/>
            <a:ext cx="5691717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065" y="990600"/>
            <a:ext cx="56506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1676401"/>
            <a:ext cx="5657088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04800" y="6232022"/>
            <a:ext cx="115824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449909" y="6389370"/>
            <a:ext cx="529218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sz="1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04800" y="892996"/>
            <a:ext cx="115824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304800" y="152400"/>
            <a:ext cx="115824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203200" y="6400800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23B54F64-4D77-425A-BD5E-0504AD8FCA49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4C_FS_HORZ_wTreasuryTag.png">
            <a:extLst>
              <a:ext uri="{FF2B5EF4-FFF2-40B4-BE49-F238E27FC236}">
                <a16:creationId xmlns:a16="http://schemas.microsoft.com/office/drawing/2014/main" id="{D07515F1-CC11-1084-A91C-0EE616A86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70" y="6273316"/>
            <a:ext cx="1754070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45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04800" y="6232022"/>
            <a:ext cx="115824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449909" y="6389370"/>
            <a:ext cx="529218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sz="1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03200" y="6400800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23B54F64-4D77-425A-BD5E-0504AD8FCA49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4C_FS_HORZ_wTreasuryTag.png">
            <a:extLst>
              <a:ext uri="{FF2B5EF4-FFF2-40B4-BE49-F238E27FC236}">
                <a16:creationId xmlns:a16="http://schemas.microsoft.com/office/drawing/2014/main" id="{960C15E5-C5E7-E89E-9616-BE6121548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70" y="6273316"/>
            <a:ext cx="1754070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04800" y="6232022"/>
            <a:ext cx="115824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49909" y="6389370"/>
            <a:ext cx="529218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sz="1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892996"/>
            <a:ext cx="115824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 userDrawn="1"/>
        </p:nvSpPr>
        <p:spPr>
          <a:xfrm>
            <a:off x="304800" y="152400"/>
            <a:ext cx="1158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dirty="0"/>
              <a:t>Contact Information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46176" y="1243584"/>
            <a:ext cx="3925824" cy="1042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picture to add sub logo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203200" y="6400800"/>
            <a:ext cx="1524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23B54F64-4D77-425A-BD5E-0504AD8FCA49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4C_FS_HORZ_wTreasuryTag.png">
            <a:extLst>
              <a:ext uri="{FF2B5EF4-FFF2-40B4-BE49-F238E27FC236}">
                <a16:creationId xmlns:a16="http://schemas.microsoft.com/office/drawing/2014/main" id="{D1A5D596-7FFC-7DDE-0EC8-3C9EB45AC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70" y="6273316"/>
            <a:ext cx="1754070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g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/>
          <a:stretch/>
        </p:blipFill>
        <p:spPr bwMode="auto">
          <a:xfrm>
            <a:off x="2540000" y="3212538"/>
            <a:ext cx="7112000" cy="10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/>
          <a:stretch/>
        </p:blipFill>
        <p:spPr bwMode="auto">
          <a:xfrm>
            <a:off x="2094384" y="2438401"/>
            <a:ext cx="8003232" cy="8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304800" y="4267200"/>
            <a:ext cx="11582400" cy="0"/>
          </a:xfrm>
          <a:prstGeom prst="line">
            <a:avLst/>
          </a:prstGeom>
          <a:ln w="28575">
            <a:solidFill>
              <a:srgbClr val="0432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11200" y="5827694"/>
            <a:ext cx="497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wish to use the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business line or product/service sub logo title slide, please insert the appropriate sub logo by clicking the picture icon on the “Sub Logo”  title slide.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 userDrawn="1"/>
        </p:nvSpPr>
        <p:spPr>
          <a:xfrm>
            <a:off x="304800" y="838200"/>
            <a:ext cx="11582400" cy="173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b="1" u="none" dirty="0"/>
              <a:t>General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templates</a:t>
            </a:r>
            <a:r>
              <a:rPr lang="en-US" sz="1600" baseline="0" dirty="0"/>
              <a:t> </a:t>
            </a:r>
            <a:r>
              <a:rPr lang="en-US" sz="1600" dirty="0"/>
              <a:t>can be used for all external and internal presentations</a:t>
            </a:r>
            <a:r>
              <a:rPr lang="en-US" sz="1600" baseline="0" dirty="0"/>
              <a:t> and handouts.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Insert</a:t>
            </a:r>
            <a:r>
              <a:rPr lang="en-US" sz="1600" baseline="0" dirty="0"/>
              <a:t> page numbers from the “Insert” tab. </a:t>
            </a:r>
            <a:endParaRPr lang="en-US" sz="1600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Ensure all text is in “Arial”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</a:t>
            </a:r>
            <a:r>
              <a:rPr lang="en-US" sz="1600" baseline="0" dirty="0"/>
              <a:t> color is used</a:t>
            </a:r>
            <a:r>
              <a:rPr lang="en-US" sz="1600" dirty="0"/>
              <a:t>, ensure color selection is consistent with the template.</a:t>
            </a:r>
            <a:r>
              <a:rPr lang="en-US" sz="1600" baseline="0" dirty="0"/>
              <a:t> </a:t>
            </a:r>
            <a:r>
              <a:rPr lang="en-US" sz="1600" dirty="0"/>
              <a:t>For your reference, a few of the Fiscal Service</a:t>
            </a:r>
            <a:r>
              <a:rPr lang="en-US" sz="1600" baseline="0" dirty="0"/>
              <a:t> </a:t>
            </a:r>
            <a:r>
              <a:rPr lang="en-US" sz="1600" dirty="0"/>
              <a:t>colors are provided below.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892996"/>
            <a:ext cx="115824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 userDrawn="1"/>
        </p:nvSpPr>
        <p:spPr>
          <a:xfrm>
            <a:off x="304800" y="152400"/>
            <a:ext cx="1158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dirty="0"/>
              <a:t>PowerPoint Usage Guide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24304"/>
            <a:ext cx="2438400" cy="1366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1" y="4424303"/>
            <a:ext cx="2428875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6400799" y="5827694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Please insert the appropriate business line or product/service sub logo by clicking the picture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icon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the “Contact Information” slide.</a:t>
            </a:r>
          </a:p>
        </p:txBody>
      </p:sp>
    </p:spTree>
    <p:extLst>
      <p:ext uri="{BB962C8B-B14F-4D97-AF65-F5344CB8AC3E}">
        <p14:creationId xmlns:p14="http://schemas.microsoft.com/office/powerpoint/2010/main" val="354451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svg"/><Relationship Id="rId2" Type="http://schemas.openxmlformats.org/officeDocument/2006/relationships/hyperlink" Target="https://tfm.fiscal.treasury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fx.treasury.gov/" TargetMode="External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88521-icons-text-question-illustration-mark-computer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7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17E-F3B8-6A5E-7460-3001E4B9455C}"/>
              </a:ext>
            </a:extLst>
          </p:cNvPr>
          <p:cNvSpPr txBox="1">
            <a:spLocks/>
          </p:cNvSpPr>
          <p:nvPr/>
        </p:nvSpPr>
        <p:spPr>
          <a:xfrm>
            <a:off x="2351584" y="2819400"/>
            <a:ext cx="932503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+mj-lt"/>
              </a:rPr>
              <a:t>Treasury Financial Experience (TFX) Brief </a:t>
            </a:r>
          </a:p>
          <a:p>
            <a:pPr marL="0" indent="0">
              <a:buNone/>
            </a:pPr>
            <a:r>
              <a:rPr lang="en-US" sz="3600" b="1" dirty="0">
                <a:latin typeface="+mj-lt"/>
              </a:rPr>
              <a:t>Issues Resolution Committee (IRC) Meeting</a:t>
            </a:r>
            <a:r>
              <a:rPr lang="en-US" sz="4000" b="1" dirty="0">
                <a:latin typeface="Corbel" panose="020B0503020204020204" pitchFamily="34" charset="0"/>
              </a:rPr>
              <a:t>	</a:t>
            </a:r>
          </a:p>
          <a:p>
            <a:pPr marL="0" indent="0">
              <a:buNone/>
            </a:pPr>
            <a:endParaRPr lang="en-US" sz="4000" b="1" dirty="0">
              <a:latin typeface="Corbel" panose="020B0503020204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4000" b="1" dirty="0">
                <a:latin typeface="Corbel" panose="020B0503020204020204" pitchFamily="34" charset="0"/>
              </a:rPr>
              <a:t>	</a:t>
            </a:r>
            <a:endParaRPr lang="en-US" sz="24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dirty="0"/>
              <a:t>					February 15, 2024</a:t>
            </a:r>
          </a:p>
        </p:txBody>
      </p:sp>
    </p:spTree>
    <p:extLst>
      <p:ext uri="{BB962C8B-B14F-4D97-AF65-F5344CB8AC3E}">
        <p14:creationId xmlns:p14="http://schemas.microsoft.com/office/powerpoint/2010/main" val="164993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0F1EFC-4921-ED56-0FB4-A02A8A2A4E6A}"/>
              </a:ext>
            </a:extLst>
          </p:cNvPr>
          <p:cNvSpPr/>
          <p:nvPr/>
        </p:nvSpPr>
        <p:spPr>
          <a:xfrm>
            <a:off x="1127448" y="1287579"/>
            <a:ext cx="9793088" cy="4805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4EA1A8-D17E-59D2-C79E-9BC5C25B72AF}"/>
              </a:ext>
            </a:extLst>
          </p:cNvPr>
          <p:cNvSpPr txBox="1">
            <a:spLocks/>
          </p:cNvSpPr>
          <p:nvPr/>
        </p:nvSpPr>
        <p:spPr>
          <a:xfrm>
            <a:off x="659396" y="436177"/>
            <a:ext cx="86868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	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0F4CD-019F-0529-AE0C-EAC8F1D63489}"/>
              </a:ext>
            </a:extLst>
          </p:cNvPr>
          <p:cNvCxnSpPr>
            <a:cxnSpLocks/>
          </p:cNvCxnSpPr>
          <p:nvPr/>
        </p:nvCxnSpPr>
        <p:spPr>
          <a:xfrm>
            <a:off x="762000" y="1012460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5393F0-364F-564D-0041-D2485CC01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037701"/>
              </p:ext>
            </p:extLst>
          </p:nvPr>
        </p:nvGraphicFramePr>
        <p:xfrm>
          <a:off x="5156920" y="2048970"/>
          <a:ext cx="6120680" cy="39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1C63232-2FED-D4D7-254A-B9A86A93E914}"/>
              </a:ext>
            </a:extLst>
          </p:cNvPr>
          <p:cNvGrpSpPr/>
          <p:nvPr/>
        </p:nvGrpSpPr>
        <p:grpSpPr>
          <a:xfrm>
            <a:off x="5902489" y="4474514"/>
            <a:ext cx="1591056" cy="1591056"/>
            <a:chOff x="3273095" y="238642"/>
            <a:chExt cx="2123675" cy="2123675"/>
          </a:xfrm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C9352F5F-B7EC-3C27-0049-B2B8B10839B2}"/>
                </a:ext>
              </a:extLst>
            </p:cNvPr>
            <p:cNvSpPr/>
            <p:nvPr/>
          </p:nvSpPr>
          <p:spPr>
            <a:xfrm rot="20700000">
              <a:off x="3273095" y="238642"/>
              <a:ext cx="2123675" cy="2123675"/>
            </a:xfrm>
            <a:prstGeom prst="gear6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4">
              <a:extLst>
                <a:ext uri="{FF2B5EF4-FFF2-40B4-BE49-F238E27FC236}">
                  <a16:creationId xmlns:a16="http://schemas.microsoft.com/office/drawing/2014/main" id="{E61FFD22-2E7B-7DC5-FEFF-09AE13299CBC}"/>
                </a:ext>
              </a:extLst>
            </p:cNvPr>
            <p:cNvSpPr txBox="1"/>
            <p:nvPr/>
          </p:nvSpPr>
          <p:spPr>
            <a:xfrm>
              <a:off x="3738879" y="704426"/>
              <a:ext cx="1192106" cy="119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Why</a:t>
              </a:r>
              <a:r>
                <a:rPr lang="en-US" sz="2000" dirty="0"/>
                <a:t>?</a:t>
              </a:r>
              <a:endParaRPr lang="en-US" sz="20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FC42FC-02A0-624D-8431-01902501CFE8}"/>
              </a:ext>
            </a:extLst>
          </p:cNvPr>
          <p:cNvGrpSpPr/>
          <p:nvPr/>
        </p:nvGrpSpPr>
        <p:grpSpPr>
          <a:xfrm>
            <a:off x="3879476" y="3730771"/>
            <a:ext cx="2185416" cy="2185416"/>
            <a:chOff x="3793066" y="2438400"/>
            <a:chExt cx="2980266" cy="2980266"/>
          </a:xfrm>
          <a:solidFill>
            <a:schemeClr val="accent1">
              <a:lumMod val="75000"/>
            </a:schemeClr>
          </a:solidFill>
        </p:grpSpPr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F14A8BF1-D261-F4B7-3F90-17A102F12D84}"/>
                </a:ext>
              </a:extLst>
            </p:cNvPr>
            <p:cNvSpPr/>
            <p:nvPr/>
          </p:nvSpPr>
          <p:spPr>
            <a:xfrm>
              <a:off x="3793066" y="2438400"/>
              <a:ext cx="2980266" cy="2980266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hape 4">
              <a:extLst>
                <a:ext uri="{FF2B5EF4-FFF2-40B4-BE49-F238E27FC236}">
                  <a16:creationId xmlns:a16="http://schemas.microsoft.com/office/drawing/2014/main" id="{9AE67B04-A38F-D85C-81C3-714CEE0FCCE9}"/>
                </a:ext>
              </a:extLst>
            </p:cNvPr>
            <p:cNvSpPr txBox="1"/>
            <p:nvPr/>
          </p:nvSpPr>
          <p:spPr>
            <a:xfrm>
              <a:off x="4392232" y="3136513"/>
              <a:ext cx="1781934" cy="15319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Who?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E1F99-8B50-F973-F198-ECB157AF678C}"/>
              </a:ext>
            </a:extLst>
          </p:cNvPr>
          <p:cNvSpPr/>
          <p:nvPr/>
        </p:nvSpPr>
        <p:spPr>
          <a:xfrm>
            <a:off x="1534930" y="1410453"/>
            <a:ext cx="4716524" cy="2958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3AE93-27CD-AAE8-BAFE-D45B1E9FD4C2}"/>
              </a:ext>
            </a:extLst>
          </p:cNvPr>
          <p:cNvSpPr txBox="1"/>
          <p:nvPr/>
        </p:nvSpPr>
        <p:spPr>
          <a:xfrm>
            <a:off x="2172887" y="1765128"/>
            <a:ext cx="6304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a typeface="Times New Roman" panose="02020603050405020304" pitchFamily="18" charset="0"/>
              </a:rPr>
              <a:t>The 5 Ws of TFX…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a typeface="Times New Roman" panose="02020603050405020304" pitchFamily="18" charset="0"/>
              </a:rPr>
              <a:t>Who</a:t>
            </a:r>
            <a:r>
              <a:rPr lang="en-US" sz="2400" dirty="0">
                <a:ea typeface="Times New Roman" panose="02020603050405020304" pitchFamily="18" charset="0"/>
              </a:rPr>
              <a:t> is impacted?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a typeface="Times New Roman" panose="02020603050405020304" pitchFamily="18" charset="0"/>
              </a:rPr>
              <a:t>What</a:t>
            </a:r>
            <a:r>
              <a:rPr lang="en-US" sz="2400" dirty="0">
                <a:ea typeface="Times New Roman" panose="02020603050405020304" pitchFamily="18" charset="0"/>
              </a:rPr>
              <a:t> is happening?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a typeface="Times New Roman" panose="02020603050405020304" pitchFamily="18" charset="0"/>
              </a:rPr>
              <a:t>When</a:t>
            </a:r>
            <a:r>
              <a:rPr lang="en-US" sz="2400" dirty="0">
                <a:ea typeface="Times New Roman" panose="02020603050405020304" pitchFamily="18" charset="0"/>
              </a:rPr>
              <a:t> are we moving?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a typeface="Times New Roman" panose="02020603050405020304" pitchFamily="18" charset="0"/>
              </a:rPr>
              <a:t>Where</a:t>
            </a:r>
            <a:r>
              <a:rPr lang="en-US" sz="2400" dirty="0">
                <a:ea typeface="Times New Roman" panose="02020603050405020304" pitchFamily="18" charset="0"/>
              </a:rPr>
              <a:t> are we going?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ea typeface="Times New Roman" panose="02020603050405020304" pitchFamily="18" charset="0"/>
              </a:rPr>
              <a:t>Why</a:t>
            </a:r>
            <a:r>
              <a:rPr lang="en-US" sz="2400" dirty="0">
                <a:ea typeface="Times New Roman" panose="02020603050405020304" pitchFamily="18" charset="0"/>
              </a:rPr>
              <a:t> are we changing?</a:t>
            </a:r>
          </a:p>
          <a:p>
            <a:pPr lvl="1"/>
            <a:endParaRPr lang="en-US" sz="2400" dirty="0">
              <a:ea typeface="Times New Roman" panose="02020603050405020304" pitchFamily="18" charset="0"/>
            </a:endParaRPr>
          </a:p>
        </p:txBody>
      </p:sp>
      <p:pic>
        <p:nvPicPr>
          <p:cNvPr id="6" name="Graphic 5" descr="Badge Question Mark with solid fill">
            <a:extLst>
              <a:ext uri="{FF2B5EF4-FFF2-40B4-BE49-F238E27FC236}">
                <a16:creationId xmlns:a16="http://schemas.microsoft.com/office/drawing/2014/main" id="{5116708A-1D9F-E53A-4250-A385C4D91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155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0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7A4AD-C408-AC13-388E-BDCA0DC69F12}"/>
              </a:ext>
            </a:extLst>
          </p:cNvPr>
          <p:cNvSpPr/>
          <p:nvPr/>
        </p:nvSpPr>
        <p:spPr>
          <a:xfrm>
            <a:off x="1127448" y="1287579"/>
            <a:ext cx="9793088" cy="4805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A8D557-1DFC-6038-C2FA-EB7A4D882ED2}"/>
              </a:ext>
            </a:extLst>
          </p:cNvPr>
          <p:cNvSpPr txBox="1">
            <a:spLocks/>
          </p:cNvSpPr>
          <p:nvPr/>
        </p:nvSpPr>
        <p:spPr>
          <a:xfrm>
            <a:off x="1645920" y="476567"/>
            <a:ext cx="86868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The 5 Ws of TFX – Who?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A7CF84-4F3E-47B9-4804-123DDF233E9F}"/>
              </a:ext>
            </a:extLst>
          </p:cNvPr>
          <p:cNvCxnSpPr>
            <a:cxnSpLocks/>
          </p:cNvCxnSpPr>
          <p:nvPr/>
        </p:nvCxnSpPr>
        <p:spPr>
          <a:xfrm>
            <a:off x="762000" y="1014984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DE4832-6218-C9FD-4088-00977D8536BD}"/>
              </a:ext>
            </a:extLst>
          </p:cNvPr>
          <p:cNvSpPr txBox="1"/>
          <p:nvPr/>
        </p:nvSpPr>
        <p:spPr>
          <a:xfrm>
            <a:off x="1775520" y="1316063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Who is impacted?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All users of the TFM site (</a:t>
            </a:r>
            <a:r>
              <a:rPr lang="en-US" sz="2000" dirty="0">
                <a:hlinkClick r:id="rId2"/>
              </a:rPr>
              <a:t>https://tfm.fiscal.treasury.gov</a:t>
            </a:r>
            <a:r>
              <a:rPr lang="en-US" sz="2000" dirty="0"/>
              <a:t>)*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FD0DF-FAFB-562F-3C7E-133F8FB69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53" y="2096852"/>
            <a:ext cx="7967964" cy="3821242"/>
          </a:xfrm>
          <a:prstGeom prst="rect">
            <a:avLst/>
          </a:prstGeom>
        </p:spPr>
      </p:pic>
      <p:pic>
        <p:nvPicPr>
          <p:cNvPr id="12" name="Graphic 11" descr="Group of men with solid fill">
            <a:extLst>
              <a:ext uri="{FF2B5EF4-FFF2-40B4-BE49-F238E27FC236}">
                <a16:creationId xmlns:a16="http://schemas.microsoft.com/office/drawing/2014/main" id="{F0F189D3-818A-ACDB-636B-032EBFB22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448" y="1745390"/>
            <a:ext cx="1352194" cy="1173517"/>
          </a:xfrm>
          <a:prstGeom prst="rect">
            <a:avLst/>
          </a:prstGeom>
        </p:spPr>
      </p:pic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0EB707E7-DFFF-9AF8-9DAB-DA5DE53D0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155448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F3FEE0-1A6D-526F-1D20-9C7754904CB3}"/>
              </a:ext>
            </a:extLst>
          </p:cNvPr>
          <p:cNvSpPr txBox="1"/>
          <p:nvPr/>
        </p:nvSpPr>
        <p:spPr>
          <a:xfrm>
            <a:off x="7900309" y="5867177"/>
            <a:ext cx="215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*Site will be turned off 3/31/24</a:t>
            </a:r>
          </a:p>
        </p:txBody>
      </p:sp>
    </p:spTree>
    <p:extLst>
      <p:ext uri="{BB962C8B-B14F-4D97-AF65-F5344CB8AC3E}">
        <p14:creationId xmlns:p14="http://schemas.microsoft.com/office/powerpoint/2010/main" val="183216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B1CBC8-B7EF-8C18-9D9F-AC81E7CA9A3D}"/>
              </a:ext>
            </a:extLst>
          </p:cNvPr>
          <p:cNvSpPr/>
          <p:nvPr/>
        </p:nvSpPr>
        <p:spPr>
          <a:xfrm>
            <a:off x="1160773" y="1273742"/>
            <a:ext cx="9793088" cy="4805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Glasses with solid fill">
            <a:extLst>
              <a:ext uri="{FF2B5EF4-FFF2-40B4-BE49-F238E27FC236}">
                <a16:creationId xmlns:a16="http://schemas.microsoft.com/office/drawing/2014/main" id="{ED4BB07E-E246-9D93-79CA-B017A413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480" y="-1603248"/>
            <a:ext cx="9144000" cy="9144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382271-FEE1-C1EE-79BB-ACA468E095AB}"/>
              </a:ext>
            </a:extLst>
          </p:cNvPr>
          <p:cNvSpPr txBox="1">
            <a:spLocks/>
          </p:cNvSpPr>
          <p:nvPr/>
        </p:nvSpPr>
        <p:spPr>
          <a:xfrm>
            <a:off x="1645920" y="440668"/>
            <a:ext cx="10938848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The 5 Ws of TFX – </a:t>
            </a:r>
            <a:r>
              <a:rPr lang="en-US" b="1" dirty="0">
                <a:ea typeface="Times New Roman" panose="02020603050405020304" pitchFamily="18" charset="0"/>
              </a:rPr>
              <a:t>What?</a:t>
            </a:r>
            <a:endParaRPr lang="en-US" sz="48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C7E8C5-61E4-C5D3-4F4A-246D446BCA1D}"/>
              </a:ext>
            </a:extLst>
          </p:cNvPr>
          <p:cNvCxnSpPr>
            <a:cxnSpLocks/>
          </p:cNvCxnSpPr>
          <p:nvPr/>
        </p:nvCxnSpPr>
        <p:spPr>
          <a:xfrm>
            <a:off x="762000" y="1014984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8F7B2B-A203-5980-FBCB-54B5BAC33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40" y="2998044"/>
            <a:ext cx="6156684" cy="3047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0BD2B-82C7-3246-F3EE-365286DECB55}"/>
              </a:ext>
            </a:extLst>
          </p:cNvPr>
          <p:cNvSpPr txBox="1"/>
          <p:nvPr/>
        </p:nvSpPr>
        <p:spPr>
          <a:xfrm>
            <a:off x="2069329" y="1737646"/>
            <a:ext cx="36666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Classic View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Traditional version of the TFM for users who prefer to navigate by Volume and Chapter.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Mirrors current TFM format.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Minor updates/fixes in navigation tabs.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6957-7AF6-9DF7-0134-33EC553557B3}"/>
              </a:ext>
            </a:extLst>
          </p:cNvPr>
          <p:cNvSpPr txBox="1"/>
          <p:nvPr/>
        </p:nvSpPr>
        <p:spPr>
          <a:xfrm>
            <a:off x="6590052" y="1737646"/>
            <a:ext cx="38073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Topical View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Task-based navigation.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Multiple ways to find information.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Robust search with new content management system.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C7E8A-2FBE-908C-6B66-2C3E5C6D12E3}"/>
              </a:ext>
            </a:extLst>
          </p:cNvPr>
          <p:cNvSpPr txBox="1"/>
          <p:nvPr/>
        </p:nvSpPr>
        <p:spPr>
          <a:xfrm>
            <a:off x="1188720" y="127374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What is happening? 2 TFM Views!</a:t>
            </a:r>
          </a:p>
        </p:txBody>
      </p:sp>
      <p:pic>
        <p:nvPicPr>
          <p:cNvPr id="11" name="Graphic 10" descr="Badge Question Mark with solid fill">
            <a:extLst>
              <a:ext uri="{FF2B5EF4-FFF2-40B4-BE49-F238E27FC236}">
                <a16:creationId xmlns:a16="http://schemas.microsoft.com/office/drawing/2014/main" id="{5494EE57-2EAF-28E7-42C7-F238B2F8F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155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7C1639-BC09-BAA0-AB03-77C735DEC75E}"/>
              </a:ext>
            </a:extLst>
          </p:cNvPr>
          <p:cNvCxnSpPr>
            <a:cxnSpLocks/>
          </p:cNvCxnSpPr>
          <p:nvPr/>
        </p:nvCxnSpPr>
        <p:spPr>
          <a:xfrm>
            <a:off x="762000" y="1014984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794FDDE-7218-EF24-544D-4070B810B9FD}"/>
              </a:ext>
            </a:extLst>
          </p:cNvPr>
          <p:cNvSpPr/>
          <p:nvPr/>
        </p:nvSpPr>
        <p:spPr>
          <a:xfrm>
            <a:off x="1022462" y="1236942"/>
            <a:ext cx="9793088" cy="4805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1384D0-19D3-985D-6CDF-02D05CDE1DBD}"/>
              </a:ext>
            </a:extLst>
          </p:cNvPr>
          <p:cNvSpPr txBox="1">
            <a:spLocks/>
          </p:cNvSpPr>
          <p:nvPr/>
        </p:nvSpPr>
        <p:spPr>
          <a:xfrm>
            <a:off x="1645920" y="476567"/>
            <a:ext cx="86868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The 5 Ws of TFX – When? Where?</a:t>
            </a:r>
          </a:p>
        </p:txBody>
      </p:sp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3B6563AD-0124-EEF6-040E-99E765E4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55448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CB88E1-6480-09F6-1399-40C1E9C23158}"/>
              </a:ext>
            </a:extLst>
          </p:cNvPr>
          <p:cNvSpPr/>
          <p:nvPr/>
        </p:nvSpPr>
        <p:spPr>
          <a:xfrm>
            <a:off x="2500093" y="1990800"/>
            <a:ext cx="3204356" cy="32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6F4E538-1F9A-AF0A-90CC-838E772E1AF3}"/>
              </a:ext>
            </a:extLst>
          </p:cNvPr>
          <p:cNvSpPr/>
          <p:nvPr/>
        </p:nvSpPr>
        <p:spPr>
          <a:xfrm>
            <a:off x="684649" y="1383540"/>
            <a:ext cx="2231136" cy="20742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840133D4-6D04-145B-605F-B581FC6CD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308" y="1856958"/>
            <a:ext cx="1322024" cy="10845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F1B53A-4871-1ABA-F43E-41FD74C0E1BA}"/>
              </a:ext>
            </a:extLst>
          </p:cNvPr>
          <p:cNvSpPr txBox="1"/>
          <p:nvPr/>
        </p:nvSpPr>
        <p:spPr>
          <a:xfrm>
            <a:off x="2500093" y="2190184"/>
            <a:ext cx="32043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a typeface="+mn-lt"/>
                <a:cs typeface="+mn-lt"/>
              </a:rPr>
              <a:t>When?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Save the date!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March 31, 2024 </a:t>
            </a:r>
          </a:p>
          <a:p>
            <a:pPr algn="ctr"/>
            <a:endParaRPr lang="en-US" sz="1600" b="1" dirty="0">
              <a:solidFill>
                <a:schemeClr val="tx2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+mn-lt"/>
              </a:rPr>
              <a:t>Legacy TFM site turned off.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+mn-lt"/>
              </a:rPr>
              <a:t>Users will be redirected from TFM to TFX.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ea typeface="+mn-lt"/>
              <a:cs typeface="+mn-lt"/>
            </a:endParaRPr>
          </a:p>
          <a:p>
            <a:pPr lvl="1">
              <a:buNone/>
            </a:pPr>
            <a:endParaRPr lang="en-US" sz="1800" dirty="0">
              <a:latin typeface="Arial"/>
              <a:ea typeface="+mn-lt"/>
              <a:cs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8388D1-4DED-17C8-558A-EAE90364FD4E}"/>
              </a:ext>
            </a:extLst>
          </p:cNvPr>
          <p:cNvSpPr txBox="1"/>
          <p:nvPr/>
        </p:nvSpPr>
        <p:spPr>
          <a:xfrm>
            <a:off x="2168271" y="7550696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freepngimg.com/png/88521-icons-text-question-illustration-mark-comput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1E90E-5051-B366-E878-1338F11E2937}"/>
              </a:ext>
            </a:extLst>
          </p:cNvPr>
          <p:cNvSpPr/>
          <p:nvPr/>
        </p:nvSpPr>
        <p:spPr>
          <a:xfrm>
            <a:off x="6150000" y="1992363"/>
            <a:ext cx="3204356" cy="32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66049-F0CA-F97B-16F4-C5B2C6826760}"/>
              </a:ext>
            </a:extLst>
          </p:cNvPr>
          <p:cNvSpPr txBox="1"/>
          <p:nvPr/>
        </p:nvSpPr>
        <p:spPr>
          <a:xfrm>
            <a:off x="6203105" y="2299926"/>
            <a:ext cx="31977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a typeface="+mn-lt"/>
                <a:cs typeface="+mn-lt"/>
              </a:rPr>
              <a:t>Where? 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New Location!</a:t>
            </a:r>
          </a:p>
          <a:p>
            <a:pPr algn="ctr"/>
            <a:endParaRPr lang="en-US" sz="1600" b="1" dirty="0">
              <a:solidFill>
                <a:schemeClr val="tx2"/>
              </a:solidFill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+mn-lt"/>
              </a:rPr>
              <a:t>Visit the TFX site to tour the 2 TFM view options!</a:t>
            </a:r>
          </a:p>
          <a:p>
            <a:pPr algn="ctr"/>
            <a:r>
              <a:rPr lang="en-US" sz="2000" dirty="0">
                <a:ea typeface="+mn-lt"/>
                <a:cs typeface="+mn-lt"/>
                <a:hlinkClick r:id="rId8"/>
              </a:rPr>
              <a:t>https://tfx.treasury.gov/ </a:t>
            </a:r>
            <a:endParaRPr lang="en-US" sz="1800" dirty="0">
              <a:latin typeface="Arial"/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+mn-lt"/>
                <a:cs typeface="+mn-lt"/>
              </a:rPr>
              <a:t>Site active now!!!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78982A4-865C-E5D7-EFFB-8326258C59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68401" y="531473"/>
            <a:ext cx="3181639" cy="3181639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33D0D3F-8C6D-A916-6672-041A47094E7E}"/>
              </a:ext>
            </a:extLst>
          </p:cNvPr>
          <p:cNvSpPr/>
          <p:nvPr/>
        </p:nvSpPr>
        <p:spPr>
          <a:xfrm rot="10800000">
            <a:off x="8918436" y="3858549"/>
            <a:ext cx="2234927" cy="20742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C5D3974F-F42C-D74C-12B8-FE092179FA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3097" y="4266847"/>
            <a:ext cx="1225692" cy="12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8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84010C-F9DB-3931-7DEB-4C159ED5C52D}"/>
              </a:ext>
            </a:extLst>
          </p:cNvPr>
          <p:cNvSpPr/>
          <p:nvPr/>
        </p:nvSpPr>
        <p:spPr>
          <a:xfrm>
            <a:off x="1484512" y="1268760"/>
            <a:ext cx="9793088" cy="48056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218854-02C7-2F6E-1199-2E37A89A7E29}"/>
              </a:ext>
            </a:extLst>
          </p:cNvPr>
          <p:cNvSpPr txBox="1">
            <a:spLocks/>
          </p:cNvSpPr>
          <p:nvPr/>
        </p:nvSpPr>
        <p:spPr>
          <a:xfrm>
            <a:off x="1645920" y="476567"/>
            <a:ext cx="86868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The 5 Ws of TFX – Why?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C6BF3-07D9-5E2B-3B68-1146881A0BE8}"/>
              </a:ext>
            </a:extLst>
          </p:cNvPr>
          <p:cNvCxnSpPr>
            <a:cxnSpLocks/>
          </p:cNvCxnSpPr>
          <p:nvPr/>
        </p:nvCxnSpPr>
        <p:spPr>
          <a:xfrm>
            <a:off x="762000" y="1014984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B889A81A-5DD4-5169-939B-79DA140F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55448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428F90-A42E-AC5F-61D8-D3BD93FD1B98}"/>
              </a:ext>
            </a:extLst>
          </p:cNvPr>
          <p:cNvSpPr/>
          <p:nvPr/>
        </p:nvSpPr>
        <p:spPr>
          <a:xfrm>
            <a:off x="1271167" y="1852386"/>
            <a:ext cx="9865096" cy="23402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BC2D8-86DE-6249-1D39-321737179155}"/>
              </a:ext>
            </a:extLst>
          </p:cNvPr>
          <p:cNvSpPr txBox="1"/>
          <p:nvPr/>
        </p:nvSpPr>
        <p:spPr>
          <a:xfrm>
            <a:off x="1477581" y="1295456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  <a:cs typeface="Arial"/>
              </a:rPr>
              <a:t>Why are we changing?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C30214-4268-92E0-738F-20D85F21783C}"/>
              </a:ext>
            </a:extLst>
          </p:cNvPr>
          <p:cNvSpPr txBox="1"/>
          <p:nvPr/>
        </p:nvSpPr>
        <p:spPr>
          <a:xfrm>
            <a:off x="2029465" y="1872029"/>
            <a:ext cx="93340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  <a:cs typeface="Arial"/>
              </a:rPr>
              <a:t>Fiscal Service started the journey to reimagine the Federal Financial Management experience.</a:t>
            </a:r>
          </a:p>
          <a:p>
            <a:pPr lvl="1">
              <a:spcBef>
                <a:spcPts val="1200"/>
              </a:spcBef>
            </a:pPr>
            <a:r>
              <a:rPr lang="en-US" sz="1600" b="1" dirty="0">
                <a:latin typeface="+mj-lt"/>
              </a:rPr>
              <a:t>2017: </a:t>
            </a:r>
            <a:r>
              <a:rPr lang="en-US" sz="1600" dirty="0">
                <a:latin typeface="+mj-lt"/>
              </a:rPr>
              <a:t>Initial assessment of TFM Vol. 1, conducting 8 Focus Groups with over 350 participants, which identified significant issues in quality, consistency, search, content and external linking.</a:t>
            </a:r>
          </a:p>
          <a:p>
            <a:pPr lvl="1">
              <a:spcBef>
                <a:spcPts val="1200"/>
              </a:spcBef>
            </a:pPr>
            <a:r>
              <a:rPr lang="en-US" sz="1600" b="1" dirty="0">
                <a:latin typeface="+mj-lt"/>
              </a:rPr>
              <a:t>2019: </a:t>
            </a:r>
            <a:r>
              <a:rPr lang="en-US" sz="1600" dirty="0">
                <a:latin typeface="+mj-lt"/>
              </a:rPr>
              <a:t>TFX was initiated to address these issues and ultimately become a user-centric resource, integrating information across multiple areas to streamline financial management and provide a more personalized experience for those who use it.  </a:t>
            </a:r>
          </a:p>
          <a:p>
            <a:endParaRPr lang="en-US" sz="1800" b="1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0D76F4-5AF9-E258-3334-4854BEC3450D}"/>
              </a:ext>
            </a:extLst>
          </p:cNvPr>
          <p:cNvSpPr/>
          <p:nvPr/>
        </p:nvSpPr>
        <p:spPr>
          <a:xfrm>
            <a:off x="1274278" y="4475871"/>
            <a:ext cx="9865096" cy="53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FC03A2-B898-14BF-A96A-9CC51ACE9868}"/>
              </a:ext>
            </a:extLst>
          </p:cNvPr>
          <p:cNvSpPr txBox="1"/>
          <p:nvPr/>
        </p:nvSpPr>
        <p:spPr>
          <a:xfrm>
            <a:off x="2042965" y="4548320"/>
            <a:ext cx="940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TFX will become one-stop-shop for Fiscal Service policy, guidance, and instruction.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0EE831-7A16-0FA0-2EC9-9634BB220B00}"/>
              </a:ext>
            </a:extLst>
          </p:cNvPr>
          <p:cNvSpPr/>
          <p:nvPr/>
        </p:nvSpPr>
        <p:spPr>
          <a:xfrm>
            <a:off x="1271068" y="5333684"/>
            <a:ext cx="9865096" cy="53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743069-9504-F557-C014-55C74EE014E5}"/>
              </a:ext>
            </a:extLst>
          </p:cNvPr>
          <p:cNvSpPr txBox="1"/>
          <p:nvPr/>
        </p:nvSpPr>
        <p:spPr>
          <a:xfrm>
            <a:off x="2009624" y="5396279"/>
            <a:ext cx="6256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Look for more content areas to move into TFX!</a:t>
            </a:r>
            <a:endParaRPr lang="en-US" sz="2000" dirty="0">
              <a:latin typeface="+mj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14BF005-CAA8-2B42-95EB-A6BC29C9484A}"/>
              </a:ext>
            </a:extLst>
          </p:cNvPr>
          <p:cNvSpPr/>
          <p:nvPr/>
        </p:nvSpPr>
        <p:spPr>
          <a:xfrm>
            <a:off x="811400" y="1757069"/>
            <a:ext cx="1202432" cy="77911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1ABAF-E4A1-62AE-2AB1-E22BC8AF04E2}"/>
              </a:ext>
            </a:extLst>
          </p:cNvPr>
          <p:cNvSpPr txBox="1"/>
          <p:nvPr/>
        </p:nvSpPr>
        <p:spPr>
          <a:xfrm>
            <a:off x="778279" y="1770577"/>
            <a:ext cx="126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 look back…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28524E-99C6-981D-17F8-3705B1E7F3F2}"/>
              </a:ext>
            </a:extLst>
          </p:cNvPr>
          <p:cNvSpPr/>
          <p:nvPr/>
        </p:nvSpPr>
        <p:spPr>
          <a:xfrm>
            <a:off x="811400" y="5189717"/>
            <a:ext cx="1202432" cy="77911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F6A67A4-D031-7D17-309F-87521B8308E0}"/>
              </a:ext>
            </a:extLst>
          </p:cNvPr>
          <p:cNvSpPr/>
          <p:nvPr/>
        </p:nvSpPr>
        <p:spPr>
          <a:xfrm>
            <a:off x="821827" y="4345212"/>
            <a:ext cx="1202432" cy="77911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F6C000-05AC-1969-58F6-111FE99C014B}"/>
              </a:ext>
            </a:extLst>
          </p:cNvPr>
          <p:cNvSpPr txBox="1"/>
          <p:nvPr/>
        </p:nvSpPr>
        <p:spPr>
          <a:xfrm>
            <a:off x="775786" y="4503937"/>
            <a:ext cx="126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EFF707-F210-BF70-9D82-7D163B61AD48}"/>
              </a:ext>
            </a:extLst>
          </p:cNvPr>
          <p:cNvSpPr txBox="1"/>
          <p:nvPr/>
        </p:nvSpPr>
        <p:spPr>
          <a:xfrm>
            <a:off x="789453" y="5353692"/>
            <a:ext cx="126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4009438187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of the Fiscal Servic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BDC8160135F4E8FC4A8A1075BCE17" ma:contentTypeVersion="5" ma:contentTypeDescription="Create a new document." ma:contentTypeScope="" ma:versionID="3b9f7405816499ce0c20d3cb25e096b4">
  <xsd:schema xmlns:xsd="http://www.w3.org/2001/XMLSchema" xmlns:xs="http://www.w3.org/2001/XMLSchema" xmlns:p="http://schemas.microsoft.com/office/2006/metadata/properties" xmlns:ns2="f7cfa5f2-be19-4b62-ba44-eba60c56e745" xmlns:ns3="56ccba1f-b083-45c1-bec7-6046578b66ab" targetNamespace="http://schemas.microsoft.com/office/2006/metadata/properties" ma:root="true" ma:fieldsID="8868a8d43e600f483f7b4c03747d0ec2" ns2:_="" ns3:_="">
    <xsd:import namespace="f7cfa5f2-be19-4b62-ba44-eba60c56e745"/>
    <xsd:import namespace="56ccba1f-b083-45c1-bec7-6046578b66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fa5f2-be19-4b62-ba44-eba60c56e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cba1f-b083-45c1-bec7-6046578b66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655595-8014-416C-9B6A-922C03C136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D90B38-0823-4C27-B66C-F459DAFEBB58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56ccba1f-b083-45c1-bec7-6046578b66a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f7cfa5f2-be19-4b62-ba44-eba60c56e745"/>
  </ds:schemaRefs>
</ds:datastoreItem>
</file>

<file path=customXml/itemProps3.xml><?xml version="1.0" encoding="utf-8"?>
<ds:datastoreItem xmlns:ds="http://schemas.openxmlformats.org/officeDocument/2006/customXml" ds:itemID="{28448D14-48A1-4125-93CF-B60C999D3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fa5f2-be19-4b62-ba44-eba60c56e745"/>
    <ds:schemaRef ds:uri="56ccba1f-b083-45c1-bec7-6046578b66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20887</TotalTime>
  <Words>450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Wingdings</vt:lpstr>
      <vt:lpstr>Bureau of the Fiscal Service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Dept. of the Treasury, FMS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New_Fiscal Service Presentation Template</dc:title>
  <dc:creator>Jason O. Boykin</dc:creator>
  <cp:lastModifiedBy>Elizabeth W. Burke</cp:lastModifiedBy>
  <cp:revision>854</cp:revision>
  <cp:lastPrinted>2023-08-23T12:28:47Z</cp:lastPrinted>
  <dcterms:created xsi:type="dcterms:W3CDTF">2014-06-05T14:12:22Z</dcterms:created>
  <dcterms:modified xsi:type="dcterms:W3CDTF">2024-02-20T20:35:42Z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0x0101006E7BDC8160135F4E8FC4A8A1075BCE17</vt:lpwstr>
  </property>
  <property fmtid="{D5CDD505-2E9C-101B-9397-08002B2CF9AE}" pid="3" name="_dlc_DocIdItemGuid">
    <vt:lpwstr>dadded28-05db-4cab-bc54-c833a7117e7a</vt:lpwstr>
  </property>
  <property fmtid="{D5CDD505-2E9C-101B-9397-08002B2CF9AE}" pid="4" name="Category">
    <vt:lpwstr>Final</vt:lpwstr>
  </property>
  <property fmtid="{D5CDD505-2E9C-101B-9397-08002B2CF9AE}" pid="5" name="Session Type">
    <vt:lpwstr>N/A</vt:lpwstr>
  </property>
  <property fmtid="{D5CDD505-2E9C-101B-9397-08002B2CF9AE}" pid="6" name="Owner">
    <vt:lpwstr>JH</vt:lpwstr>
  </property>
  <property fmtid="{D5CDD505-2E9C-101B-9397-08002B2CF9AE}" pid="7" name="Fiscal Year">
    <vt:lpwstr>2015</vt:lpwstr>
  </property>
  <property fmtid="{D5CDD505-2E9C-101B-9397-08002B2CF9AE}" pid="8" name="IsMyDocuments">
    <vt:bool>true</vt:bool>
  </property>
</Properties>
</file>