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9" r:id="rId2"/>
    <p:sldMasterId id="2147483668" r:id="rId3"/>
  </p:sldMasterIdLst>
  <p:notesMasterIdLst>
    <p:notesMasterId r:id="rId19"/>
  </p:notesMasterIdLst>
  <p:handoutMasterIdLst>
    <p:handoutMasterId r:id="rId20"/>
  </p:handoutMasterIdLst>
  <p:sldIdLst>
    <p:sldId id="466" r:id="rId4"/>
    <p:sldId id="515" r:id="rId5"/>
    <p:sldId id="535" r:id="rId6"/>
    <p:sldId id="550" r:id="rId7"/>
    <p:sldId id="555" r:id="rId8"/>
    <p:sldId id="553" r:id="rId9"/>
    <p:sldId id="564" r:id="rId10"/>
    <p:sldId id="566" r:id="rId11"/>
    <p:sldId id="542" r:id="rId12"/>
    <p:sldId id="558" r:id="rId13"/>
    <p:sldId id="563" r:id="rId14"/>
    <p:sldId id="561" r:id="rId15"/>
    <p:sldId id="565" r:id="rId16"/>
    <p:sldId id="567" r:id="rId17"/>
    <p:sldId id="547"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ke" initials="m" lastIdx="13" clrIdx="0"/>
  <p:cmAuthor id="1" name="Douglas Orr" initials="DO" lastIdx="19" clrIdx="1"/>
  <p:cmAuthor id="2" name="SCriss" initials="SRC" lastIdx="0" clrIdx="2"/>
  <p:cmAuthor id="3" name="Sarah Rae Criss" initials="SRC" lastIdx="2" clrIdx="3">
    <p:extLst>
      <p:ext uri="{19B8F6BF-5375-455C-9EA6-DF929625EA0E}">
        <p15:presenceInfo xmlns:p15="http://schemas.microsoft.com/office/powerpoint/2012/main" userId="S-1-5-21-3265410665-4112887084-1777731901-7956" providerId="AD"/>
      </p:ext>
    </p:extLst>
  </p:cmAuthor>
  <p:cmAuthor id="4" name="Monica L. Allen" initials="MLA" lastIdx="5" clrIdx="4">
    <p:extLst>
      <p:ext uri="{19B8F6BF-5375-455C-9EA6-DF929625EA0E}">
        <p15:presenceInfo xmlns:p15="http://schemas.microsoft.com/office/powerpoint/2012/main" userId="S-1-5-21-3265410665-4112887084-1777731901-8715" providerId="AD"/>
      </p:ext>
    </p:extLst>
  </p:cmAuthor>
  <p:cmAuthor id="5" name="Mallory N. Beck" initials="MNB" lastIdx="5" clrIdx="5">
    <p:extLst>
      <p:ext uri="{19B8F6BF-5375-455C-9EA6-DF929625EA0E}">
        <p15:presenceInfo xmlns:p15="http://schemas.microsoft.com/office/powerpoint/2012/main" userId="S-1-5-21-3265410665-4112887084-1777731901-79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A3E"/>
    <a:srgbClr val="043253"/>
    <a:srgbClr val="36ADE1"/>
    <a:srgbClr val="B9E5C0"/>
    <a:srgbClr val="036A37"/>
    <a:srgbClr val="5EC26F"/>
    <a:srgbClr val="E4E404"/>
    <a:srgbClr val="C2CD33"/>
    <a:srgbClr val="E544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47" autoAdjust="0"/>
    <p:restoredTop sz="96344" autoAdjust="0"/>
  </p:normalViewPr>
  <p:slideViewPr>
    <p:cSldViewPr>
      <p:cViewPr varScale="1">
        <p:scale>
          <a:sx n="110" d="100"/>
          <a:sy n="110" d="100"/>
        </p:scale>
        <p:origin x="1740" y="96"/>
      </p:cViewPr>
      <p:guideLst>
        <p:guide orient="horz" pos="2160"/>
        <p:guide pos="2880"/>
      </p:guideLst>
    </p:cSldViewPr>
  </p:slideViewPr>
  <p:outlineViewPr>
    <p:cViewPr>
      <p:scale>
        <a:sx n="33" d="100"/>
        <a:sy n="33" d="100"/>
      </p:scale>
      <p:origin x="0" y="2001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7" d="100"/>
          <a:sy n="77" d="100"/>
        </p:scale>
        <p:origin x="-2142" y="-90"/>
      </p:cViewPr>
      <p:guideLst>
        <p:guide orient="horz" pos="2928"/>
        <p:guide pos="2208"/>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763" tIns="45881" rIns="91763" bIns="45881" rtlCol="0"/>
          <a:lstStyle>
            <a:lvl1pPr algn="l">
              <a:defRPr sz="11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1763" tIns="45881" rIns="91763" bIns="45881" rtlCol="0"/>
          <a:lstStyle>
            <a:lvl1pPr algn="r">
              <a:defRPr sz="1100"/>
            </a:lvl1pPr>
          </a:lstStyle>
          <a:p>
            <a:fld id="{88B72C4B-9D2E-48EF-B63D-9EC6DE19A3C8}" type="datetimeFigureOut">
              <a:rPr lang="en-US" smtClean="0"/>
              <a:t>5/1/2023</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1763" tIns="45881" rIns="91763" bIns="45881" rtlCol="0" anchor="b"/>
          <a:lstStyle>
            <a:lvl1pPr algn="l">
              <a:defRPr sz="11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1763" tIns="45881" rIns="91763" bIns="45881" rtlCol="0" anchor="b"/>
          <a:lstStyle>
            <a:lvl1pPr algn="r">
              <a:defRPr sz="1100"/>
            </a:lvl1pPr>
          </a:lstStyle>
          <a:p>
            <a:fld id="{6948DC64-BE8D-464E-916C-2D0985625559}" type="slidenum">
              <a:rPr lang="en-US" smtClean="0"/>
              <a:t>‹#›</a:t>
            </a:fld>
            <a:endParaRPr lang="en-US" dirty="0"/>
          </a:p>
        </p:txBody>
      </p:sp>
    </p:spTree>
    <p:extLst>
      <p:ext uri="{BB962C8B-B14F-4D97-AF65-F5344CB8AC3E}">
        <p14:creationId xmlns:p14="http://schemas.microsoft.com/office/powerpoint/2010/main" val="1019104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763" tIns="45881" rIns="91763" bIns="45881" rtlCol="0"/>
          <a:lstStyle>
            <a:lvl1pPr algn="l">
              <a:defRPr sz="11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763" tIns="45881" rIns="91763" bIns="45881" rtlCol="0"/>
          <a:lstStyle>
            <a:lvl1pPr algn="r">
              <a:defRPr sz="1100"/>
            </a:lvl1pPr>
          </a:lstStyle>
          <a:p>
            <a:fld id="{59E45C4A-76D3-4E86-ADC8-C599867EC4DB}" type="datetimeFigureOut">
              <a:rPr lang="en-US" smtClean="0"/>
              <a:t>5/1/2023</a:t>
            </a:fld>
            <a:endParaRPr lang="en-US" dirty="0"/>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1763" tIns="45881" rIns="91763" bIns="45881"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1763" tIns="45881" rIns="91763" bIns="458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4820"/>
          </a:xfrm>
          <a:prstGeom prst="rect">
            <a:avLst/>
          </a:prstGeom>
        </p:spPr>
        <p:txBody>
          <a:bodyPr vert="horz" lIns="91763" tIns="45881" rIns="91763" bIns="45881"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1763" tIns="45881" rIns="91763" bIns="45881" rtlCol="0" anchor="b"/>
          <a:lstStyle>
            <a:lvl1pPr algn="r">
              <a:defRPr sz="1100"/>
            </a:lvl1pPr>
          </a:lstStyle>
          <a:p>
            <a:fld id="{F84A17C7-C699-4286-8B95-0D2EA1AEB026}" type="slidenum">
              <a:rPr lang="en-US" smtClean="0"/>
              <a:t>‹#›</a:t>
            </a:fld>
            <a:endParaRPr lang="en-US" dirty="0"/>
          </a:p>
        </p:txBody>
      </p:sp>
    </p:spTree>
    <p:extLst>
      <p:ext uri="{BB962C8B-B14F-4D97-AF65-F5344CB8AC3E}">
        <p14:creationId xmlns:p14="http://schemas.microsoft.com/office/powerpoint/2010/main" val="2081347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4A17C7-C699-4286-8B95-0D2EA1AEB026}" type="slidenum">
              <a:rPr lang="en-US" smtClean="0"/>
              <a:t>1</a:t>
            </a:fld>
            <a:endParaRPr lang="en-US" dirty="0"/>
          </a:p>
        </p:txBody>
      </p:sp>
    </p:spTree>
    <p:extLst>
      <p:ext uri="{BB962C8B-B14F-4D97-AF65-F5344CB8AC3E}">
        <p14:creationId xmlns:p14="http://schemas.microsoft.com/office/powerpoint/2010/main" val="39640727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616496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247811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D2F72-E011-4DA7-800E-0AC7DF7FBDC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6219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7208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35079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531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75652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43239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22149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008649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0AEB2A-2C34-468A-9FF8-6E9E72CD52A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954159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832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12856"/>
              </a:solidFill>
              <a:effectLst/>
              <a:uLnTx/>
              <a:uFillTx/>
              <a:latin typeface="Calibri"/>
              <a:ea typeface="+mn-ea"/>
              <a:cs typeface="+mn-cs"/>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a:t>Click picture to add business line or product/ service sub logo</a:t>
            </a:r>
          </a:p>
        </p:txBody>
      </p:sp>
    </p:spTree>
    <p:extLst>
      <p:ext uri="{BB962C8B-B14F-4D97-AF65-F5344CB8AC3E}">
        <p14:creationId xmlns:p14="http://schemas.microsoft.com/office/powerpoint/2010/main" val="3171230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654779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95044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81386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289488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L</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EAD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T</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RANSFORM </a:t>
            </a:r>
            <a:r>
              <a:rPr kumimoji="0" lang="en-US" sz="14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 </a:t>
            </a:r>
            <a:r>
              <a:rPr kumimoji="0" lang="en-US" sz="16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D</a:t>
            </a:r>
            <a:r>
              <a:rPr kumimoji="0" lang="en-US" sz="12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rPr>
              <a:t>ELIVER</a:t>
            </a:r>
            <a:endParaRPr kumimoji="0" lang="en-US" sz="1800" b="1" i="0" u="none" strike="noStrike" kern="1200" cap="none" spc="300" normalizeH="0" baseline="0" noProof="0" dirty="0">
              <a:ln>
                <a:noFill/>
              </a:ln>
              <a:solidFill>
                <a:srgbClr val="043253"/>
              </a:solidFill>
              <a:effectLst/>
              <a:uLnTx/>
              <a:uFillTx/>
              <a:latin typeface="Arial" panose="020B0604020202020204" pitchFamily="34" charset="0"/>
              <a:ea typeface="+mn-ea"/>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10000"/>
              </a:lnSpc>
              <a:spcBef>
                <a:spcPct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Page </a:t>
            </a:r>
            <a:fld id="{23B54F64-4D77-425A-BD5E-0504AD8FCA49}" type="slidenum">
              <a:rPr kumimoji="0" lang="en-US" sz="14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80773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you wish to use the business line or product/service sub logo title slide, please insert the appropriate sub logo by clicking the picture icon on the “Sub Logo”  title slide.</a:t>
            </a: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200" b="1"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General tips:</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These templates can be used for all external and internal presentations and handouts. </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Insert page numbers from the “Insert” tab. </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Ensure all text is in “Arial” font.</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If color is used, ensure color selection is consistent with the template. For your reference, a few of the Fiscal Service 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10000"/>
              </a:lnSpc>
              <a:spcBef>
                <a:spcPct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PowerPoint Usage Guide</a:t>
            </a:r>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Please insert the appropriate business line or product/service sub logo by clicking the picture icon on the “Contact Information” slide.</a:t>
            </a:r>
          </a:p>
        </p:txBody>
      </p:sp>
    </p:spTree>
    <p:extLst>
      <p:ext uri="{BB962C8B-B14F-4D97-AF65-F5344CB8AC3E}">
        <p14:creationId xmlns:p14="http://schemas.microsoft.com/office/powerpoint/2010/main" val="29899581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09E73A-268B-4C9D-A3E2-BCE515329CA8}"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258451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09E73A-268B-4C9D-A3E2-BCE515329CA8}"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5382639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09E73A-268B-4C9D-A3E2-BCE515329CA8}"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904728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 Logo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012856"/>
              </a:solidFill>
            </a:endParaRPr>
          </a:p>
        </p:txBody>
      </p:sp>
      <p:pic>
        <p:nvPicPr>
          <p:cNvPr id="3" name="Picture 2"/>
          <p:cNvPicPr>
            <a:picLocks noChangeAspect="1"/>
          </p:cNvPicPr>
          <p:nvPr userDrawn="1"/>
        </p:nvPicPr>
        <p:blipFill rotWithShape="1">
          <a:blip r:embed="rId2" cstate="print">
            <a:extLst>
              <a:ext uri="{28A0092B-C50C-407E-A947-70E740481C1C}">
                <a14:useLocalDpi xmlns:a14="http://schemas.microsoft.com/office/drawing/2010/main" val="0"/>
              </a:ext>
            </a:extLst>
          </a:blip>
          <a:srcRect l="-3683"/>
          <a:stretch/>
        </p:blipFill>
        <p:spPr>
          <a:xfrm>
            <a:off x="7040492" y="6212133"/>
            <a:ext cx="1821992" cy="554935"/>
          </a:xfrm>
          <a:prstGeom prst="rect">
            <a:avLst/>
          </a:prstGeom>
        </p:spPr>
      </p:pic>
      <p:sp>
        <p:nvSpPr>
          <p:cNvPr id="4" name="Picture Placeholder 3"/>
          <p:cNvSpPr>
            <a:spLocks noGrp="1"/>
          </p:cNvSpPr>
          <p:nvPr>
            <p:ph type="pic" sz="quarter" idx="10" hasCustomPrompt="1"/>
          </p:nvPr>
        </p:nvSpPr>
        <p:spPr>
          <a:xfrm>
            <a:off x="228600" y="335280"/>
            <a:ext cx="5212080" cy="1645920"/>
          </a:xfrm>
          <a:prstGeom prst="rect">
            <a:avLst/>
          </a:prstGeom>
        </p:spPr>
        <p:txBody>
          <a:bodyPr/>
          <a:lstStyle>
            <a:lvl1pPr marL="0" indent="0" algn="ctr">
              <a:buNone/>
              <a:defRPr sz="2200" baseline="0">
                <a:latin typeface="Arial" panose="020B0604020202020204" pitchFamily="34" charset="0"/>
                <a:cs typeface="Arial" panose="020B0604020202020204" pitchFamily="34" charset="0"/>
              </a:defRPr>
            </a:lvl1pPr>
          </a:lstStyle>
          <a:p>
            <a:r>
              <a:rPr lang="en-US" dirty="0"/>
              <a:t>Click picture to add business line or product/ service sub logo</a:t>
            </a:r>
          </a:p>
        </p:txBody>
      </p:sp>
    </p:spTree>
    <p:extLst>
      <p:ext uri="{BB962C8B-B14F-4D97-AF65-F5344CB8AC3E}">
        <p14:creationId xmlns:p14="http://schemas.microsoft.com/office/powerpoint/2010/main" val="9562897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F09E73A-268B-4C9D-A3E2-BCE515329CA8}" type="datetimeFigureOut">
              <a:rPr lang="en-US" smtClean="0"/>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5718051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F09E73A-268B-4C9D-A3E2-BCE515329CA8}" type="datetimeFigureOut">
              <a:rPr lang="en-US" smtClean="0"/>
              <a:t>5/1/2023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9467034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09E73A-268B-4C9D-A3E2-BCE515329CA8}" type="datetimeFigureOut">
              <a:rPr lang="en-US" smtClean="0"/>
              <a:t>5/1/2023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9606066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09E73A-268B-4C9D-A3E2-BCE515329CA8}" type="datetimeFigureOut">
              <a:rPr lang="en-US" smtClean="0"/>
              <a:t>5/1/2023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6792919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09E73A-268B-4C9D-A3E2-BCE515329CA8}" type="datetimeFigureOut">
              <a:rPr lang="en-US" smtClean="0"/>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5362217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09E73A-268B-4C9D-A3E2-BCE515329CA8}" type="datetimeFigureOut">
              <a:rPr lang="en-US" smtClean="0"/>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15943487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09E73A-268B-4C9D-A3E2-BCE515329CA8}"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2813306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09E73A-268B-4C9D-A3E2-BCE515329CA8}"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47635-5D16-4538-B10C-484A636EA2C5}" type="slidenum">
              <a:rPr lang="en-US" smtClean="0"/>
              <a:t>‹#›</a:t>
            </a:fld>
            <a:endParaRPr lang="en-US"/>
          </a:p>
        </p:txBody>
      </p:sp>
    </p:spTree>
    <p:extLst>
      <p:ext uri="{BB962C8B-B14F-4D97-AF65-F5344CB8AC3E}">
        <p14:creationId xmlns:p14="http://schemas.microsoft.com/office/powerpoint/2010/main" val="39000805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23585325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200" b="1" dirty="0">
                <a:solidFill>
                  <a:srgbClr val="036A37"/>
                </a:solidFill>
                <a:latin typeface="+mj-lt"/>
              </a:rPr>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775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15" name="Content Placeholder 2"/>
          <p:cNvSpPr txBox="1">
            <a:spLocks/>
          </p:cNvSpPr>
          <p:nvPr userDrawn="1"/>
        </p:nvSpPr>
        <p:spPr>
          <a:xfrm>
            <a:off x="228600" y="965676"/>
            <a:ext cx="8686800" cy="520652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7"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8" name="Straight Connector 17"/>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pic>
        <p:nvPicPr>
          <p:cNvPr id="20" name="Picture 19"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2" name="Content Placeholder 21"/>
          <p:cNvSpPr>
            <a:spLocks noGrp="1"/>
          </p:cNvSpPr>
          <p:nvPr>
            <p:ph sz="quarter" idx="10" hasCustomPrompt="1"/>
          </p:nvPr>
        </p:nvSpPr>
        <p:spPr>
          <a:xfrm>
            <a:off x="228600" y="965676"/>
            <a:ext cx="8686800" cy="5206524"/>
          </a:xfrm>
          <a:prstGeom prst="rect">
            <a:avLst/>
          </a:prstGeom>
        </p:spPr>
        <p:txBody>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dirty="0"/>
              <a:t>Click to edit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28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Tree>
    <p:extLst>
      <p:ext uri="{BB962C8B-B14F-4D97-AF65-F5344CB8AC3E}">
        <p14:creationId xmlns:p14="http://schemas.microsoft.com/office/powerpoint/2010/main" val="35861527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12856"/>
              </a:solidFill>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6386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0"/>
            <a:ext cx="4267200" cy="5135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5"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2"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1042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990600"/>
            <a:ext cx="4270811"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8600" y="1676400"/>
            <a:ext cx="4268788"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048" y="990600"/>
            <a:ext cx="4238007" cy="639762"/>
          </a:xfrm>
          <a:prstGeom prst="rect">
            <a:avLst/>
          </a:prstGeom>
        </p:spPr>
        <p:txBody>
          <a:bodyPr anchor="b"/>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4" y="1676400"/>
            <a:ext cx="4242816" cy="4449763"/>
          </a:xfrm>
          <a:prstGeom prst="rect">
            <a:avLst/>
          </a:prstGeom>
        </p:spPr>
        <p:txBody>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8" name="Straight Connector 1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9"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cxnSp>
        <p:nvCxnSpPr>
          <p:cNvPr id="20" name="Straight Connector 19"/>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pic>
        <p:nvPicPr>
          <p:cNvPr id="22" name="Picture 21"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23" name="Content Placeholder 21"/>
          <p:cNvSpPr>
            <a:spLocks noGrp="1"/>
          </p:cNvSpPr>
          <p:nvPr>
            <p:ph sz="quarter" idx="11" hasCustomPrompt="1"/>
          </p:nvPr>
        </p:nvSpPr>
        <p:spPr>
          <a:xfrm>
            <a:off x="228600" y="152400"/>
            <a:ext cx="8686800" cy="685800"/>
          </a:xfrm>
          <a:prstGeom prst="rect">
            <a:avLst/>
          </a:prstGeom>
        </p:spPr>
        <p:txBody>
          <a:bodyPr/>
          <a:lstStyle>
            <a:lvl1pPr marL="0" indent="0">
              <a:spcBef>
                <a:spcPts val="0"/>
              </a:spcBef>
              <a:buNone/>
              <a:defRPr sz="36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text</a:t>
            </a:r>
          </a:p>
        </p:txBody>
      </p:sp>
      <p:sp>
        <p:nvSpPr>
          <p:cNvPr id="2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643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8" name="Straight Connector 7"/>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1"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3" name="Picture 12"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sp>
        <p:nvSpPr>
          <p:cNvPr id="14"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9080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cxnSp>
        <p:nvCxnSpPr>
          <p:cNvPr id="11" name="Straight Connector 10"/>
          <p:cNvCxnSpPr/>
          <p:nvPr userDrawn="1"/>
        </p:nvCxnSpPr>
        <p:spPr>
          <a:xfrm>
            <a:off x="228600" y="6232022"/>
            <a:ext cx="8686800" cy="0"/>
          </a:xfrm>
          <a:prstGeom prst="line">
            <a:avLst/>
          </a:prstGeom>
          <a:ln w="9525">
            <a:solidFill>
              <a:srgbClr val="043253"/>
            </a:solidFill>
          </a:ln>
        </p:spPr>
        <p:style>
          <a:lnRef idx="1">
            <a:schemeClr val="accent1"/>
          </a:lnRef>
          <a:fillRef idx="0">
            <a:schemeClr val="accent1"/>
          </a:fillRef>
          <a:effectRef idx="0">
            <a:schemeClr val="accent1"/>
          </a:effectRef>
          <a:fontRef idx="minor">
            <a:schemeClr val="tx1"/>
          </a:fontRef>
        </p:style>
      </p:cxnSp>
      <p:sp>
        <p:nvSpPr>
          <p:cNvPr id="12" name="Footer Placeholder 4"/>
          <p:cNvSpPr txBox="1">
            <a:spLocks/>
          </p:cNvSpPr>
          <p:nvPr userDrawn="1"/>
        </p:nvSpPr>
        <p:spPr>
          <a:xfrm>
            <a:off x="2587431" y="6389370"/>
            <a:ext cx="3969139" cy="365760"/>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043253"/>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spc="300" dirty="0">
                <a:latin typeface="Arial" panose="020B0604020202020204" pitchFamily="34" charset="0"/>
                <a:cs typeface="Arial" panose="020B0604020202020204" pitchFamily="34" charset="0"/>
              </a:rPr>
              <a:t>L</a:t>
            </a:r>
            <a:r>
              <a:rPr lang="en-US" sz="1200" b="1" spc="300" dirty="0">
                <a:latin typeface="Arial" panose="020B0604020202020204" pitchFamily="34" charset="0"/>
                <a:cs typeface="Arial" panose="020B0604020202020204" pitchFamily="34" charset="0"/>
              </a:rPr>
              <a:t>EAD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T</a:t>
            </a:r>
            <a:r>
              <a:rPr lang="en-US" sz="1200" b="1" spc="300" dirty="0">
                <a:latin typeface="Arial" panose="020B0604020202020204" pitchFamily="34" charset="0"/>
                <a:cs typeface="Arial" panose="020B0604020202020204" pitchFamily="34" charset="0"/>
              </a:rPr>
              <a:t>RANSFORM </a:t>
            </a:r>
            <a:r>
              <a:rPr lang="en-US" sz="1400" b="1" spc="300" dirty="0">
                <a:latin typeface="Arial" panose="020B0604020202020204" pitchFamily="34" charset="0"/>
                <a:cs typeface="Arial" panose="020B0604020202020204" pitchFamily="34" charset="0"/>
              </a:rPr>
              <a:t>∙ </a:t>
            </a:r>
            <a:r>
              <a:rPr lang="en-US" sz="1600" b="1" spc="300" dirty="0">
                <a:latin typeface="Arial" panose="020B0604020202020204" pitchFamily="34" charset="0"/>
                <a:cs typeface="Arial" panose="020B0604020202020204" pitchFamily="34" charset="0"/>
              </a:rPr>
              <a:t>D</a:t>
            </a:r>
            <a:r>
              <a:rPr lang="en-US" sz="1200" b="1" spc="300" dirty="0">
                <a:latin typeface="Arial" panose="020B0604020202020204" pitchFamily="34" charset="0"/>
                <a:cs typeface="Arial" panose="020B0604020202020204" pitchFamily="34" charset="0"/>
              </a:rPr>
              <a:t>ELIVER</a:t>
            </a:r>
            <a:endParaRPr lang="en-US" b="1" spc="300" dirty="0">
              <a:latin typeface="Arial" panose="020B0604020202020204" pitchFamily="34" charset="0"/>
              <a:cs typeface="Arial" panose="020B0604020202020204" pitchFamily="34" charset="0"/>
            </a:endParaRPr>
          </a:p>
        </p:txBody>
      </p:sp>
      <p:pic>
        <p:nvPicPr>
          <p:cNvPr id="14" name="Picture 13" descr="4C_FS_HORZ_wTreasuryTag.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6256946"/>
            <a:ext cx="1752600" cy="553453"/>
          </a:xfrm>
          <a:prstGeom prst="rect">
            <a:avLst/>
          </a:prstGeom>
        </p:spPr>
      </p:pic>
      <p:cxnSp>
        <p:nvCxnSpPr>
          <p:cNvPr id="15" name="Straight Connector 14"/>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8"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Contact Information</a:t>
            </a:r>
          </a:p>
        </p:txBody>
      </p:sp>
      <p:sp>
        <p:nvSpPr>
          <p:cNvPr id="19" name="Picture Placeholder 3"/>
          <p:cNvSpPr>
            <a:spLocks noGrp="1"/>
          </p:cNvSpPr>
          <p:nvPr>
            <p:ph type="pic" sz="quarter" idx="10" hasCustomPrompt="1"/>
          </p:nvPr>
        </p:nvSpPr>
        <p:spPr>
          <a:xfrm>
            <a:off x="484632" y="1243584"/>
            <a:ext cx="2944368" cy="1042416"/>
          </a:xfrm>
          <a:prstGeom prst="rect">
            <a:avLst/>
          </a:prstGeom>
        </p:spPr>
        <p:txBody>
          <a:bodyPr/>
          <a:lstStyle>
            <a:lvl1pPr marL="0" indent="0" algn="l">
              <a:buNone/>
              <a:defRPr sz="2200" baseline="0">
                <a:latin typeface="Arial" panose="020B0604020202020204" pitchFamily="34" charset="0"/>
                <a:cs typeface="Arial" panose="020B0604020202020204" pitchFamily="34" charset="0"/>
              </a:defRPr>
            </a:lvl1pPr>
          </a:lstStyle>
          <a:p>
            <a:r>
              <a:rPr lang="en-US" dirty="0"/>
              <a:t>Click picture to add sub logo</a:t>
            </a:r>
          </a:p>
        </p:txBody>
      </p:sp>
      <p:sp>
        <p:nvSpPr>
          <p:cNvPr id="21" name="Slide Number Placeholder 5"/>
          <p:cNvSpPr txBox="1">
            <a:spLocks/>
          </p:cNvSpPr>
          <p:nvPr userDrawn="1"/>
        </p:nvSpPr>
        <p:spPr>
          <a:xfrm>
            <a:off x="152400" y="6400800"/>
            <a:ext cx="1143000" cy="3048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Arial" panose="020B0604020202020204" pitchFamily="34" charset="0"/>
                <a:cs typeface="Arial" panose="020B0604020202020204" pitchFamily="34" charset="0"/>
              </a:rPr>
              <a:t>Page</a:t>
            </a:r>
            <a:r>
              <a:rPr lang="en-US" sz="1400" baseline="0" dirty="0">
                <a:latin typeface="Arial" panose="020B0604020202020204" pitchFamily="34" charset="0"/>
                <a:cs typeface="Arial" panose="020B0604020202020204" pitchFamily="34" charset="0"/>
              </a:rPr>
              <a:t> </a:t>
            </a:r>
            <a:fld id="{23B54F64-4D77-425A-BD5E-0504AD8FCA49}" type="slidenum">
              <a:rPr lang="en-US" sz="1400" smtClean="0">
                <a:latin typeface="Arial" panose="020B0604020202020204" pitchFamily="34" charset="0"/>
                <a:cs typeface="Arial" panose="020B0604020202020204" pitchFamily="34" charset="0"/>
              </a:rPr>
              <a:t>‹#›</a:t>
            </a:fld>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8811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sage Gu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11"/>
          <a:stretch/>
        </p:blipFill>
        <p:spPr bwMode="auto">
          <a:xfrm>
            <a:off x="1905000" y="3212538"/>
            <a:ext cx="5334000" cy="1054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t="25009"/>
          <a:stretch/>
        </p:blipFill>
        <p:spPr bwMode="auto">
          <a:xfrm>
            <a:off x="1570788" y="2438400"/>
            <a:ext cx="6002424" cy="8394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userDrawn="1"/>
        </p:nvCxnSpPr>
        <p:spPr>
          <a:xfrm>
            <a:off x="228600" y="4267200"/>
            <a:ext cx="8686800" cy="0"/>
          </a:xfrm>
          <a:prstGeom prst="line">
            <a:avLst/>
          </a:prstGeom>
          <a:ln w="28575">
            <a:solidFill>
              <a:srgbClr val="043253"/>
            </a:solidFill>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533400" y="5827693"/>
            <a:ext cx="3733800" cy="95410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If you wish to use the</a:t>
            </a:r>
            <a:r>
              <a:rPr lang="en-US" sz="1400" baseline="0" dirty="0">
                <a:latin typeface="Arial" panose="020B0604020202020204" pitchFamily="34" charset="0"/>
                <a:cs typeface="Arial" panose="020B0604020202020204" pitchFamily="34" charset="0"/>
              </a:rPr>
              <a:t> business line or product/service sub logo title slide, please insert the appropriate sub logo by clicking the picture icon on the “Sub Logo”  title slide.</a:t>
            </a:r>
            <a:endParaRPr lang="en-US" sz="1400" dirty="0">
              <a:latin typeface="Arial" panose="020B0604020202020204" pitchFamily="34" charset="0"/>
              <a:cs typeface="Arial" panose="020B0604020202020204" pitchFamily="34" charset="0"/>
            </a:endParaRPr>
          </a:p>
        </p:txBody>
      </p:sp>
      <p:sp>
        <p:nvSpPr>
          <p:cNvPr id="6" name="Title 2"/>
          <p:cNvSpPr txBox="1">
            <a:spLocks/>
          </p:cNvSpPr>
          <p:nvPr userDrawn="1"/>
        </p:nvSpPr>
        <p:spPr>
          <a:xfrm>
            <a:off x="228600" y="838200"/>
            <a:ext cx="8686800" cy="173237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r>
              <a:rPr lang="en-US" sz="2200" b="1" u="none" dirty="0"/>
              <a:t>General tips:</a:t>
            </a:r>
          </a:p>
          <a:p>
            <a:pPr marL="285750" indent="-285750">
              <a:buFont typeface="Arial" panose="020B0604020202020204" pitchFamily="34" charset="0"/>
              <a:buChar char="•"/>
            </a:pPr>
            <a:r>
              <a:rPr lang="en-US" sz="1600" dirty="0"/>
              <a:t>These templates</a:t>
            </a:r>
            <a:r>
              <a:rPr lang="en-US" sz="1600" baseline="0" dirty="0"/>
              <a:t> </a:t>
            </a:r>
            <a:r>
              <a:rPr lang="en-US" sz="1600" dirty="0"/>
              <a:t>can be used for all external and internal presentations</a:t>
            </a:r>
            <a:r>
              <a:rPr lang="en-US" sz="1600" baseline="0" dirty="0"/>
              <a:t> and handouts. </a:t>
            </a:r>
            <a:endParaRPr lang="en-US" sz="1600" dirty="0"/>
          </a:p>
          <a:p>
            <a:pPr marL="285750" indent="-285750">
              <a:buFont typeface="Arial" panose="020B0604020202020204" pitchFamily="34" charset="0"/>
              <a:buChar char="•"/>
            </a:pPr>
            <a:r>
              <a:rPr lang="en-US" sz="1600" dirty="0"/>
              <a:t>Insert</a:t>
            </a:r>
            <a:r>
              <a:rPr lang="en-US" sz="1600" baseline="0" dirty="0"/>
              <a:t> page numbers from the “Insert” tab. </a:t>
            </a:r>
            <a:endParaRPr lang="en-US" sz="1600" dirty="0"/>
          </a:p>
          <a:p>
            <a:pPr marL="285750" marR="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lang="en-US" sz="1600" dirty="0"/>
              <a:t>Ensure all text is in “Arial” font.</a:t>
            </a:r>
          </a:p>
          <a:p>
            <a:pPr marL="285750" indent="-285750">
              <a:buFont typeface="Arial" panose="020B0604020202020204" pitchFamily="34" charset="0"/>
              <a:buChar char="•"/>
            </a:pPr>
            <a:r>
              <a:rPr lang="en-US" sz="1600" dirty="0"/>
              <a:t>If</a:t>
            </a:r>
            <a:r>
              <a:rPr lang="en-US" sz="1600" baseline="0" dirty="0"/>
              <a:t> color is used</a:t>
            </a:r>
            <a:r>
              <a:rPr lang="en-US" sz="1600" dirty="0"/>
              <a:t>, ensure color selection is consistent with the template.</a:t>
            </a:r>
            <a:r>
              <a:rPr lang="en-US" sz="1600" baseline="0" dirty="0"/>
              <a:t> </a:t>
            </a:r>
            <a:r>
              <a:rPr lang="en-US" sz="1600" dirty="0"/>
              <a:t>For your reference, a few of the Fiscal Service</a:t>
            </a:r>
            <a:r>
              <a:rPr lang="en-US" sz="1600" baseline="0" dirty="0"/>
              <a:t> </a:t>
            </a:r>
            <a:r>
              <a:rPr lang="en-US" sz="1600" dirty="0"/>
              <a:t>colors are provided below.</a:t>
            </a:r>
          </a:p>
        </p:txBody>
      </p:sp>
      <p:cxnSp>
        <p:nvCxnSpPr>
          <p:cNvPr id="12" name="Straight Connector 11"/>
          <p:cNvCxnSpPr/>
          <p:nvPr userDrawn="1"/>
        </p:nvCxnSpPr>
        <p:spPr>
          <a:xfrm>
            <a:off x="228600" y="892996"/>
            <a:ext cx="8686800" cy="0"/>
          </a:xfrm>
          <a:prstGeom prst="line">
            <a:avLst/>
          </a:prstGeom>
          <a:ln w="28575">
            <a:solidFill>
              <a:srgbClr val="043253"/>
            </a:solidFill>
          </a:ln>
        </p:spPr>
        <p:style>
          <a:lnRef idx="1">
            <a:schemeClr val="accent1"/>
          </a:lnRef>
          <a:fillRef idx="0">
            <a:schemeClr val="accent1"/>
          </a:fillRef>
          <a:effectRef idx="0">
            <a:schemeClr val="accent1"/>
          </a:effectRef>
          <a:fontRef idx="minor">
            <a:schemeClr val="tx1"/>
          </a:fontRef>
        </p:style>
      </p:cxnSp>
      <p:sp>
        <p:nvSpPr>
          <p:cNvPr id="15" name="Title 2"/>
          <p:cNvSpPr txBox="1">
            <a:spLocks/>
          </p:cNvSpPr>
          <p:nvPr userDrawn="1"/>
        </p:nvSpPr>
        <p:spPr>
          <a:xfrm>
            <a:off x="228600" y="152400"/>
            <a:ext cx="8686800"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nSpc>
                <a:spcPct val="110000"/>
              </a:lnSpc>
            </a:pPr>
            <a:r>
              <a:rPr lang="en-US" sz="3600" dirty="0"/>
              <a:t>PowerPoint Usage Guide</a:t>
            </a:r>
          </a:p>
        </p:txBody>
      </p:sp>
      <p:pic>
        <p:nvPicPr>
          <p:cNvPr id="13"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85900" y="4424304"/>
            <a:ext cx="1828800" cy="1366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5718571" y="4424303"/>
            <a:ext cx="1821656" cy="13716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0" name="TextBox 19"/>
          <p:cNvSpPr txBox="1"/>
          <p:nvPr userDrawn="1"/>
        </p:nvSpPr>
        <p:spPr>
          <a:xfrm>
            <a:off x="4800599" y="5827693"/>
            <a:ext cx="3657600" cy="95410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Please insert the appropriate business line or product/service sub logo by clicking the picture</a:t>
            </a:r>
            <a:r>
              <a:rPr lang="en-US" sz="1400" baseline="0" dirty="0">
                <a:latin typeface="Arial" panose="020B0604020202020204" pitchFamily="34" charset="0"/>
                <a:cs typeface="Arial" panose="020B0604020202020204" pitchFamily="34" charset="0"/>
              </a:rPr>
              <a:t> icon </a:t>
            </a:r>
            <a:r>
              <a:rPr lang="en-US" sz="1400" dirty="0">
                <a:latin typeface="Arial" panose="020B0604020202020204" pitchFamily="34" charset="0"/>
                <a:cs typeface="Arial" panose="020B0604020202020204" pitchFamily="34" charset="0"/>
              </a:rPr>
              <a:t>on the “Contact Information” slide.</a:t>
            </a:r>
          </a:p>
        </p:txBody>
      </p:sp>
    </p:spTree>
    <p:extLst>
      <p:ext uri="{BB962C8B-B14F-4D97-AF65-F5344CB8AC3E}">
        <p14:creationId xmlns:p14="http://schemas.microsoft.com/office/powerpoint/2010/main" val="4146336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scal Service Title Slide">
    <p:spTree>
      <p:nvGrpSpPr>
        <p:cNvPr id="1" name=""/>
        <p:cNvGrpSpPr/>
        <p:nvPr/>
      </p:nvGrpSpPr>
      <p:grpSpPr>
        <a:xfrm>
          <a:off x="0" y="0"/>
          <a:ext cx="0" cy="0"/>
          <a:chOff x="0" y="0"/>
          <a:chExt cx="0" cy="0"/>
        </a:xfrm>
      </p:grpSpPr>
      <p:sp>
        <p:nvSpPr>
          <p:cNvPr id="5" name="Rectangle 4"/>
          <p:cNvSpPr/>
          <p:nvPr userDrawn="1"/>
        </p:nvSpPr>
        <p:spPr>
          <a:xfrm>
            <a:off x="0" y="6129250"/>
            <a:ext cx="9144000" cy="720703"/>
          </a:xfrm>
          <a:prstGeom prst="rect">
            <a:avLst/>
          </a:prstGeom>
          <a:solidFill>
            <a:srgbClr val="012856"/>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12856"/>
              </a:solidFill>
              <a:effectLst/>
              <a:uLnTx/>
              <a:uFillTx/>
              <a:latin typeface="Calibri"/>
              <a:ea typeface="+mn-ea"/>
              <a:cs typeface="+mn-cs"/>
            </a:endParaRPr>
          </a:p>
        </p:txBody>
      </p:sp>
      <p:pic>
        <p:nvPicPr>
          <p:cNvPr id="6" name="Picture 2" descr="http://fiscalservice.treasuryecm.gov/fs/support/GAC/StyleGuideLogos/Fiscal%20Service%20-%20Horizontal%20-%20Color%20-%20Treasury.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345820"/>
            <a:ext cx="5212079"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6778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theme" Target="../theme/theme3.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46668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53" r:id="rId5"/>
    <p:sldLayoutId id="2147483655" r:id="rId6"/>
    <p:sldLayoutId id="2147483656" r:id="rId7"/>
    <p:sldLayoutId id="214748365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304958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9E73A-268B-4C9D-A3E2-BCE515329CA8}" type="datetimeFigureOut">
              <a:rPr lang="en-US" smtClean="0"/>
              <a:t>5/1/2023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547635-5D16-4538-B10C-484A636EA2C5}" type="slidenum">
              <a:rPr lang="en-US" smtClean="0"/>
              <a:t>‹#›</a:t>
            </a:fld>
            <a:endParaRPr lang="en-US"/>
          </a:p>
        </p:txBody>
      </p:sp>
    </p:spTree>
    <p:extLst>
      <p:ext uri="{BB962C8B-B14F-4D97-AF65-F5344CB8AC3E}">
        <p14:creationId xmlns:p14="http://schemas.microsoft.com/office/powerpoint/2010/main" val="365470618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view.officeapps.live.com/op/view.aspx?src=https%3A%2F%2Ffiscal.treasury.gov%2Ffiles%2Fussgl%2Fussgl-issues-submission-template.docx&amp;wdOrigin=BROWSELINK" TargetMode="External"/><Relationship Id="rId2" Type="http://schemas.openxmlformats.org/officeDocument/2006/relationships/hyperlink" Target="https://www.fiscal.treasury.gov/ussgl/report-an-issue.html" TargetMode="Externa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hyperlink" Target="mailto:Stephen.Riley@fiscal.treasury.gov" TargetMode="External"/><Relationship Id="rId2" Type="http://schemas.openxmlformats.org/officeDocument/2006/relationships/notesSlide" Target="../notesSlides/notesSlide12.xml"/><Relationship Id="rId1" Type="http://schemas.openxmlformats.org/officeDocument/2006/relationships/slideLayout" Target="../slideLayouts/slideLayout29.xml"/><Relationship Id="rId6" Type="http://schemas.openxmlformats.org/officeDocument/2006/relationships/image" Target="../media/image8.png"/><Relationship Id="rId5" Type="http://schemas.openxmlformats.org/officeDocument/2006/relationships/hyperlink" Target="mailto:Joshua.Hudkins@fiscal.treasury.gov" TargetMode="External"/><Relationship Id="rId4" Type="http://schemas.openxmlformats.org/officeDocument/2006/relationships/hyperlink" Target="mailto:USSGL.Issues@fiscal.treasury.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9528" y="3352190"/>
            <a:ext cx="8991600" cy="1238250"/>
          </a:xfrm>
          <a:prstGeom prst="rect">
            <a:avLst/>
          </a:prstGeom>
        </p:spPr>
        <p:txBody>
          <a:bodyPr vert="horz" lIns="91440" tIns="45720" rIns="91440" bIns="45720" rtlCol="0" anchor="ctr">
            <a:noAutofit/>
          </a:bodyPr>
          <a:lstStyle>
            <a:lvl1pPr algn="r" defTabSz="914400" rtl="0" eaLnBrk="1" latinLnBrk="0" hangingPunct="1">
              <a:spcBef>
                <a:spcPct val="0"/>
              </a:spcBef>
              <a:buNone/>
              <a:defRPr sz="3200" kern="1200">
                <a:solidFill>
                  <a:srgbClr val="043253"/>
                </a:solidFill>
                <a:latin typeface="Arial" panose="020B0604020202020204" pitchFamily="34" charset="0"/>
                <a:ea typeface="+mj-ea"/>
                <a:cs typeface="Arial" panose="020B0604020202020204" pitchFamily="34" charset="0"/>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r>
              <a:rPr lang="en-US" sz="4000" b="1" dirty="0">
                <a:solidFill>
                  <a:schemeClr val="tx1"/>
                </a:solidFill>
                <a:latin typeface="+mj-lt"/>
              </a:rPr>
              <a:t>USSGL Account Ballot Items &amp; </a:t>
            </a:r>
          </a:p>
          <a:p>
            <a:pPr marL="0" marR="0" lvl="0" indent="0" algn="r" defTabSz="914400" rtl="0" eaLnBrk="1" fontAlgn="auto" latinLnBrk="0" hangingPunct="1">
              <a:lnSpc>
                <a:spcPct val="100000"/>
              </a:lnSpc>
              <a:spcBef>
                <a:spcPct val="0"/>
              </a:spcBef>
              <a:spcAft>
                <a:spcPts val="0"/>
              </a:spcAft>
              <a:buClrTx/>
              <a:buSzTx/>
              <a:buFontTx/>
              <a:buNone/>
              <a:tabLst/>
              <a:defRPr/>
            </a:pPr>
            <a:r>
              <a:rPr lang="en-US" sz="4000" b="1" dirty="0">
                <a:solidFill>
                  <a:schemeClr val="tx1"/>
                </a:solidFill>
                <a:latin typeface="+mj-lt"/>
              </a:rPr>
              <a:t>Upcoming Projects</a:t>
            </a:r>
          </a:p>
          <a:p>
            <a:pPr marL="0" marR="0" lvl="0" indent="0" algn="r" defTabSz="914400" rtl="0" eaLnBrk="1" fontAlgn="auto" latinLnBrk="0" hangingPunct="1">
              <a:lnSpc>
                <a:spcPct val="100000"/>
              </a:lnSpc>
              <a:spcBef>
                <a:spcPct val="0"/>
              </a:spcBef>
              <a:spcAft>
                <a:spcPts val="0"/>
              </a:spcAft>
              <a:buClrTx/>
              <a:buSzTx/>
              <a:buFontTx/>
              <a:buNone/>
              <a:tabLst/>
              <a:defRPr/>
            </a:pPr>
            <a:r>
              <a:rPr lang="en-US" sz="1600" b="1" dirty="0">
                <a:solidFill>
                  <a:schemeClr val="tx1"/>
                </a:solidFill>
                <a:latin typeface="+mj-lt"/>
              </a:rPr>
              <a:t>USSGL Board Meeting May 3, 2023</a:t>
            </a:r>
          </a:p>
          <a:p>
            <a:pPr marL="0" marR="0" lvl="0" indent="0" algn="r" defTabSz="914400" rtl="0" eaLnBrk="1" fontAlgn="auto" latinLnBrk="0" hangingPunct="1">
              <a:lnSpc>
                <a:spcPct val="100000"/>
              </a:lnSpc>
              <a:spcBef>
                <a:spcPct val="0"/>
              </a:spcBef>
              <a:spcAft>
                <a:spcPts val="0"/>
              </a:spcAft>
              <a:buClrTx/>
              <a:buSzTx/>
              <a:buFontTx/>
              <a:buNone/>
              <a:tabLst/>
              <a:defRPr/>
            </a:pPr>
            <a:endParaRPr lang="en-US" sz="1600" dirty="0">
              <a:solidFill>
                <a:schemeClr val="tx1"/>
              </a:solidFill>
              <a:latin typeface="+mj-lt"/>
            </a:endParaRPr>
          </a:p>
        </p:txBody>
      </p:sp>
    </p:spTree>
    <p:extLst>
      <p:ext uri="{BB962C8B-B14F-4D97-AF65-F5344CB8AC3E}">
        <p14:creationId xmlns:p14="http://schemas.microsoft.com/office/powerpoint/2010/main" val="1676876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765BE5-CA4A-434C-91A0-5233BA722588}"/>
              </a:ext>
            </a:extLst>
          </p:cNvPr>
          <p:cNvSpPr>
            <a:spLocks noGrp="1"/>
          </p:cNvSpPr>
          <p:nvPr>
            <p:ph sz="quarter" idx="10"/>
          </p:nvPr>
        </p:nvSpPr>
        <p:spPr/>
        <p:txBody>
          <a:bodyPr/>
          <a:lstStyle/>
          <a:p>
            <a:r>
              <a:rPr lang="en-US" sz="2400" b="1" dirty="0"/>
              <a:t>Working Groups</a:t>
            </a:r>
          </a:p>
          <a:p>
            <a:pPr lvl="1"/>
            <a:r>
              <a:rPr lang="en-US" sz="2400" dirty="0"/>
              <a:t>Custodial Guidance</a:t>
            </a:r>
          </a:p>
          <a:p>
            <a:pPr lvl="1"/>
            <a:r>
              <a:rPr lang="en-US" sz="2400" dirty="0"/>
              <a:t>OMB Abnormal Balance Resolutions</a:t>
            </a:r>
          </a:p>
          <a:p>
            <a:pPr lvl="1"/>
            <a:r>
              <a:rPr lang="en-US" sz="2400" dirty="0"/>
              <a:t>Lease Guidance</a:t>
            </a:r>
          </a:p>
          <a:p>
            <a:pPr lvl="1"/>
            <a:r>
              <a:rPr lang="en-US" sz="2400" dirty="0"/>
              <a:t>Budget and Accrual Reconciliation (BAR) Guidance</a:t>
            </a:r>
          </a:p>
          <a:p>
            <a:pPr lvl="1"/>
            <a:r>
              <a:rPr lang="en-US" sz="2400" dirty="0"/>
              <a:t>Cash &amp; Investments Held Outside of Treasury (CIHO)/Funds Held Outside of Treasury (FHOT)</a:t>
            </a:r>
          </a:p>
          <a:p>
            <a:pPr lvl="1"/>
            <a:r>
              <a:rPr lang="en-US" sz="2400" dirty="0"/>
              <a:t>Debt Issuance </a:t>
            </a:r>
            <a:r>
              <a:rPr lang="en-US" sz="2400"/>
              <a:t>Suspension Period (DISP) </a:t>
            </a:r>
            <a:r>
              <a:rPr lang="en-US" sz="2400" dirty="0"/>
              <a:t>Group</a:t>
            </a:r>
          </a:p>
          <a:p>
            <a:pPr lvl="1"/>
            <a:r>
              <a:rPr lang="en-US" sz="2400" dirty="0"/>
              <a:t>Intra-governmental Transactions (IGT) Buy/Sell</a:t>
            </a:r>
          </a:p>
          <a:p>
            <a:pPr lvl="1"/>
            <a:r>
              <a:rPr lang="en-US" sz="2400" dirty="0"/>
              <a:t>Standardized Financial Statements</a:t>
            </a:r>
          </a:p>
          <a:p>
            <a:pPr lvl="1"/>
            <a:endParaRPr lang="en-US" sz="2400" dirty="0"/>
          </a:p>
          <a:p>
            <a:pPr marL="0" indent="0">
              <a:buNone/>
            </a:pPr>
            <a:endParaRPr lang="en-US" dirty="0"/>
          </a:p>
        </p:txBody>
      </p:sp>
      <p:sp>
        <p:nvSpPr>
          <p:cNvPr id="3" name="Content Placeholder 2">
            <a:extLst>
              <a:ext uri="{FF2B5EF4-FFF2-40B4-BE49-F238E27FC236}">
                <a16:creationId xmlns:a16="http://schemas.microsoft.com/office/drawing/2014/main" id="{C0F24017-0060-44E0-BF53-F13656C1E698}"/>
              </a:ext>
            </a:extLst>
          </p:cNvPr>
          <p:cNvSpPr>
            <a:spLocks noGrp="1"/>
          </p:cNvSpPr>
          <p:nvPr>
            <p:ph sz="quarter" idx="11"/>
          </p:nvPr>
        </p:nvSpPr>
        <p:spPr/>
        <p:txBody>
          <a:bodyPr/>
          <a:lstStyle/>
          <a:p>
            <a:r>
              <a:rPr lang="en-US" sz="3200" dirty="0"/>
              <a:t>USSGL Working Groups </a:t>
            </a:r>
          </a:p>
        </p:txBody>
      </p:sp>
    </p:spTree>
    <p:extLst>
      <p:ext uri="{BB962C8B-B14F-4D97-AF65-F5344CB8AC3E}">
        <p14:creationId xmlns:p14="http://schemas.microsoft.com/office/powerpoint/2010/main" val="1002500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765BE5-CA4A-434C-91A0-5233BA722588}"/>
              </a:ext>
            </a:extLst>
          </p:cNvPr>
          <p:cNvSpPr>
            <a:spLocks noGrp="1"/>
          </p:cNvSpPr>
          <p:nvPr>
            <p:ph sz="quarter" idx="10"/>
          </p:nvPr>
        </p:nvSpPr>
        <p:spPr/>
        <p:txBody>
          <a:bodyPr/>
          <a:lstStyle/>
          <a:p>
            <a:pPr marL="457200" lvl="1" indent="0">
              <a:buNone/>
            </a:pPr>
            <a:endParaRPr lang="en-US" dirty="0"/>
          </a:p>
          <a:p>
            <a:r>
              <a:rPr lang="en-US" sz="2800" b="1" dirty="0"/>
              <a:t>Issues Resolution</a:t>
            </a:r>
          </a:p>
          <a:p>
            <a:pPr lvl="1"/>
            <a:r>
              <a:rPr lang="en-US" sz="2400" dirty="0"/>
              <a:t>Online issues log</a:t>
            </a:r>
          </a:p>
          <a:p>
            <a:pPr marL="457200" lvl="1" indent="0">
              <a:buNone/>
            </a:pPr>
            <a:r>
              <a:rPr lang="en-US" sz="2400" dirty="0"/>
              <a:t>  </a:t>
            </a:r>
            <a:r>
              <a:rPr lang="en-US" sz="1600" dirty="0">
                <a:hlinkClick r:id="rId2"/>
              </a:rPr>
              <a:t>https://www.fiscal.treasury.gov/ussgl/report-an-issue.html</a:t>
            </a:r>
            <a:r>
              <a:rPr lang="en-US" sz="1600" dirty="0"/>
              <a:t> </a:t>
            </a:r>
          </a:p>
          <a:p>
            <a:pPr lvl="1"/>
            <a:r>
              <a:rPr lang="en-US" sz="2400" dirty="0"/>
              <a:t>USSGL Issues Template</a:t>
            </a:r>
          </a:p>
          <a:p>
            <a:pPr marL="457200" lvl="1" indent="0">
              <a:buNone/>
            </a:pPr>
            <a:r>
              <a:rPr lang="en-US" sz="1600" dirty="0">
                <a:solidFill>
                  <a:srgbClr val="7030A0"/>
                </a:solidFill>
                <a:hlinkClick r:id="rId3">
                  <a:extLst>
                    <a:ext uri="{A12FA001-AC4F-418D-AE19-62706E023703}">
                      <ahyp:hlinkClr xmlns:ahyp="http://schemas.microsoft.com/office/drawing/2018/hyperlinkcolor" val="tx"/>
                    </a:ext>
                  </a:extLst>
                </a:hlinkClick>
              </a:rPr>
              <a:t>ussgl-issues-submission-template.docx (live.com)</a:t>
            </a:r>
            <a:endParaRPr lang="en-US" sz="2400" dirty="0">
              <a:solidFill>
                <a:srgbClr val="7030A0"/>
              </a:solidFill>
            </a:endParaRPr>
          </a:p>
          <a:p>
            <a:pPr marL="0" indent="0">
              <a:buNone/>
            </a:pPr>
            <a:endParaRPr lang="en-US" dirty="0"/>
          </a:p>
        </p:txBody>
      </p:sp>
      <p:sp>
        <p:nvSpPr>
          <p:cNvPr id="3" name="Content Placeholder 2">
            <a:extLst>
              <a:ext uri="{FF2B5EF4-FFF2-40B4-BE49-F238E27FC236}">
                <a16:creationId xmlns:a16="http://schemas.microsoft.com/office/drawing/2014/main" id="{C0F24017-0060-44E0-BF53-F13656C1E698}"/>
              </a:ext>
            </a:extLst>
          </p:cNvPr>
          <p:cNvSpPr>
            <a:spLocks noGrp="1"/>
          </p:cNvSpPr>
          <p:nvPr>
            <p:ph sz="quarter" idx="11"/>
          </p:nvPr>
        </p:nvSpPr>
        <p:spPr/>
        <p:txBody>
          <a:bodyPr/>
          <a:lstStyle/>
          <a:p>
            <a:r>
              <a:rPr lang="en-US" sz="3200" dirty="0"/>
              <a:t>USSGL Working Issue Resolution</a:t>
            </a:r>
          </a:p>
        </p:txBody>
      </p:sp>
    </p:spTree>
    <p:extLst>
      <p:ext uri="{BB962C8B-B14F-4D97-AF65-F5344CB8AC3E}">
        <p14:creationId xmlns:p14="http://schemas.microsoft.com/office/powerpoint/2010/main" val="3910964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Update to Undeposited Collections (111000) Definition</a:t>
            </a:r>
          </a:p>
          <a:p>
            <a:pPr lvl="1"/>
            <a:r>
              <a:rPr lang="en-US" sz="2000" dirty="0">
                <a:effectLst/>
                <a:latin typeface="TimesNewRoman"/>
                <a:ea typeface="Times New Roman" panose="02020603050405020304" pitchFamily="18" charset="0"/>
                <a:cs typeface="Courier New" panose="02070309020205020404" pitchFamily="49" charset="0"/>
              </a:rPr>
              <a:t>Need to ensure definition includes collections on hand or in transit for deposit.</a:t>
            </a: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effectLst/>
              <a:latin typeface="Times New Roman" panose="02020603050405020304" pitchFamily="18" charset="0"/>
              <a:ea typeface="Times New Roman" panose="02020603050405020304" pitchFamily="18" charset="0"/>
            </a:endParaRPr>
          </a:p>
          <a:p>
            <a:r>
              <a:rPr lang="en-US" sz="2600" dirty="0"/>
              <a:t>Update to Reinstated Delivered Orders – Obligations, Unpaid (490110) Definition</a:t>
            </a:r>
          </a:p>
          <a:p>
            <a:pPr lvl="1"/>
            <a:r>
              <a:rPr lang="en-US" sz="1800" dirty="0">
                <a:latin typeface="TimesNewRoman"/>
                <a:ea typeface="Times New Roman" panose="02020603050405020304" pitchFamily="18" charset="0"/>
                <a:cs typeface="Courier New" panose="02070309020205020404" pitchFamily="49" charset="0"/>
              </a:rPr>
              <a:t>Additional information added in the definition to provide clarification that this USSGL is only applicable to BOC 41.</a:t>
            </a:r>
          </a:p>
          <a:p>
            <a:pPr marL="457200" lvl="1"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r>
              <a:rPr lang="en-US" sz="2600" dirty="0"/>
              <a:t>Update to Reinstated Undelivered Orders – Obligations, Unpaid (480110) Definition</a:t>
            </a:r>
          </a:p>
          <a:p>
            <a:pPr lvl="1"/>
            <a:r>
              <a:rPr lang="en-US" sz="1800" dirty="0">
                <a:latin typeface="TimesNewRoman"/>
                <a:ea typeface="Times New Roman" panose="02020603050405020304" pitchFamily="18" charset="0"/>
                <a:cs typeface="Courier New" panose="02070309020205020404" pitchFamily="49" charset="0"/>
              </a:rPr>
              <a:t>Additional information added in the definition to provide clarification that this USSGL is only applicable to BOC 41.</a:t>
            </a:r>
          </a:p>
          <a:p>
            <a:pPr marL="0" indent="0">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p>
          <a:p>
            <a:pPr marL="0" indent="0">
              <a:buNone/>
            </a:pPr>
            <a:endParaRPr lang="en-US" sz="1800" dirty="0">
              <a:effectLst/>
              <a:latin typeface="Times New Roman" panose="02020603050405020304" pitchFamily="18" charset="0"/>
              <a:ea typeface="Times New Roman" panose="02020603050405020304" pitchFamily="18" charset="0"/>
            </a:endParaRPr>
          </a:p>
          <a:p>
            <a:pPr lvl="1"/>
            <a:endParaRPr lang="en-US" dirty="0"/>
          </a:p>
          <a:p>
            <a:endParaRPr lang="en-US" sz="26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t>Updates After April IRC Meeting</a:t>
            </a:r>
            <a:endParaRPr lang="en-US" sz="3600" dirty="0"/>
          </a:p>
        </p:txBody>
      </p:sp>
    </p:spTree>
    <p:extLst>
      <p:ext uri="{BB962C8B-B14F-4D97-AF65-F5344CB8AC3E}">
        <p14:creationId xmlns:p14="http://schemas.microsoft.com/office/powerpoint/2010/main" val="3966474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Update to Lessee Lease Expense (693000)  – Definition</a:t>
            </a:r>
          </a:p>
          <a:p>
            <a:pPr lvl="1"/>
            <a:r>
              <a:rPr lang="en-US" sz="2200" dirty="0"/>
              <a:t>This was not a topic at April IRC, but after further conversation with stakeholders it is necessary to clarify the use of this expense account.</a:t>
            </a:r>
          </a:p>
          <a:p>
            <a:pPr marL="457200" lvl="1" indent="0">
              <a:buNone/>
            </a:pPr>
            <a:endParaRPr lang="en-US" sz="1800" dirty="0">
              <a:effectLst/>
              <a:latin typeface="Times New Roman" panose="02020603050405020304" pitchFamily="18" charset="0"/>
              <a:ea typeface="Times New Roman" panose="02020603050405020304" pitchFamily="18" charset="0"/>
            </a:endParaRPr>
          </a:p>
          <a:p>
            <a:r>
              <a:rPr lang="en-US" sz="2600" dirty="0"/>
              <a:t>Update to TC A470 – Not necessary</a:t>
            </a:r>
          </a:p>
          <a:p>
            <a:pPr lvl="1"/>
            <a:r>
              <a:rPr lang="en-US" sz="2000" dirty="0">
                <a:latin typeface="TimesNewRoman"/>
                <a:ea typeface="Times New Roman" panose="02020603050405020304" pitchFamily="18" charset="0"/>
                <a:cs typeface="Courier New" panose="02070309020205020404" pitchFamily="49" charset="0"/>
              </a:rPr>
              <a:t>At April IRC we announced that we were adding a reference to TC A118, but upon further review this would cause a double debit posting of Anticipated Resources – Unapportioned Authority (449000)</a:t>
            </a: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0" indent="0">
              <a:buNone/>
            </a:pPr>
            <a:endParaRPr lang="en-US" sz="1800" dirty="0">
              <a:latin typeface="TimesNewRoman"/>
              <a:ea typeface="Times New Roman" panose="02020603050405020304" pitchFamily="18" charset="0"/>
              <a:cs typeface="Courier New" panose="02070309020205020404" pitchFamily="49" charset="0"/>
            </a:endParaRPr>
          </a:p>
          <a:p>
            <a:r>
              <a:rPr lang="en-US" sz="2600" dirty="0"/>
              <a:t>Update to TC A118 – Not adding Reference to TC A470</a:t>
            </a:r>
          </a:p>
          <a:p>
            <a:pPr lvl="1"/>
            <a:r>
              <a:rPr lang="en-US" sz="2000" dirty="0">
                <a:latin typeface="TimesNewRoman"/>
                <a:ea typeface="Times New Roman" panose="02020603050405020304" pitchFamily="18" charset="0"/>
                <a:cs typeface="Courier New" panose="02070309020205020404" pitchFamily="49" charset="0"/>
              </a:rPr>
              <a:t>Still adding the reference to A468, but not A470.</a:t>
            </a:r>
          </a:p>
          <a:p>
            <a:pPr marL="457200" lvl="1" indent="0">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0" indent="0">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p>
          <a:p>
            <a:pPr marL="0" indent="0">
              <a:buNone/>
            </a:pPr>
            <a:endParaRPr lang="en-US" sz="1800" dirty="0">
              <a:effectLst/>
              <a:latin typeface="Times New Roman" panose="02020603050405020304" pitchFamily="18" charset="0"/>
              <a:ea typeface="Times New Roman" panose="02020603050405020304" pitchFamily="18" charset="0"/>
            </a:endParaRPr>
          </a:p>
          <a:p>
            <a:pPr lvl="1"/>
            <a:endParaRPr lang="en-US" dirty="0"/>
          </a:p>
          <a:p>
            <a:endParaRPr lang="en-US" sz="26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t>Updates After April IRC Meeting</a:t>
            </a:r>
            <a:endParaRPr lang="en-US" sz="3600" dirty="0"/>
          </a:p>
        </p:txBody>
      </p:sp>
    </p:spTree>
    <p:extLst>
      <p:ext uri="{BB962C8B-B14F-4D97-AF65-F5344CB8AC3E}">
        <p14:creationId xmlns:p14="http://schemas.microsoft.com/office/powerpoint/2010/main" val="2908134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Update to TC D109</a:t>
            </a:r>
          </a:p>
          <a:p>
            <a:pPr lvl="1"/>
            <a:r>
              <a:rPr lang="en-US" sz="2200" dirty="0"/>
              <a:t>After the IRC meeting it was determined that this transaction code needs to specify that USSGL 490110 is only applicable to budget object class 41.</a:t>
            </a:r>
          </a:p>
          <a:p>
            <a:pPr marL="457200" lvl="1" indent="0">
              <a:buNone/>
            </a:pPr>
            <a:endParaRPr lang="en-US" sz="1800" dirty="0">
              <a:effectLst/>
              <a:latin typeface="Times New Roman" panose="02020603050405020304" pitchFamily="18" charset="0"/>
              <a:ea typeface="Times New Roman" panose="02020603050405020304" pitchFamily="18" charset="0"/>
            </a:endParaRPr>
          </a:p>
          <a:p>
            <a:r>
              <a:rPr lang="en-US" sz="2600" dirty="0"/>
              <a:t>Update to TC D105 </a:t>
            </a:r>
          </a:p>
          <a:p>
            <a:pPr lvl="1"/>
            <a:r>
              <a:rPr lang="en-US" sz="2000" dirty="0"/>
              <a:t>After the IRC meeting it was determined that this transaction code needs to specify that USSGL 480110 is only applicable to budget object class 41.</a:t>
            </a:r>
          </a:p>
          <a:p>
            <a:pPr marL="0" indent="0">
              <a:buNone/>
            </a:pPr>
            <a:endParaRPr lang="en-US" sz="1800" dirty="0">
              <a:latin typeface="TimesNewRoman"/>
              <a:ea typeface="Times New Roman" panose="02020603050405020304" pitchFamily="18" charset="0"/>
              <a:cs typeface="Courier New" panose="02070309020205020404" pitchFamily="49" charset="0"/>
            </a:endParaRPr>
          </a:p>
          <a:p>
            <a:pPr marL="0" indent="0">
              <a:buNone/>
            </a:pPr>
            <a:endParaRPr lang="en-US" sz="2000" dirty="0">
              <a:latin typeface="TimesNewRoman"/>
              <a:ea typeface="Times New Roman" panose="02020603050405020304" pitchFamily="18" charset="0"/>
              <a:cs typeface="Courier New" panose="02070309020205020404" pitchFamily="49" charset="0"/>
            </a:endParaRPr>
          </a:p>
          <a:p>
            <a:pPr marL="457200" lvl="1" indent="0">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0" indent="0">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p>
          <a:p>
            <a:pPr marL="0" indent="0">
              <a:buNone/>
            </a:pPr>
            <a:endParaRPr lang="en-US" sz="1800" dirty="0">
              <a:effectLst/>
              <a:latin typeface="Times New Roman" panose="02020603050405020304" pitchFamily="18" charset="0"/>
              <a:ea typeface="Times New Roman" panose="02020603050405020304" pitchFamily="18" charset="0"/>
            </a:endParaRPr>
          </a:p>
          <a:p>
            <a:pPr lvl="1"/>
            <a:endParaRPr lang="en-US" dirty="0"/>
          </a:p>
          <a:p>
            <a:endParaRPr lang="en-US" sz="26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t>Updates After April IRC Meeting</a:t>
            </a:r>
            <a:endParaRPr lang="en-US" sz="3600" dirty="0"/>
          </a:p>
        </p:txBody>
      </p:sp>
    </p:spTree>
    <p:extLst>
      <p:ext uri="{BB962C8B-B14F-4D97-AF65-F5344CB8AC3E}">
        <p14:creationId xmlns:p14="http://schemas.microsoft.com/office/powerpoint/2010/main" val="3209823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2235" y="973892"/>
            <a:ext cx="8121854" cy="48320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prstClr val="black"/>
                </a:solidFill>
                <a:latin typeface="Arial" panose="020B0604020202020204" pitchFamily="34" charset="0"/>
                <a:cs typeface="Arial" panose="020B0604020202020204" pitchFamily="34" charset="0"/>
              </a:rPr>
              <a:t>Stephen Riley</a:t>
            </a: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Department of the Treasury</a:t>
            </a:r>
            <a:b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b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Bureau of the Fiscal Service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(304) 480-7536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3"/>
              </a:rPr>
              <a:t>Stephen.Riley@fiscal.treasury.gov</a:t>
            </a: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4"/>
              </a:rPr>
              <a:t>USSGL.Issues@fiscal.treasury.gov</a:t>
            </a: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solidFill>
                <a:prstClr val="black"/>
              </a:solidFill>
              <a:latin typeface="Arial" panose="020B0604020202020204" pitchFamily="34" charset="0"/>
              <a:cs typeface="Arial" panose="020B0604020202020204" pitchFamily="34" charset="0"/>
            </a:endParaRPr>
          </a:p>
          <a:p>
            <a:pPr lvl="0">
              <a:defRPr/>
            </a:pPr>
            <a:r>
              <a:rPr lang="en-US" sz="1600" b="1" dirty="0">
                <a:solidFill>
                  <a:prstClr val="black"/>
                </a:solidFill>
                <a:latin typeface="Arial" panose="020B0604020202020204" pitchFamily="34" charset="0"/>
                <a:cs typeface="Arial" panose="020B0604020202020204" pitchFamily="34" charset="0"/>
              </a:rPr>
              <a:t>Josh Hudkins</a:t>
            </a:r>
          </a:p>
          <a:p>
            <a:pPr lvl="0">
              <a:defRPr/>
            </a:pPr>
            <a:r>
              <a:rPr lang="en-US" sz="1600" dirty="0">
                <a:solidFill>
                  <a:prstClr val="black"/>
                </a:solidFill>
                <a:latin typeface="Arial" panose="020B0604020202020204" pitchFamily="34" charset="0"/>
                <a:cs typeface="Arial" panose="020B0604020202020204" pitchFamily="34" charset="0"/>
              </a:rPr>
              <a:t>	Department of the Treasury</a:t>
            </a:r>
            <a:br>
              <a:rPr lang="en-US" sz="1600" dirty="0">
                <a:solidFill>
                  <a:prstClr val="black"/>
                </a:solidFill>
                <a:latin typeface="Arial" panose="020B0604020202020204" pitchFamily="34" charset="0"/>
                <a:cs typeface="Arial" panose="020B0604020202020204" pitchFamily="34" charset="0"/>
              </a:rPr>
            </a:br>
            <a:r>
              <a:rPr lang="en-US" sz="1600" dirty="0">
                <a:solidFill>
                  <a:prstClr val="black"/>
                </a:solidFill>
                <a:latin typeface="Arial" panose="020B0604020202020204" pitchFamily="34" charset="0"/>
                <a:cs typeface="Arial" panose="020B0604020202020204" pitchFamily="34" charset="0"/>
              </a:rPr>
              <a:t>	Bureau of the Fiscal Service</a:t>
            </a:r>
          </a:p>
          <a:p>
            <a:pPr lvl="0">
              <a:defRPr/>
            </a:pPr>
            <a:r>
              <a:rPr lang="en-US" sz="1600" dirty="0">
                <a:solidFill>
                  <a:prstClr val="black"/>
                </a:solidFill>
                <a:latin typeface="Arial" panose="020B0604020202020204" pitchFamily="34" charset="0"/>
                <a:cs typeface="Arial" panose="020B0604020202020204" pitchFamily="34" charset="0"/>
              </a:rPr>
              <a:t>	(304) 480-7602</a:t>
            </a:r>
          </a:p>
          <a:p>
            <a:pPr>
              <a:defRPr/>
            </a:pPr>
            <a:r>
              <a:rPr lang="en-US" sz="1600" dirty="0">
                <a:solidFill>
                  <a:prstClr val="black"/>
                </a:solidFill>
                <a:latin typeface="Arial" panose="020B0604020202020204" pitchFamily="34" charset="0"/>
                <a:cs typeface="Arial" panose="020B0604020202020204" pitchFamily="34" charset="0"/>
              </a:rPr>
              <a:t>	</a:t>
            </a:r>
            <a:r>
              <a:rPr lang="en-US" sz="1600" dirty="0">
                <a:solidFill>
                  <a:srgbClr val="7030A0"/>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Joshua.Hudkins@fiscal.treasury.gov</a:t>
            </a:r>
            <a:endParaRPr lang="en-US" sz="1600" dirty="0">
              <a:solidFill>
                <a:srgbClr val="7030A0"/>
              </a:solidFill>
              <a:latin typeface="Arial" panose="020B0604020202020204" pitchFamily="34" charset="0"/>
              <a:cs typeface="Arial" panose="020B0604020202020204" pitchFamily="34" charset="0"/>
            </a:endParaRPr>
          </a:p>
          <a:p>
            <a:pPr>
              <a:defRPr/>
            </a:pPr>
            <a:r>
              <a:rPr lang="en-US" sz="1600" dirty="0">
                <a:solidFill>
                  <a:srgbClr val="7030A0"/>
                </a:solidFill>
                <a:latin typeface="Arial" panose="020B0604020202020204" pitchFamily="34" charset="0"/>
                <a:cs typeface="Arial" panose="020B0604020202020204" pitchFamily="34" charset="0"/>
              </a:rPr>
              <a:t>        	</a:t>
            </a:r>
            <a:r>
              <a:rPr lang="en-US" sz="1600" dirty="0">
                <a:solidFill>
                  <a:srgbClr val="7030A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USSGL.Issues@fiscal.treasury.gov  </a:t>
            </a:r>
            <a:endParaRPr lang="en-US" sz="1600" dirty="0">
              <a:solidFill>
                <a:srgbClr val="7030A0"/>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1041051"/>
            <a:ext cx="3571875" cy="13973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a:extLst>
              <a:ext uri="{FF2B5EF4-FFF2-40B4-BE49-F238E27FC236}">
                <a16:creationId xmlns:a16="http://schemas.microsoft.com/office/drawing/2014/main" id="{554A2256-A5A6-FA90-CE25-679461C0B88E}"/>
              </a:ext>
            </a:extLst>
          </p:cNvPr>
          <p:cNvSpPr txBox="1"/>
          <p:nvPr/>
        </p:nvSpPr>
        <p:spPr>
          <a:xfrm>
            <a:off x="4725620" y="1201510"/>
            <a:ext cx="3418045" cy="369332"/>
          </a:xfrm>
          <a:prstGeom prst="rect">
            <a:avLst/>
          </a:prstGeom>
          <a:noFill/>
        </p:spPr>
        <p:txBody>
          <a:bodyPr wrap="square" rtlCol="0">
            <a:spAutoFit/>
          </a:bodyPr>
          <a:lstStyle/>
          <a:p>
            <a:r>
              <a:rPr lang="en-US" dirty="0">
                <a:solidFill>
                  <a:srgbClr val="00B050"/>
                </a:solidFill>
              </a:rPr>
              <a:t>USSGLteam@fiscal.treasury.gov</a:t>
            </a:r>
          </a:p>
        </p:txBody>
      </p:sp>
    </p:spTree>
    <p:extLst>
      <p:ext uri="{BB962C8B-B14F-4D97-AF65-F5344CB8AC3E}">
        <p14:creationId xmlns:p14="http://schemas.microsoft.com/office/powerpoint/2010/main" val="3602125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7450" y="126170"/>
            <a:ext cx="5760750" cy="830997"/>
          </a:xfrm>
          <a:prstGeom prst="rect">
            <a:avLst/>
          </a:prstGeom>
          <a:noFill/>
        </p:spPr>
        <p:txBody>
          <a:bodyPr wrap="square" rtlCol="0">
            <a:spAutoFit/>
          </a:bodyPr>
          <a:lstStyle/>
          <a:p>
            <a:r>
              <a:rPr lang="en-US" sz="4800" dirty="0"/>
              <a:t>Agenda</a:t>
            </a:r>
          </a:p>
        </p:txBody>
      </p:sp>
      <p:sp>
        <p:nvSpPr>
          <p:cNvPr id="4" name="TextBox 3"/>
          <p:cNvSpPr txBox="1"/>
          <p:nvPr/>
        </p:nvSpPr>
        <p:spPr>
          <a:xfrm>
            <a:off x="232235" y="957167"/>
            <a:ext cx="8449100" cy="4893647"/>
          </a:xfrm>
          <a:prstGeom prst="rect">
            <a:avLst/>
          </a:prstGeom>
          <a:noFill/>
        </p:spPr>
        <p:txBody>
          <a:bodyPr wrap="square" rtlCol="0">
            <a:spAutoFit/>
          </a:bodyPr>
          <a:lstStyle/>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Fiscal Year 2023 Ballot Items</a:t>
            </a:r>
          </a:p>
          <a:p>
            <a:pPr lvl="1"/>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Fiscal Year 2024 Ballot items</a:t>
            </a:r>
          </a:p>
          <a:p>
            <a:pPr lvl="1"/>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USSGL Scenarios</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USSGL Working Groups</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USSGL Issues Resolution</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Updates on Information provided at April IRC meeting</a:t>
            </a:r>
          </a:p>
          <a:p>
            <a:pPr marL="914400" lvl="1" indent="-4572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lvl="1"/>
            <a:endParaRPr lang="en-US" sz="22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353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111000 Undeposited Collections</a:t>
            </a:r>
          </a:p>
          <a:p>
            <a:pPr marR="0" lvl="1">
              <a:spcAft>
                <a:spcPts val="0"/>
              </a:spcAft>
            </a:pPr>
            <a:r>
              <a:rPr lang="en-US" sz="2200" dirty="0"/>
              <a:t>This account is used to record the amount of collections on hand/in transit for deposit,</a:t>
            </a:r>
            <a:r>
              <a:rPr lang="en-US" sz="2200" strike="sngStrike" dirty="0">
                <a:highlight>
                  <a:srgbClr val="FFFF00"/>
                </a:highlight>
              </a:rPr>
              <a:t> not yet deposited within the same accounting period </a:t>
            </a:r>
            <a:r>
              <a:rPr lang="en-US" sz="2200" dirty="0">
                <a:highlight>
                  <a:srgbClr val="FFFF00"/>
                </a:highlight>
              </a:rPr>
              <a:t>deposited but not confirmed, and deposits confirmed but not yet recorded in a Treasury Account Symbol in CARS</a:t>
            </a:r>
            <a:r>
              <a:rPr lang="en-US" sz="2200" dirty="0"/>
              <a:t>.  This account does not close at year-end</a:t>
            </a:r>
          </a:p>
          <a:p>
            <a:pPr marR="0" lvl="1">
              <a:spcAft>
                <a:spcPts val="0"/>
              </a:spcAft>
            </a:pPr>
            <a:r>
              <a:rPr lang="en-US" sz="2200" b="1" dirty="0"/>
              <a:t>Justification</a:t>
            </a:r>
            <a:r>
              <a:rPr lang="en-US" sz="2200" dirty="0"/>
              <a:t>:  Align the USSGL Definition with OMB Circular No. A-136, Section II.3.2.3 – Assets.</a:t>
            </a:r>
          </a:p>
          <a:p>
            <a:pPr lvl="1"/>
            <a:endParaRPr lang="en-US" sz="2600" dirty="0"/>
          </a:p>
          <a:p>
            <a:pPr marL="0" indent="0">
              <a:buNone/>
            </a:pPr>
            <a:endParaRPr lang="en-US" sz="2200" dirty="0"/>
          </a:p>
          <a:p>
            <a:pPr marL="0" indent="0">
              <a:buNone/>
            </a:pPr>
            <a:endParaRPr lang="en-US" sz="2600" dirty="0"/>
          </a:p>
          <a:p>
            <a:pPr marL="457200" lvl="1" indent="0">
              <a:buNone/>
            </a:pPr>
            <a:endParaRPr lang="en-US" dirty="0"/>
          </a:p>
        </p:txBody>
      </p:sp>
      <p:sp>
        <p:nvSpPr>
          <p:cNvPr id="3" name="Content Placeholder 2"/>
          <p:cNvSpPr>
            <a:spLocks noGrp="1"/>
          </p:cNvSpPr>
          <p:nvPr>
            <p:ph sz="quarter" idx="11"/>
          </p:nvPr>
        </p:nvSpPr>
        <p:spPr/>
        <p:txBody>
          <a:bodyPr/>
          <a:lstStyle/>
          <a:p>
            <a:r>
              <a:rPr lang="en-US" dirty="0">
                <a:latin typeface="+mn-lt"/>
              </a:rPr>
              <a:t>Fiscal Year 2023 Ballot Items - Modifications</a:t>
            </a:r>
          </a:p>
        </p:txBody>
      </p:sp>
    </p:spTree>
    <p:extLst>
      <p:ext uri="{BB962C8B-B14F-4D97-AF65-F5344CB8AC3E}">
        <p14:creationId xmlns:p14="http://schemas.microsoft.com/office/powerpoint/2010/main" val="3595309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239914"/>
            <a:ext cx="8686800" cy="4932285"/>
          </a:xfrm>
        </p:spPr>
        <p:txBody>
          <a:bodyPr/>
          <a:lstStyle/>
          <a:p>
            <a:r>
              <a:rPr lang="en-US" sz="2400" dirty="0"/>
              <a:t>439403 Anticipated Receipts Unavailable for Obligation Upon Collection</a:t>
            </a:r>
          </a:p>
          <a:p>
            <a:pPr marR="0" lvl="1">
              <a:spcAft>
                <a:spcPts val="0"/>
              </a:spcAft>
            </a:pPr>
            <a:r>
              <a:rPr lang="en-US" sz="1400" b="1" dirty="0"/>
              <a:t>Definition</a:t>
            </a:r>
            <a:r>
              <a:rPr lang="en-US" sz="1400" dirty="0"/>
              <a:t>: This account is used to record the anticipated receipts that, immediately upon collection, are not available for obligation but for investment.</a:t>
            </a:r>
          </a:p>
          <a:p>
            <a:pPr marR="0" lvl="1">
              <a:spcAft>
                <a:spcPts val="0"/>
              </a:spcAft>
            </a:pPr>
            <a:r>
              <a:rPr lang="en-US" sz="1400" b="1" dirty="0"/>
              <a:t>Justification</a:t>
            </a:r>
            <a:r>
              <a:rPr lang="en-US" sz="1400" dirty="0"/>
              <a:t>: This account is needed to anticipate receipts that are not immediately available for obligation upon collection but are available for investment.</a:t>
            </a:r>
          </a:p>
          <a:p>
            <a:r>
              <a:rPr lang="en-US" sz="2400" dirty="0"/>
              <a:t>490110 Reinstated Delivered Orders – Obligations, Unpaid</a:t>
            </a:r>
          </a:p>
          <a:p>
            <a:pPr lvl="1"/>
            <a:r>
              <a:rPr lang="en-US" sz="1400" b="1" dirty="0"/>
              <a:t>Definition</a:t>
            </a:r>
            <a:r>
              <a:rPr lang="en-US" sz="1400" dirty="0"/>
              <a:t>:  This account is used to reinstate the amount accrued or due for: (1) services performed by employees, contractors, vendors, carriers, grantees, lessors, and other government funds; (2) goods and tangible property received; (3) programs for which no current service performance is required such as annuities, insurance claims, benefits payments, loans, etc.  This USSGL account is only applicable to budget object class 41.</a:t>
            </a:r>
          </a:p>
          <a:p>
            <a:pPr lvl="1"/>
            <a:r>
              <a:rPr lang="en-US" sz="1400" b="1" dirty="0"/>
              <a:t>Justification</a:t>
            </a:r>
            <a:r>
              <a:rPr lang="en-US" sz="1400" dirty="0"/>
              <a:t>:  For situations where there is a downward adjustment of a prior year unpaid obligation and an outstanding valid obligation, USSGL account 490110 reestablishes the delivered order, unpaid obligation.  Like USSGL account 480110, this USSGL account is only applicable to budget object class 41.  There will be a GTAS validation to enforce this.</a:t>
            </a:r>
          </a:p>
          <a:p>
            <a:pPr marL="0" indent="0">
              <a:buNone/>
            </a:pPr>
            <a:endParaRPr lang="en-US" sz="1800" dirty="0"/>
          </a:p>
          <a:p>
            <a:pPr lvl="1"/>
            <a:endParaRPr lang="en-US" sz="1800" dirty="0"/>
          </a:p>
          <a:p>
            <a:pPr marL="0" indent="0">
              <a:buNone/>
            </a:pPr>
            <a:endParaRPr lang="en-US" sz="1800" dirty="0"/>
          </a:p>
          <a:p>
            <a:pPr marL="0"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a:xfrm>
            <a:off x="228600" y="152401"/>
            <a:ext cx="8686800" cy="1087514"/>
          </a:xfrm>
        </p:spPr>
        <p:txBody>
          <a:bodyPr/>
          <a:lstStyle/>
          <a:p>
            <a:pPr marL="0" lvl="1" indent="0">
              <a:spcBef>
                <a:spcPts val="0"/>
              </a:spcBef>
              <a:buNone/>
            </a:pPr>
            <a:r>
              <a:rPr lang="en-US" sz="3600" dirty="0">
                <a:latin typeface="+mn-lt"/>
              </a:rPr>
              <a:t>Fiscal Year 2024 Ballot items - Additions </a:t>
            </a:r>
          </a:p>
        </p:txBody>
      </p:sp>
    </p:spTree>
    <p:extLst>
      <p:ext uri="{BB962C8B-B14F-4D97-AF65-F5344CB8AC3E}">
        <p14:creationId xmlns:p14="http://schemas.microsoft.com/office/powerpoint/2010/main" val="3654576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239914"/>
            <a:ext cx="8686800" cy="4932285"/>
          </a:xfrm>
        </p:spPr>
        <p:txBody>
          <a:bodyPr/>
          <a:lstStyle/>
          <a:p>
            <a:r>
              <a:rPr lang="en-US" sz="2600" dirty="0"/>
              <a:t>593900 Contra Revenue for Lessor Lease Revenue</a:t>
            </a:r>
          </a:p>
          <a:p>
            <a:pPr marL="0" indent="0">
              <a:buNone/>
            </a:pPr>
            <a:r>
              <a:rPr lang="en-US" sz="2600" dirty="0"/>
              <a:t> -   </a:t>
            </a:r>
            <a:r>
              <a:rPr lang="en-US" sz="2000" b="1" dirty="0"/>
              <a:t>Definition</a:t>
            </a:r>
            <a:r>
              <a:rPr lang="en-US" sz="2000" dirty="0"/>
              <a:t>: </a:t>
            </a:r>
            <a:r>
              <a:rPr lang="en-US" sz="2000" dirty="0">
                <a:effectLst/>
                <a:latin typeface="Times New Roman" panose="02020603050405020304" pitchFamily="18" charset="0"/>
                <a:ea typeface="Times New Roman" panose="02020603050405020304" pitchFamily="18" charset="0"/>
              </a:rPr>
              <a:t>This account is used to record the amount reflecting a reduction in revenue received when realization is not expected.  Amounts recorded are based on adjustments, allowances, and refunds in which revenue is earned.  Provisions for credit losses on lease revenue estimated in USSGL 193900 “Allowance fo</a:t>
            </a:r>
            <a:r>
              <a:rPr lang="en-US" sz="2000" dirty="0">
                <a:latin typeface="Times New Roman" panose="02020603050405020304" pitchFamily="18" charset="0"/>
                <a:ea typeface="Times New Roman" panose="02020603050405020304" pitchFamily="18" charset="0"/>
              </a:rPr>
              <a:t>r Loss on Lease Receivable” also are recorded in this account.</a:t>
            </a:r>
          </a:p>
          <a:p>
            <a:pPr marL="0" indent="0">
              <a:buNone/>
            </a:pPr>
            <a:r>
              <a:rPr lang="en-US" sz="2600" dirty="0"/>
              <a:t> -  </a:t>
            </a:r>
            <a:r>
              <a:rPr lang="en-US" sz="2000" b="1" dirty="0"/>
              <a:t>Justification</a:t>
            </a:r>
            <a:r>
              <a:rPr lang="en-US" sz="2000" dirty="0"/>
              <a:t>: Provide contra-revenue account for Lessor Revenue, which will include the Allowance for Loss on Lease Receivable and other revenue adjustments.</a:t>
            </a:r>
            <a:endParaRPr lang="en-US" sz="2000" dirty="0">
              <a:latin typeface="Times New Roman" panose="02020603050405020304" pitchFamily="18" charset="0"/>
              <a:ea typeface="Times New Roman" panose="02020603050405020304" pitchFamily="18" charset="0"/>
            </a:endParaRPr>
          </a:p>
          <a:p>
            <a:pPr marL="0" indent="0">
              <a:buNone/>
            </a:pPr>
            <a:endParaRPr lang="en-US" sz="2400" dirty="0">
              <a:effectLst/>
              <a:highlight>
                <a:srgbClr val="008000"/>
              </a:highlight>
              <a:latin typeface="Times New Roman" panose="02020603050405020304" pitchFamily="18" charset="0"/>
              <a:ea typeface="Times New Roman" panose="02020603050405020304" pitchFamily="18" charset="0"/>
            </a:endParaRPr>
          </a:p>
          <a:p>
            <a:pPr marL="0" indent="0">
              <a:buNone/>
            </a:pPr>
            <a:endParaRPr lang="en-US" sz="18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a:xfrm>
            <a:off x="228600" y="152400"/>
            <a:ext cx="8686800" cy="1010705"/>
          </a:xfrm>
        </p:spPr>
        <p:txBody>
          <a:bodyPr/>
          <a:lstStyle/>
          <a:p>
            <a:pPr marL="0" lvl="1" indent="0">
              <a:spcBef>
                <a:spcPts val="0"/>
              </a:spcBef>
              <a:buNone/>
            </a:pPr>
            <a:r>
              <a:rPr lang="en-US" sz="3600" dirty="0">
                <a:latin typeface="+mn-lt"/>
              </a:rPr>
              <a:t>Fiscal Year 2024 Ballot items - Additions</a:t>
            </a:r>
          </a:p>
        </p:txBody>
      </p:sp>
    </p:spTree>
    <p:extLst>
      <p:ext uri="{BB962C8B-B14F-4D97-AF65-F5344CB8AC3E}">
        <p14:creationId xmlns:p14="http://schemas.microsoft.com/office/powerpoint/2010/main" val="3124951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259000 – Other Debt</a:t>
            </a:r>
          </a:p>
          <a:p>
            <a:pPr lvl="1"/>
            <a:r>
              <a:rPr lang="en-US" sz="1800" b="1" dirty="0">
                <a:effectLst/>
                <a:ea typeface="Times New Roman" panose="02020603050405020304" pitchFamily="18" charset="0"/>
              </a:rPr>
              <a:t>Definition</a:t>
            </a:r>
            <a:r>
              <a:rPr lang="en-US" sz="1800" dirty="0">
                <a:effectLst/>
                <a:ea typeface="Times New Roman" panose="02020603050405020304" pitchFamily="18" charset="0"/>
              </a:rPr>
              <a:t>:  This account is used to record all other forms of U.S. Federal Government obligations, secured and unsecured, not otherwise classified in another USSGL account. This account excludes appropriated debt and repayable advances, </a:t>
            </a:r>
            <a:r>
              <a:rPr lang="en-US" sz="1800" dirty="0">
                <a:solidFill>
                  <a:srgbClr val="2F5496"/>
                </a:solidFill>
                <a:effectLst/>
                <a:highlight>
                  <a:srgbClr val="FFFF00"/>
                </a:highlight>
                <a:ea typeface="Times New Roman" panose="02020603050405020304" pitchFamily="18" charset="0"/>
              </a:rPr>
              <a:t>but includes the liability for contracts that transfer ownership of an underlying asset and are treated as a financed asset purchase per SFFAS 54, Par. 25</a:t>
            </a:r>
            <a:r>
              <a:rPr lang="en-US" sz="1800" dirty="0">
                <a:effectLst/>
                <a:highlight>
                  <a:srgbClr val="FFFF00"/>
                </a:highlight>
                <a:ea typeface="Times New Roman" panose="02020603050405020304" pitchFamily="18" charset="0"/>
              </a:rPr>
              <a:t>.</a:t>
            </a:r>
            <a:r>
              <a:rPr lang="en-US" sz="1800" dirty="0">
                <a:effectLst/>
                <a:ea typeface="Times New Roman" panose="02020603050405020304" pitchFamily="18" charset="0"/>
              </a:rPr>
              <a:t> This account does not close at year-end.</a:t>
            </a:r>
          </a:p>
          <a:p>
            <a:pPr lvl="1"/>
            <a:r>
              <a:rPr lang="en-US" sz="1800" b="1" dirty="0">
                <a:effectLst/>
                <a:latin typeface="Times New Roman" panose="02020603050405020304" pitchFamily="18" charset="0"/>
                <a:ea typeface="Times New Roman" panose="02020603050405020304" pitchFamily="18" charset="0"/>
              </a:rPr>
              <a:t>Justification</a:t>
            </a:r>
            <a:r>
              <a:rPr lang="en-US" sz="1800" dirty="0">
                <a:effectLst/>
                <a:latin typeface="Times New Roman" panose="02020603050405020304" pitchFamily="18" charset="0"/>
                <a:ea typeface="Times New Roman" panose="02020603050405020304" pitchFamily="18" charset="0"/>
              </a:rPr>
              <a:t>:  Provide guidance for the recognition of the liability incurred for a financed asset purchas</a:t>
            </a:r>
            <a:r>
              <a:rPr lang="en-US" sz="1800" dirty="0">
                <a:latin typeface="Times New Roman" panose="02020603050405020304" pitchFamily="18" charset="0"/>
                <a:ea typeface="Times New Roman" panose="02020603050405020304" pitchFamily="18" charset="0"/>
              </a:rPr>
              <a:t>e transaction, from lease contracts that transfer ownership of the underlying asset per SFFAS 54, Par. 25.</a:t>
            </a:r>
            <a:endParaRPr lang="en-US" sz="1800" dirty="0">
              <a:effectLst/>
              <a:latin typeface="Times New Roman" panose="02020603050405020304" pitchFamily="18" charset="0"/>
              <a:ea typeface="Times New Roman" panose="02020603050405020304" pitchFamily="18" charset="0"/>
            </a:endParaRPr>
          </a:p>
          <a:p>
            <a:pPr lvl="1"/>
            <a:endParaRPr lang="en-US" sz="1400" dirty="0"/>
          </a:p>
          <a:p>
            <a:pPr marL="0" indent="0">
              <a:buNone/>
            </a:pPr>
            <a:endParaRPr lang="en-US" sz="1800" dirty="0"/>
          </a:p>
          <a:p>
            <a:pPr lvl="1"/>
            <a:endParaRPr lang="en-US" sz="1800" dirty="0"/>
          </a:p>
          <a:p>
            <a:pPr marL="457200" lvl="1"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latin typeface="+mn-lt"/>
              </a:rPr>
              <a:t>Fiscal Year 2024 Ballot items - Modifications</a:t>
            </a:r>
          </a:p>
        </p:txBody>
      </p:sp>
    </p:spTree>
    <p:extLst>
      <p:ext uri="{BB962C8B-B14F-4D97-AF65-F5344CB8AC3E}">
        <p14:creationId xmlns:p14="http://schemas.microsoft.com/office/powerpoint/2010/main" val="3188374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800" dirty="0"/>
              <a:t>480110 – Reinstated Undelivered Orders – Obligations, Unpaid</a:t>
            </a:r>
          </a:p>
          <a:p>
            <a:pPr lvl="1"/>
            <a:r>
              <a:rPr lang="en-US" sz="1800" b="1" dirty="0">
                <a:effectLst/>
                <a:ea typeface="Times New Roman" panose="02020603050405020304" pitchFamily="18" charset="0"/>
              </a:rPr>
              <a:t>Definition</a:t>
            </a:r>
            <a:r>
              <a:rPr lang="en-US" sz="1800" dirty="0">
                <a:effectLst/>
                <a:ea typeface="Times New Roman" panose="02020603050405020304" pitchFamily="18" charset="0"/>
              </a:rPr>
              <a:t>:  </a:t>
            </a:r>
            <a:r>
              <a:rPr lang="en-US" sz="2000" dirty="0">
                <a:effectLst/>
                <a:latin typeface="TimesNewRoman"/>
                <a:ea typeface="Times New Roman" panose="02020603050405020304" pitchFamily="18" charset="0"/>
                <a:cs typeface="Courier New" panose="02070309020205020404" pitchFamily="49" charset="0"/>
              </a:rPr>
              <a:t>This account is used to reinstate the amount of goods and/or services ordered, which have not been actually or constructively received and for which amounts have not been prepaid or advanced. </a:t>
            </a:r>
            <a:r>
              <a:rPr lang="en-US" sz="2000" dirty="0">
                <a:effectLst/>
                <a:highlight>
                  <a:srgbClr val="FFFF00"/>
                </a:highlight>
                <a:latin typeface="Times New Roman" panose="02020603050405020304" pitchFamily="18" charset="0"/>
                <a:ea typeface="Times New Roman" panose="02020603050405020304" pitchFamily="18" charset="0"/>
              </a:rPr>
              <a:t>This USSGL account is only applicable to budget object class 41.</a:t>
            </a:r>
            <a:endParaRPr lang="en-US" sz="2000" dirty="0">
              <a:effectLst/>
              <a:ea typeface="Times New Roman" panose="02020603050405020304" pitchFamily="18" charset="0"/>
            </a:endParaRPr>
          </a:p>
          <a:p>
            <a:pPr lvl="1"/>
            <a:r>
              <a:rPr lang="en-US" sz="1800" b="1" dirty="0">
                <a:effectLst/>
                <a:latin typeface="Times New Roman" panose="02020603050405020304" pitchFamily="18" charset="0"/>
                <a:ea typeface="Times New Roman" panose="02020603050405020304" pitchFamily="18" charset="0"/>
              </a:rPr>
              <a:t>Justification</a:t>
            </a:r>
            <a:r>
              <a:rPr lang="en-US" sz="180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Added a sentence to make sure agencies understand that USSGL account 480110 is only applicable to budget object class 41.</a:t>
            </a: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lvl="1"/>
            <a:endParaRPr lang="en-US" sz="1400" dirty="0"/>
          </a:p>
          <a:p>
            <a:pPr marL="0" indent="0">
              <a:buNone/>
            </a:pPr>
            <a:endParaRPr lang="en-US" sz="1800" dirty="0"/>
          </a:p>
          <a:p>
            <a:pPr lvl="1"/>
            <a:endParaRPr lang="en-US" sz="1800" dirty="0"/>
          </a:p>
          <a:p>
            <a:pPr marL="457200" lvl="1"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latin typeface="+mn-lt"/>
              </a:rPr>
              <a:t>Fiscal Year 2024 Ballot items - Modifications</a:t>
            </a:r>
          </a:p>
        </p:txBody>
      </p:sp>
    </p:spTree>
    <p:extLst>
      <p:ext uri="{BB962C8B-B14F-4D97-AF65-F5344CB8AC3E}">
        <p14:creationId xmlns:p14="http://schemas.microsoft.com/office/powerpoint/2010/main" val="941647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800" dirty="0"/>
              <a:t>693000 – Lessee Lease Expense</a:t>
            </a:r>
          </a:p>
          <a:p>
            <a:pPr lvl="1"/>
            <a:r>
              <a:rPr lang="en-US" sz="1800" b="1" dirty="0">
                <a:effectLst/>
                <a:ea typeface="Times New Roman" panose="02020603050405020304" pitchFamily="18" charset="0"/>
              </a:rPr>
              <a:t>Definition</a:t>
            </a:r>
            <a:r>
              <a:rPr lang="en-US" sz="1800" dirty="0">
                <a:effectLst/>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This account is used to record the amount of expenses incurred from (1) Short-term lease payments paid by a lessee </a:t>
            </a:r>
            <a:r>
              <a:rPr lang="en-US" sz="1800" b="1" dirty="0">
                <a:solidFill>
                  <a:srgbClr val="4472C4"/>
                </a:solidFill>
                <a:effectLst/>
                <a:highlight>
                  <a:srgbClr val="FFFF00"/>
                </a:highlight>
                <a:latin typeface="Times New Roman" panose="02020603050405020304" pitchFamily="18" charset="0"/>
                <a:ea typeface="Times New Roman" panose="02020603050405020304" pitchFamily="18" charset="0"/>
              </a:rPr>
              <a:t>to the lessor</a:t>
            </a:r>
            <a:r>
              <a:rPr lang="en-US" sz="1800" dirty="0">
                <a:effectLst/>
                <a:latin typeface="Times New Roman" panose="02020603050405020304" pitchFamily="18" charset="0"/>
                <a:ea typeface="Times New Roman" panose="02020603050405020304" pitchFamily="18" charset="0"/>
              </a:rPr>
              <a:t> based on the provisions of the lease contract; (2) Intragovernmental lease expenses paid by a lessee </a:t>
            </a:r>
            <a:r>
              <a:rPr lang="en-US" sz="1800" b="1" dirty="0">
                <a:solidFill>
                  <a:srgbClr val="4472C4"/>
                </a:solidFill>
                <a:effectLst/>
                <a:highlight>
                  <a:srgbClr val="FFFF00"/>
                </a:highlight>
                <a:latin typeface="Times New Roman" panose="02020603050405020304" pitchFamily="18" charset="0"/>
                <a:ea typeface="Times New Roman" panose="02020603050405020304" pitchFamily="18" charset="0"/>
              </a:rPr>
              <a:t>to the lessor</a:t>
            </a:r>
            <a:r>
              <a:rPr lang="en-US" sz="1800" dirty="0">
                <a:effectLst/>
                <a:latin typeface="Times New Roman" panose="02020603050405020304" pitchFamily="18" charset="0"/>
                <a:ea typeface="Times New Roman" panose="02020603050405020304" pitchFamily="18" charset="0"/>
              </a:rPr>
              <a:t>, including lease-related operating costs (maintenance, utilities, taxes, etc.,) </a:t>
            </a:r>
            <a:r>
              <a:rPr lang="en-US" sz="1800" strike="sngStrike" dirty="0">
                <a:solidFill>
                  <a:srgbClr val="FF0000"/>
                </a:solidFill>
                <a:effectLst/>
                <a:latin typeface="Times New Roman" panose="02020603050405020304" pitchFamily="18" charset="0"/>
                <a:ea typeface="Times New Roman" panose="02020603050405020304" pitchFamily="18" charset="0"/>
              </a:rPr>
              <a:t>paid to a lessor</a:t>
            </a:r>
            <a:r>
              <a:rPr lang="en-US" sz="1800" dirty="0">
                <a:solidFill>
                  <a:srgbClr val="FF0000"/>
                </a:solidFill>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based on the provisions of the lease agreement; and (3) Variable payments based on future performance of the lessee or usage of the underlying asset in leases other than short-term, intragovernmental, and lease contracts that transfer ownership.  For certain variable payments included in the lessee lease liability rather than expense, see SFFAS 54, Pars. 41.  </a:t>
            </a:r>
            <a:r>
              <a:rPr lang="en-US" sz="1800" b="1" dirty="0">
                <a:solidFill>
                  <a:srgbClr val="4472C4"/>
                </a:solidFill>
                <a:effectLst/>
                <a:highlight>
                  <a:srgbClr val="FFFF00"/>
                </a:highlight>
                <a:latin typeface="Times New Roman" panose="02020603050405020304" pitchFamily="18" charset="0"/>
                <a:ea typeface="Times New Roman" panose="02020603050405020304" pitchFamily="18" charset="0"/>
              </a:rPr>
              <a:t>(Note: lease-related operating costs (maintenance, utilities, taxes, etc.,) NOT paid to a lessor should be included in SGL 610000 rather than 693000.)</a:t>
            </a:r>
            <a:endParaRPr lang="en-US" sz="2000" dirty="0">
              <a:effectLst/>
              <a:ea typeface="Times New Roman" panose="02020603050405020304" pitchFamily="18" charset="0"/>
            </a:endParaRPr>
          </a:p>
          <a:p>
            <a:pPr lvl="1"/>
            <a:r>
              <a:rPr lang="en-US" sz="1800" b="1" dirty="0">
                <a:effectLst/>
                <a:latin typeface="Times New Roman" panose="02020603050405020304" pitchFamily="18" charset="0"/>
                <a:ea typeface="Times New Roman" panose="02020603050405020304" pitchFamily="18" charset="0"/>
              </a:rPr>
              <a:t>Justification</a:t>
            </a:r>
            <a:r>
              <a:rPr lang="en-US"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To clarify the use of the Lessee Lease Expense account for Intragovernmental Lease Disclosures is only for expenses paid to the lessor, per SFFAS 54, Par. 27.</a:t>
            </a: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2000" dirty="0">
              <a:effectLst/>
              <a:latin typeface="Courier New" panose="02070309020205020404" pitchFamily="49" charset="0"/>
              <a:ea typeface="Times New Roman" panose="02020603050405020304" pitchFamily="18" charset="0"/>
              <a:cs typeface="Times New Roman" panose="02020603050405020304" pitchFamily="18" charset="0"/>
            </a:endParaRPr>
          </a:p>
          <a:p>
            <a:pPr marL="457200" lvl="1" indent="0">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effectLst/>
              <a:latin typeface="Courier New" panose="02070309020205020404" pitchFamily="49" charset="0"/>
              <a:ea typeface="Times New Roman" panose="02020603050405020304" pitchFamily="18" charset="0"/>
              <a:cs typeface="Times New Roman" panose="02020603050405020304" pitchFamily="18" charset="0"/>
            </a:endParaRPr>
          </a:p>
          <a:p>
            <a:pPr lvl="1"/>
            <a:endParaRPr lang="en-US" sz="1400" dirty="0"/>
          </a:p>
          <a:p>
            <a:pPr marL="0" indent="0">
              <a:buNone/>
            </a:pPr>
            <a:endParaRPr lang="en-US" sz="1800" dirty="0"/>
          </a:p>
          <a:p>
            <a:pPr lvl="1"/>
            <a:endParaRPr lang="en-US" sz="1800" dirty="0"/>
          </a:p>
          <a:p>
            <a:pPr marL="457200" lvl="1" indent="0">
              <a:buNone/>
            </a:pPr>
            <a:endParaRPr lang="en-US" sz="2200" dirty="0"/>
          </a:p>
          <a:p>
            <a:pPr marL="0" indent="0">
              <a:buNone/>
            </a:pPr>
            <a:endParaRPr lang="en-US" sz="2200" dirty="0"/>
          </a:p>
          <a:p>
            <a:pPr lvl="1"/>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dirty="0">
                <a:latin typeface="+mn-lt"/>
              </a:rPr>
              <a:t>Fiscal Year 2024 Ballot items - Modifications</a:t>
            </a:r>
          </a:p>
        </p:txBody>
      </p:sp>
    </p:spTree>
    <p:extLst>
      <p:ext uri="{BB962C8B-B14F-4D97-AF65-F5344CB8AC3E}">
        <p14:creationId xmlns:p14="http://schemas.microsoft.com/office/powerpoint/2010/main" val="3446461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sz="2600" dirty="0"/>
              <a:t>Coordinating with OMB to address budgetary guidance</a:t>
            </a:r>
            <a:endParaRPr lang="en-US" sz="1800" dirty="0"/>
          </a:p>
          <a:p>
            <a:pPr lvl="1"/>
            <a:r>
              <a:rPr lang="en-US" sz="1800" dirty="0">
                <a:latin typeface="Calibri" panose="020F0502020204030204" pitchFamily="34" charset="0"/>
                <a:cs typeface="Times New Roman" panose="02020603050405020304" pitchFamily="18" charset="0"/>
              </a:rPr>
              <a:t>Authority Temporarily Precluded from Obligation</a:t>
            </a: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Receipts Not Available for Obligation Upon Collection</a:t>
            </a:r>
            <a:r>
              <a:rPr lang="en-US" sz="1800" dirty="0"/>
              <a:t> </a:t>
            </a: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Advance Appropriation</a:t>
            </a:r>
            <a:endParaRPr lang="en-US" sz="1800" dirty="0"/>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Appropriation Transfers</a:t>
            </a: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Transfer of Prior Year Balances</a:t>
            </a:r>
            <a:endParaRPr lang="en-US" sz="1800" dirty="0"/>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Congressional Deferral</a:t>
            </a: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Leases –Intragovernmental</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Leases – Short Term</a:t>
            </a: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Leases – RTU (Budgetary Capital)</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Leases – RTU (Budgetary Operating no cancellation)</a:t>
            </a: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Leases – RTU (Budgetary Operating with cancellation)</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Technology Modernization Fund (Addendum #2)</a:t>
            </a: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Foreign Military Sales</a:t>
            </a:r>
            <a:endParaRPr lang="en-US" sz="1800" dirty="0"/>
          </a:p>
          <a:p>
            <a:pPr marL="457200" lvl="1" indent="0">
              <a:buNone/>
            </a:pPr>
            <a:endParaRPr lang="en-US" sz="2200" dirty="0"/>
          </a:p>
          <a:p>
            <a:pPr lvl="2"/>
            <a:endParaRPr lang="en-US" sz="1800" dirty="0"/>
          </a:p>
          <a:p>
            <a:pPr lvl="1"/>
            <a:endParaRPr lang="en-US" sz="2200" dirty="0"/>
          </a:p>
          <a:p>
            <a:pPr marL="0" indent="0">
              <a:buNone/>
            </a:pPr>
            <a:endParaRPr lang="en-US" sz="2200" dirty="0"/>
          </a:p>
          <a:p>
            <a:pPr marL="457200" lvl="1" indent="0">
              <a:buNone/>
            </a:pPr>
            <a:endParaRPr lang="en-US" sz="2200" dirty="0"/>
          </a:p>
          <a:p>
            <a:endParaRPr lang="en-US" sz="2600" dirty="0"/>
          </a:p>
        </p:txBody>
      </p:sp>
      <p:sp>
        <p:nvSpPr>
          <p:cNvPr id="3" name="Content Placeholder 2"/>
          <p:cNvSpPr>
            <a:spLocks noGrp="1"/>
          </p:cNvSpPr>
          <p:nvPr>
            <p:ph sz="quarter" idx="11"/>
          </p:nvPr>
        </p:nvSpPr>
        <p:spPr/>
        <p:txBody>
          <a:bodyPr/>
          <a:lstStyle/>
          <a:p>
            <a:r>
              <a:rPr lang="en-US" sz="4400" dirty="0">
                <a:latin typeface="+mn-lt"/>
              </a:rPr>
              <a:t>USSGL Scenarios</a:t>
            </a:r>
          </a:p>
        </p:txBody>
      </p:sp>
    </p:spTree>
    <p:extLst>
      <p:ext uri="{BB962C8B-B14F-4D97-AF65-F5344CB8AC3E}">
        <p14:creationId xmlns:p14="http://schemas.microsoft.com/office/powerpoint/2010/main" val="2822251473"/>
      </p:ext>
    </p:extLst>
  </p:cSld>
  <p:clrMapOvr>
    <a:masterClrMapping/>
  </p:clrMapOvr>
</p:sld>
</file>

<file path=ppt/theme/theme1.xml><?xml version="1.0" encoding="utf-8"?>
<a:theme xmlns:a="http://schemas.openxmlformats.org/drawingml/2006/main" name="Bureau of the Fiscal Servic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ureau of the Fiscal Service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79440</TotalTime>
  <Words>1399</Words>
  <Application>Microsoft Office PowerPoint</Application>
  <PresentationFormat>On-screen Show (4:3)</PresentationFormat>
  <Paragraphs>187</Paragraphs>
  <Slides>15</Slides>
  <Notes>12</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15</vt:i4>
      </vt:variant>
    </vt:vector>
  </HeadingPairs>
  <TitlesOfParts>
    <vt:vector size="23" baseType="lpstr">
      <vt:lpstr>Arial</vt:lpstr>
      <vt:lpstr>Calibri</vt:lpstr>
      <vt:lpstr>Courier New</vt:lpstr>
      <vt:lpstr>Times New Roman</vt:lpstr>
      <vt:lpstr>TimesNewRoman</vt:lpstr>
      <vt:lpstr>Bureau of the Fiscal Service PPT Template</vt:lpstr>
      <vt:lpstr>1_Bureau of the Fiscal Service PPT Template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Dept. of the Treasury, FMS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April D. Battle</dc:creator>
  <cp:lastModifiedBy>Joshua E. Hudkins</cp:lastModifiedBy>
  <cp:revision>1430</cp:revision>
  <cp:lastPrinted>2018-02-14T19:42:11Z</cp:lastPrinted>
  <dcterms:created xsi:type="dcterms:W3CDTF">2014-06-05T14:12:22Z</dcterms:created>
  <dcterms:modified xsi:type="dcterms:W3CDTF">2023-05-01T18:07:47Z</dcterms:modified>
</cp:coreProperties>
</file>