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308" r:id="rId3"/>
    <p:sldId id="299" r:id="rId4"/>
    <p:sldId id="292" r:id="rId5"/>
    <p:sldId id="306" r:id="rId6"/>
    <p:sldId id="302" r:id="rId7"/>
    <p:sldId id="293" r:id="rId8"/>
    <p:sldId id="297" r:id="rId9"/>
    <p:sldId id="296" r:id="rId10"/>
    <p:sldId id="304" r:id="rId11"/>
    <p:sldId id="309" r:id="rId12"/>
    <p:sldId id="263" r:id="rId13"/>
    <p:sldId id="305" r:id="rId14"/>
    <p:sldId id="303" r:id="rId15"/>
    <p:sldId id="307" r:id="rId16"/>
    <p:sldId id="283" r:id="rId17"/>
    <p:sldId id="310" r:id="rId18"/>
    <p:sldId id="277" r:id="rId19"/>
    <p:sldId id="26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716" autoAdjust="0"/>
  </p:normalViewPr>
  <p:slideViewPr>
    <p:cSldViewPr>
      <p:cViewPr varScale="1">
        <p:scale>
          <a:sx n="54" d="100"/>
          <a:sy n="54" d="100"/>
        </p:scale>
        <p:origin x="186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dLbls>
          <c:showLegendKey val="0"/>
          <c:showVal val="0"/>
          <c:showCatName val="0"/>
          <c:showSerName val="0"/>
          <c:showPercent val="1"/>
          <c:showBubbleSize val="0"/>
          <c:showLeaderLines val="0"/>
        </c:dLbls>
        <c:firstSliceAng val="0"/>
      </c:pieChart>
    </c:plotArea>
    <c:legend>
      <c:legendPos val="r"/>
      <c:layout>
        <c:manualLayout>
          <c:xMode val="edge"/>
          <c:yMode val="edge"/>
          <c:x val="0.63209645669291337"/>
          <c:y val="0.28863498041005742"/>
          <c:w val="0.35957020997375327"/>
          <c:h val="0.42273003917988511"/>
        </c:manualLayout>
      </c:layout>
      <c:overlay val="0"/>
      <c:txPr>
        <a:bodyPr/>
        <a:lstStyle/>
        <a:p>
          <a:pPr>
            <a:defRPr sz="24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dLbls>
          <c:showLegendKey val="0"/>
          <c:showVal val="0"/>
          <c:showCatName val="0"/>
          <c:showSerName val="0"/>
          <c:showPercent val="1"/>
          <c:showBubbleSize val="0"/>
          <c:showLeaderLines val="0"/>
        </c:dLbls>
        <c:firstSliceAng val="0"/>
      </c:pieChart>
    </c:plotArea>
    <c:legend>
      <c:legendPos val="r"/>
      <c:layout>
        <c:manualLayout>
          <c:xMode val="edge"/>
          <c:yMode val="edge"/>
          <c:x val="0.63209645669291337"/>
          <c:y val="0.28863498041005742"/>
          <c:w val="0.35957020997375327"/>
          <c:h val="0.42273003917988511"/>
        </c:manualLayout>
      </c:layout>
      <c:overlay val="0"/>
      <c:txPr>
        <a:bodyPr/>
        <a:lstStyle/>
        <a:p>
          <a:pPr>
            <a:defRPr sz="2400"/>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A4C53F-2D3D-439D-A046-914999748D23}" type="datetimeFigureOut">
              <a:rPr lang="en-US" smtClean="0"/>
              <a:t>7/11/2023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36C09B-A252-4E7C-B7EB-B108CE760CBA}" type="slidenum">
              <a:rPr lang="en-US" smtClean="0"/>
              <a:t>‹#›</a:t>
            </a:fld>
            <a:endParaRPr lang="en-US" dirty="0"/>
          </a:p>
        </p:txBody>
      </p:sp>
    </p:spTree>
    <p:extLst>
      <p:ext uri="{BB962C8B-B14F-4D97-AF65-F5344CB8AC3E}">
        <p14:creationId xmlns:p14="http://schemas.microsoft.com/office/powerpoint/2010/main" val="39102590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FAC658-1E6B-4DC7-B50B-08F0E6AE4DB3}" type="datetimeFigureOut">
              <a:rPr lang="en-US" smtClean="0"/>
              <a:t>7/11/2023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287D26-3E01-45F3-83A2-882CE514C2DF}" type="slidenum">
              <a:rPr lang="en-US" smtClean="0"/>
              <a:t>‹#›</a:t>
            </a:fld>
            <a:endParaRPr lang="en-US" dirty="0"/>
          </a:p>
        </p:txBody>
      </p:sp>
    </p:spTree>
    <p:extLst>
      <p:ext uri="{BB962C8B-B14F-4D97-AF65-F5344CB8AC3E}">
        <p14:creationId xmlns:p14="http://schemas.microsoft.com/office/powerpoint/2010/main" val="3706760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287D26-3E01-45F3-83A2-882CE514C2DF}" type="slidenum">
              <a:rPr lang="en-US" smtClean="0"/>
              <a:t>4</a:t>
            </a:fld>
            <a:endParaRPr lang="en-US" dirty="0"/>
          </a:p>
        </p:txBody>
      </p:sp>
    </p:spTree>
    <p:extLst>
      <p:ext uri="{BB962C8B-B14F-4D97-AF65-F5344CB8AC3E}">
        <p14:creationId xmlns:p14="http://schemas.microsoft.com/office/powerpoint/2010/main" val="4771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287D26-3E01-45F3-83A2-882CE514C2DF}" type="slidenum">
              <a:rPr lang="en-US" smtClean="0"/>
              <a:t>5</a:t>
            </a:fld>
            <a:endParaRPr lang="en-US" dirty="0"/>
          </a:p>
        </p:txBody>
      </p:sp>
    </p:spTree>
    <p:extLst>
      <p:ext uri="{BB962C8B-B14F-4D97-AF65-F5344CB8AC3E}">
        <p14:creationId xmlns:p14="http://schemas.microsoft.com/office/powerpoint/2010/main" val="1399944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287D26-3E01-45F3-83A2-882CE514C2DF}" type="slidenum">
              <a:rPr lang="en-US" smtClean="0"/>
              <a:t>7</a:t>
            </a:fld>
            <a:endParaRPr lang="en-US" dirty="0"/>
          </a:p>
        </p:txBody>
      </p:sp>
    </p:spTree>
    <p:extLst>
      <p:ext uri="{BB962C8B-B14F-4D97-AF65-F5344CB8AC3E}">
        <p14:creationId xmlns:p14="http://schemas.microsoft.com/office/powerpoint/2010/main" val="2374527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287D26-3E01-45F3-83A2-882CE514C2DF}" type="slidenum">
              <a:rPr lang="en-US" smtClean="0"/>
              <a:t>16</a:t>
            </a:fld>
            <a:endParaRPr lang="en-US" dirty="0"/>
          </a:p>
        </p:txBody>
      </p:sp>
    </p:spTree>
    <p:extLst>
      <p:ext uri="{BB962C8B-B14F-4D97-AF65-F5344CB8AC3E}">
        <p14:creationId xmlns:p14="http://schemas.microsoft.com/office/powerpoint/2010/main" val="3739599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287D26-3E01-45F3-83A2-882CE514C2DF}" type="slidenum">
              <a:rPr lang="en-US" smtClean="0"/>
              <a:t>18</a:t>
            </a:fld>
            <a:endParaRPr lang="en-US" dirty="0"/>
          </a:p>
        </p:txBody>
      </p:sp>
    </p:spTree>
    <p:extLst>
      <p:ext uri="{BB962C8B-B14F-4D97-AF65-F5344CB8AC3E}">
        <p14:creationId xmlns:p14="http://schemas.microsoft.com/office/powerpoint/2010/main" val="698089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84A4BEF-D0F4-4F26-8155-13F98834ED73}" type="datetime1">
              <a:rPr lang="en-US" smtClean="0"/>
              <a:t>7/11/2023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BB3F4D-825C-4AA2-98EE-28A89A40A3BC}" type="slidenum">
              <a:rPr lang="en-US" smtClean="0"/>
              <a:t>‹#›</a:t>
            </a:fld>
            <a:endParaRPr lang="en-US" dirty="0"/>
          </a:p>
        </p:txBody>
      </p:sp>
    </p:spTree>
    <p:extLst>
      <p:ext uri="{BB962C8B-B14F-4D97-AF65-F5344CB8AC3E}">
        <p14:creationId xmlns:p14="http://schemas.microsoft.com/office/powerpoint/2010/main" val="2159072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1851F0-20B6-4981-AEDC-FC9ECC5094D6}" type="datetime1">
              <a:rPr lang="en-US" smtClean="0"/>
              <a:t>7/11/2023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BB3F4D-825C-4AA2-98EE-28A89A40A3BC}" type="slidenum">
              <a:rPr lang="en-US" smtClean="0"/>
              <a:t>‹#›</a:t>
            </a:fld>
            <a:endParaRPr lang="en-US" dirty="0"/>
          </a:p>
        </p:txBody>
      </p:sp>
    </p:spTree>
    <p:extLst>
      <p:ext uri="{BB962C8B-B14F-4D97-AF65-F5344CB8AC3E}">
        <p14:creationId xmlns:p14="http://schemas.microsoft.com/office/powerpoint/2010/main" val="2669713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80E678-7E15-4879-9044-FF5032343F49}" type="datetime1">
              <a:rPr lang="en-US" smtClean="0"/>
              <a:t>7/11/2023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BB3F4D-825C-4AA2-98EE-28A89A40A3BC}" type="slidenum">
              <a:rPr lang="en-US" smtClean="0"/>
              <a:t>‹#›</a:t>
            </a:fld>
            <a:endParaRPr lang="en-US" dirty="0"/>
          </a:p>
        </p:txBody>
      </p:sp>
    </p:spTree>
    <p:extLst>
      <p:ext uri="{BB962C8B-B14F-4D97-AF65-F5344CB8AC3E}">
        <p14:creationId xmlns:p14="http://schemas.microsoft.com/office/powerpoint/2010/main" val="3424390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Content">
    <p:spTree>
      <p:nvGrpSpPr>
        <p:cNvPr id="1" name=""/>
        <p:cNvGrpSpPr/>
        <p:nvPr/>
      </p:nvGrpSpPr>
      <p:grpSpPr>
        <a:xfrm>
          <a:off x="0" y="0"/>
          <a:ext cx="0" cy="0"/>
          <a:chOff x="0" y="0"/>
          <a:chExt cx="0" cy="0"/>
        </a:xfrm>
      </p:grpSpPr>
      <p:sp>
        <p:nvSpPr>
          <p:cNvPr id="15" name="Content Placeholder 2"/>
          <p:cNvSpPr txBox="1">
            <a:spLocks/>
          </p:cNvSpPr>
          <p:nvPr userDrawn="1"/>
        </p:nvSpPr>
        <p:spPr>
          <a:xfrm>
            <a:off x="228600" y="965676"/>
            <a:ext cx="8686800" cy="520652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latin typeface="Arial" panose="020B0604020202020204" pitchFamily="34" charset="0"/>
              <a:cs typeface="Arial" panose="020B0604020202020204" pitchFamily="34" charset="0"/>
            </a:endParaRPr>
          </a:p>
        </p:txBody>
      </p:sp>
      <p:cxnSp>
        <p:nvCxnSpPr>
          <p:cNvPr id="16" name="Straight Connector 15"/>
          <p:cNvCxnSpPr/>
          <p:nvPr userDrawn="1"/>
        </p:nvCxnSpPr>
        <p:spPr>
          <a:xfrm>
            <a:off x="228600" y="6232022"/>
            <a:ext cx="8686800" cy="0"/>
          </a:xfrm>
          <a:prstGeom prst="line">
            <a:avLst/>
          </a:prstGeom>
          <a:ln w="9525">
            <a:solidFill>
              <a:srgbClr val="043253"/>
            </a:solidFill>
          </a:ln>
        </p:spPr>
        <p:style>
          <a:lnRef idx="1">
            <a:schemeClr val="accent1"/>
          </a:lnRef>
          <a:fillRef idx="0">
            <a:schemeClr val="accent1"/>
          </a:fillRef>
          <a:effectRef idx="0">
            <a:schemeClr val="accent1"/>
          </a:effectRef>
          <a:fontRef idx="minor">
            <a:schemeClr val="tx1"/>
          </a:fontRef>
        </p:style>
      </p:cxnSp>
      <p:sp>
        <p:nvSpPr>
          <p:cNvPr id="17" name="Footer Placeholder 4"/>
          <p:cNvSpPr txBox="1">
            <a:spLocks/>
          </p:cNvSpPr>
          <p:nvPr userDrawn="1"/>
        </p:nvSpPr>
        <p:spPr>
          <a:xfrm>
            <a:off x="2587431" y="6389370"/>
            <a:ext cx="3969139" cy="365760"/>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rgbClr val="0432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spc="300" dirty="0">
                <a:latin typeface="Arial" panose="020B0604020202020204" pitchFamily="34" charset="0"/>
                <a:cs typeface="Arial" panose="020B0604020202020204" pitchFamily="34" charset="0"/>
              </a:rPr>
              <a:t>L</a:t>
            </a:r>
            <a:r>
              <a:rPr lang="en-US" sz="1200" b="1" spc="300" dirty="0">
                <a:latin typeface="Arial" panose="020B0604020202020204" pitchFamily="34" charset="0"/>
                <a:cs typeface="Arial" panose="020B0604020202020204" pitchFamily="34" charset="0"/>
              </a:rPr>
              <a:t>EAD </a:t>
            </a:r>
            <a:r>
              <a:rPr lang="en-US" sz="1400" b="1" spc="300" dirty="0">
                <a:latin typeface="Arial" panose="020B0604020202020204" pitchFamily="34" charset="0"/>
                <a:cs typeface="Arial" panose="020B0604020202020204" pitchFamily="34" charset="0"/>
              </a:rPr>
              <a:t>∙ </a:t>
            </a:r>
            <a:r>
              <a:rPr lang="en-US" sz="1600" b="1" spc="300" dirty="0">
                <a:latin typeface="Arial" panose="020B0604020202020204" pitchFamily="34" charset="0"/>
                <a:cs typeface="Arial" panose="020B0604020202020204" pitchFamily="34" charset="0"/>
              </a:rPr>
              <a:t>T</a:t>
            </a:r>
            <a:r>
              <a:rPr lang="en-US" sz="1200" b="1" spc="300" dirty="0">
                <a:latin typeface="Arial" panose="020B0604020202020204" pitchFamily="34" charset="0"/>
                <a:cs typeface="Arial" panose="020B0604020202020204" pitchFamily="34" charset="0"/>
              </a:rPr>
              <a:t>RANSFORM </a:t>
            </a:r>
            <a:r>
              <a:rPr lang="en-US" sz="1400" b="1" spc="300" dirty="0">
                <a:latin typeface="Arial" panose="020B0604020202020204" pitchFamily="34" charset="0"/>
                <a:cs typeface="Arial" panose="020B0604020202020204" pitchFamily="34" charset="0"/>
              </a:rPr>
              <a:t>∙ </a:t>
            </a:r>
            <a:r>
              <a:rPr lang="en-US" sz="1600" b="1" spc="300" dirty="0">
                <a:latin typeface="Arial" panose="020B0604020202020204" pitchFamily="34" charset="0"/>
                <a:cs typeface="Arial" panose="020B0604020202020204" pitchFamily="34" charset="0"/>
              </a:rPr>
              <a:t>D</a:t>
            </a:r>
            <a:r>
              <a:rPr lang="en-US" sz="1200" b="1" spc="300" dirty="0">
                <a:latin typeface="Arial" panose="020B0604020202020204" pitchFamily="34" charset="0"/>
                <a:cs typeface="Arial" panose="020B0604020202020204" pitchFamily="34" charset="0"/>
              </a:rPr>
              <a:t>ELIVER</a:t>
            </a:r>
            <a:endParaRPr lang="en-US" b="1" spc="300" dirty="0">
              <a:latin typeface="Arial" panose="020B0604020202020204" pitchFamily="34" charset="0"/>
              <a:cs typeface="Arial" panose="020B0604020202020204" pitchFamily="34" charset="0"/>
            </a:endParaRPr>
          </a:p>
        </p:txBody>
      </p:sp>
      <p:cxnSp>
        <p:nvCxnSpPr>
          <p:cNvPr id="18" name="Straight Connector 17"/>
          <p:cNvCxnSpPr/>
          <p:nvPr userDrawn="1"/>
        </p:nvCxnSpPr>
        <p:spPr>
          <a:xfrm>
            <a:off x="228600" y="892996"/>
            <a:ext cx="8686800" cy="0"/>
          </a:xfrm>
          <a:prstGeom prst="line">
            <a:avLst/>
          </a:prstGeom>
          <a:ln w="28575">
            <a:solidFill>
              <a:srgbClr val="043253"/>
            </a:solidFill>
          </a:ln>
        </p:spPr>
        <p:style>
          <a:lnRef idx="1">
            <a:schemeClr val="accent1"/>
          </a:lnRef>
          <a:fillRef idx="0">
            <a:schemeClr val="accent1"/>
          </a:fillRef>
          <a:effectRef idx="0">
            <a:schemeClr val="accent1"/>
          </a:effectRef>
          <a:fontRef idx="minor">
            <a:schemeClr val="tx1"/>
          </a:fontRef>
        </p:style>
      </p:cxnSp>
      <p:sp>
        <p:nvSpPr>
          <p:cNvPr id="19" name="Slide Number Placeholder 5"/>
          <p:cNvSpPr txBox="1">
            <a:spLocks/>
          </p:cNvSpPr>
          <p:nvPr userDrawn="1"/>
        </p:nvSpPr>
        <p:spPr>
          <a:xfrm>
            <a:off x="152400" y="6400800"/>
            <a:ext cx="11430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Page</a:t>
            </a:r>
            <a:r>
              <a:rPr lang="en-US" sz="1400" baseline="0" dirty="0">
                <a:latin typeface="Arial" panose="020B0604020202020204" pitchFamily="34" charset="0"/>
                <a:cs typeface="Arial" panose="020B0604020202020204" pitchFamily="34" charset="0"/>
              </a:rPr>
              <a:t> </a:t>
            </a:r>
            <a:fld id="{23B54F64-4D77-425A-BD5E-0504AD8FCA49}" type="slidenum">
              <a:rPr lang="en-US" sz="1400" smtClean="0">
                <a:latin typeface="Arial" panose="020B0604020202020204" pitchFamily="34" charset="0"/>
                <a:cs typeface="Arial" panose="020B0604020202020204" pitchFamily="34" charset="0"/>
              </a:rPr>
              <a:t>‹#›</a:t>
            </a:fld>
            <a:endParaRPr lang="en-US" sz="1600" dirty="0">
              <a:latin typeface="Arial" panose="020B0604020202020204" pitchFamily="34" charset="0"/>
              <a:cs typeface="Arial" panose="020B0604020202020204" pitchFamily="34" charset="0"/>
            </a:endParaRPr>
          </a:p>
        </p:txBody>
      </p:sp>
      <p:pic>
        <p:nvPicPr>
          <p:cNvPr id="20" name="Picture 19" descr="4C_FS_HORZ_wTreasuryTag.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6256946"/>
            <a:ext cx="1752600" cy="553453"/>
          </a:xfrm>
          <a:prstGeom prst="rect">
            <a:avLst/>
          </a:prstGeom>
        </p:spPr>
      </p:pic>
      <p:sp>
        <p:nvSpPr>
          <p:cNvPr id="22" name="Content Placeholder 21"/>
          <p:cNvSpPr>
            <a:spLocks noGrp="1"/>
          </p:cNvSpPr>
          <p:nvPr>
            <p:ph sz="quarter" idx="10" hasCustomPrompt="1"/>
          </p:nvPr>
        </p:nvSpPr>
        <p:spPr>
          <a:xfrm>
            <a:off x="228600" y="965676"/>
            <a:ext cx="8686800" cy="5206524"/>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1"/>
          <p:cNvSpPr>
            <a:spLocks noGrp="1"/>
          </p:cNvSpPr>
          <p:nvPr>
            <p:ph sz="quarter" idx="11" hasCustomPrompt="1"/>
          </p:nvPr>
        </p:nvSpPr>
        <p:spPr>
          <a:xfrm>
            <a:off x="228600" y="152400"/>
            <a:ext cx="8686800" cy="685800"/>
          </a:xfrm>
          <a:prstGeom prst="rect">
            <a:avLst/>
          </a:prstGeom>
        </p:spPr>
        <p:txBody>
          <a:bodyPr/>
          <a:lstStyle>
            <a:lvl1pPr marL="0" indent="0">
              <a:spcBef>
                <a:spcPts val="0"/>
              </a:spcBef>
              <a:buNone/>
              <a:defRPr sz="36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text</a:t>
            </a:r>
          </a:p>
        </p:txBody>
      </p:sp>
    </p:spTree>
    <p:extLst>
      <p:ext uri="{BB962C8B-B14F-4D97-AF65-F5344CB8AC3E}">
        <p14:creationId xmlns:p14="http://schemas.microsoft.com/office/powerpoint/2010/main" val="966123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iscal Service Title Slide">
    <p:spTree>
      <p:nvGrpSpPr>
        <p:cNvPr id="1" name=""/>
        <p:cNvGrpSpPr/>
        <p:nvPr/>
      </p:nvGrpSpPr>
      <p:grpSpPr>
        <a:xfrm>
          <a:off x="0" y="0"/>
          <a:ext cx="0" cy="0"/>
          <a:chOff x="0" y="0"/>
          <a:chExt cx="0" cy="0"/>
        </a:xfrm>
      </p:grpSpPr>
      <p:sp>
        <p:nvSpPr>
          <p:cNvPr id="5" name="Rectangle 4"/>
          <p:cNvSpPr/>
          <p:nvPr userDrawn="1"/>
        </p:nvSpPr>
        <p:spPr>
          <a:xfrm>
            <a:off x="0" y="6129250"/>
            <a:ext cx="9144000" cy="720703"/>
          </a:xfrm>
          <a:prstGeom prst="rect">
            <a:avLst/>
          </a:prstGeom>
          <a:solidFill>
            <a:srgbClr val="01285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12856"/>
              </a:solidFill>
            </a:endParaRPr>
          </a:p>
        </p:txBody>
      </p:sp>
      <p:pic>
        <p:nvPicPr>
          <p:cNvPr id="6" name="Picture 2" descr="http://fiscalservice.treasuryecm.gov/fs/support/GAC/StyleGuideLogos/Fiscal%20Service%20-%20Horizontal%20-%20Color%20-%20Treasury.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345820"/>
            <a:ext cx="521207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818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act Information">
    <p:spTree>
      <p:nvGrpSpPr>
        <p:cNvPr id="1" name=""/>
        <p:cNvGrpSpPr/>
        <p:nvPr/>
      </p:nvGrpSpPr>
      <p:grpSpPr>
        <a:xfrm>
          <a:off x="0" y="0"/>
          <a:ext cx="0" cy="0"/>
          <a:chOff x="0" y="0"/>
          <a:chExt cx="0" cy="0"/>
        </a:xfrm>
      </p:grpSpPr>
      <p:cxnSp>
        <p:nvCxnSpPr>
          <p:cNvPr id="11" name="Straight Connector 10"/>
          <p:cNvCxnSpPr/>
          <p:nvPr userDrawn="1"/>
        </p:nvCxnSpPr>
        <p:spPr>
          <a:xfrm>
            <a:off x="228600" y="6232022"/>
            <a:ext cx="8686800" cy="0"/>
          </a:xfrm>
          <a:prstGeom prst="line">
            <a:avLst/>
          </a:prstGeom>
          <a:ln w="9525">
            <a:solidFill>
              <a:srgbClr val="043253"/>
            </a:solidFill>
          </a:ln>
        </p:spPr>
        <p:style>
          <a:lnRef idx="1">
            <a:schemeClr val="accent1"/>
          </a:lnRef>
          <a:fillRef idx="0">
            <a:schemeClr val="accent1"/>
          </a:fillRef>
          <a:effectRef idx="0">
            <a:schemeClr val="accent1"/>
          </a:effectRef>
          <a:fontRef idx="minor">
            <a:schemeClr val="tx1"/>
          </a:fontRef>
        </p:style>
      </p:cxnSp>
      <p:sp>
        <p:nvSpPr>
          <p:cNvPr id="12" name="Footer Placeholder 4"/>
          <p:cNvSpPr txBox="1">
            <a:spLocks/>
          </p:cNvSpPr>
          <p:nvPr userDrawn="1"/>
        </p:nvSpPr>
        <p:spPr>
          <a:xfrm>
            <a:off x="2587431" y="6389370"/>
            <a:ext cx="3969139" cy="365760"/>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rgbClr val="0432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spc="300" dirty="0">
                <a:latin typeface="Arial" panose="020B0604020202020204" pitchFamily="34" charset="0"/>
                <a:cs typeface="Arial" panose="020B0604020202020204" pitchFamily="34" charset="0"/>
              </a:rPr>
              <a:t>L</a:t>
            </a:r>
            <a:r>
              <a:rPr lang="en-US" sz="1200" b="1" spc="300" dirty="0">
                <a:latin typeface="Arial" panose="020B0604020202020204" pitchFamily="34" charset="0"/>
                <a:cs typeface="Arial" panose="020B0604020202020204" pitchFamily="34" charset="0"/>
              </a:rPr>
              <a:t>EAD </a:t>
            </a:r>
            <a:r>
              <a:rPr lang="en-US" sz="1400" b="1" spc="300" dirty="0">
                <a:latin typeface="Arial" panose="020B0604020202020204" pitchFamily="34" charset="0"/>
                <a:cs typeface="Arial" panose="020B0604020202020204" pitchFamily="34" charset="0"/>
              </a:rPr>
              <a:t>∙ </a:t>
            </a:r>
            <a:r>
              <a:rPr lang="en-US" sz="1600" b="1" spc="300" dirty="0">
                <a:latin typeface="Arial" panose="020B0604020202020204" pitchFamily="34" charset="0"/>
                <a:cs typeface="Arial" panose="020B0604020202020204" pitchFamily="34" charset="0"/>
              </a:rPr>
              <a:t>T</a:t>
            </a:r>
            <a:r>
              <a:rPr lang="en-US" sz="1200" b="1" spc="300" dirty="0">
                <a:latin typeface="Arial" panose="020B0604020202020204" pitchFamily="34" charset="0"/>
                <a:cs typeface="Arial" panose="020B0604020202020204" pitchFamily="34" charset="0"/>
              </a:rPr>
              <a:t>RANSFORM </a:t>
            </a:r>
            <a:r>
              <a:rPr lang="en-US" sz="1400" b="1" spc="300" dirty="0">
                <a:latin typeface="Arial" panose="020B0604020202020204" pitchFamily="34" charset="0"/>
                <a:cs typeface="Arial" panose="020B0604020202020204" pitchFamily="34" charset="0"/>
              </a:rPr>
              <a:t>∙ </a:t>
            </a:r>
            <a:r>
              <a:rPr lang="en-US" sz="1600" b="1" spc="300" dirty="0">
                <a:latin typeface="Arial" panose="020B0604020202020204" pitchFamily="34" charset="0"/>
                <a:cs typeface="Arial" panose="020B0604020202020204" pitchFamily="34" charset="0"/>
              </a:rPr>
              <a:t>D</a:t>
            </a:r>
            <a:r>
              <a:rPr lang="en-US" sz="1200" b="1" spc="300" dirty="0">
                <a:latin typeface="Arial" panose="020B0604020202020204" pitchFamily="34" charset="0"/>
                <a:cs typeface="Arial" panose="020B0604020202020204" pitchFamily="34" charset="0"/>
              </a:rPr>
              <a:t>ELIVER</a:t>
            </a:r>
            <a:endParaRPr lang="en-US" b="1" spc="300" dirty="0">
              <a:latin typeface="Arial" panose="020B0604020202020204" pitchFamily="34" charset="0"/>
              <a:cs typeface="Arial" panose="020B0604020202020204" pitchFamily="34" charset="0"/>
            </a:endParaRPr>
          </a:p>
        </p:txBody>
      </p:sp>
      <p:pic>
        <p:nvPicPr>
          <p:cNvPr id="14" name="Picture 13" descr="4C_FS_HORZ_wTreasuryTag.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6256946"/>
            <a:ext cx="1752600" cy="553453"/>
          </a:xfrm>
          <a:prstGeom prst="rect">
            <a:avLst/>
          </a:prstGeom>
        </p:spPr>
      </p:pic>
      <p:cxnSp>
        <p:nvCxnSpPr>
          <p:cNvPr id="15" name="Straight Connector 14"/>
          <p:cNvCxnSpPr/>
          <p:nvPr userDrawn="1"/>
        </p:nvCxnSpPr>
        <p:spPr>
          <a:xfrm>
            <a:off x="228600" y="892996"/>
            <a:ext cx="8686800" cy="0"/>
          </a:xfrm>
          <a:prstGeom prst="line">
            <a:avLst/>
          </a:prstGeom>
          <a:ln w="28575">
            <a:solidFill>
              <a:srgbClr val="043253"/>
            </a:solidFill>
          </a:ln>
        </p:spPr>
        <p:style>
          <a:lnRef idx="1">
            <a:schemeClr val="accent1"/>
          </a:lnRef>
          <a:fillRef idx="0">
            <a:schemeClr val="accent1"/>
          </a:fillRef>
          <a:effectRef idx="0">
            <a:schemeClr val="accent1"/>
          </a:effectRef>
          <a:fontRef idx="minor">
            <a:schemeClr val="tx1"/>
          </a:fontRef>
        </p:style>
      </p:cxnSp>
      <p:sp>
        <p:nvSpPr>
          <p:cNvPr id="18" name="Title 2"/>
          <p:cNvSpPr txBox="1">
            <a:spLocks/>
          </p:cNvSpPr>
          <p:nvPr userDrawn="1"/>
        </p:nvSpPr>
        <p:spPr>
          <a:xfrm>
            <a:off x="228600" y="152400"/>
            <a:ext cx="8686800" cy="6858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nSpc>
                <a:spcPct val="110000"/>
              </a:lnSpc>
            </a:pPr>
            <a:r>
              <a:rPr lang="en-US" sz="3600" dirty="0"/>
              <a:t>Contact Information</a:t>
            </a:r>
          </a:p>
        </p:txBody>
      </p:sp>
      <p:sp>
        <p:nvSpPr>
          <p:cNvPr id="19" name="Picture Placeholder 3"/>
          <p:cNvSpPr>
            <a:spLocks noGrp="1"/>
          </p:cNvSpPr>
          <p:nvPr>
            <p:ph type="pic" sz="quarter" idx="10" hasCustomPrompt="1"/>
          </p:nvPr>
        </p:nvSpPr>
        <p:spPr>
          <a:xfrm>
            <a:off x="484632" y="1243584"/>
            <a:ext cx="2944368" cy="1042416"/>
          </a:xfrm>
          <a:prstGeom prst="rect">
            <a:avLst/>
          </a:prstGeom>
        </p:spPr>
        <p:txBody>
          <a:bodyPr/>
          <a:lstStyle>
            <a:lvl1pPr marL="0" indent="0" algn="l">
              <a:buNone/>
              <a:defRPr sz="2200" baseline="0">
                <a:latin typeface="Arial" panose="020B0604020202020204" pitchFamily="34" charset="0"/>
                <a:cs typeface="Arial" panose="020B0604020202020204" pitchFamily="34" charset="0"/>
              </a:defRPr>
            </a:lvl1pPr>
          </a:lstStyle>
          <a:p>
            <a:r>
              <a:rPr lang="en-US" dirty="0"/>
              <a:t>Click picture to add sub logo</a:t>
            </a:r>
          </a:p>
        </p:txBody>
      </p:sp>
      <p:sp>
        <p:nvSpPr>
          <p:cNvPr id="21" name="Slide Number Placeholder 5"/>
          <p:cNvSpPr txBox="1">
            <a:spLocks/>
          </p:cNvSpPr>
          <p:nvPr userDrawn="1"/>
        </p:nvSpPr>
        <p:spPr>
          <a:xfrm>
            <a:off x="152400" y="6400800"/>
            <a:ext cx="11430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Page</a:t>
            </a:r>
            <a:r>
              <a:rPr lang="en-US" sz="1400" baseline="0" dirty="0">
                <a:latin typeface="Arial" panose="020B0604020202020204" pitchFamily="34" charset="0"/>
                <a:cs typeface="Arial" panose="020B0604020202020204" pitchFamily="34" charset="0"/>
              </a:rPr>
              <a:t> </a:t>
            </a:r>
            <a:fld id="{23B54F64-4D77-425A-BD5E-0504AD8FCA49}" type="slidenum">
              <a:rPr lang="en-US" sz="1400" smtClean="0">
                <a:latin typeface="Arial" panose="020B0604020202020204" pitchFamily="34" charset="0"/>
                <a:cs typeface="Arial" panose="020B0604020202020204" pitchFamily="34" charset="0"/>
              </a:rPr>
              <a:t>‹#›</a:t>
            </a:fld>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5343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F814A2-0B81-4284-976D-0C03DE3D1B7E}" type="datetime1">
              <a:rPr lang="en-US" smtClean="0"/>
              <a:t>7/11/2023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BB3F4D-825C-4AA2-98EE-28A89A40A3BC}" type="slidenum">
              <a:rPr lang="en-US" smtClean="0"/>
              <a:t>‹#›</a:t>
            </a:fld>
            <a:endParaRPr lang="en-US" dirty="0"/>
          </a:p>
        </p:txBody>
      </p:sp>
    </p:spTree>
    <p:extLst>
      <p:ext uri="{BB962C8B-B14F-4D97-AF65-F5344CB8AC3E}">
        <p14:creationId xmlns:p14="http://schemas.microsoft.com/office/powerpoint/2010/main" val="738399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D0193A-F97C-4C5E-B6A4-358C3B92B7C8}" type="datetime1">
              <a:rPr lang="en-US" smtClean="0"/>
              <a:t>7/11/2023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BB3F4D-825C-4AA2-98EE-28A89A40A3BC}" type="slidenum">
              <a:rPr lang="en-US" smtClean="0"/>
              <a:t>‹#›</a:t>
            </a:fld>
            <a:endParaRPr lang="en-US" dirty="0"/>
          </a:p>
        </p:txBody>
      </p:sp>
    </p:spTree>
    <p:extLst>
      <p:ext uri="{BB962C8B-B14F-4D97-AF65-F5344CB8AC3E}">
        <p14:creationId xmlns:p14="http://schemas.microsoft.com/office/powerpoint/2010/main" val="104537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0F8DC0-914A-468C-BB3D-C52ACD92746C}" type="datetime1">
              <a:rPr lang="en-US" smtClean="0"/>
              <a:t>7/11/2023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BB3F4D-825C-4AA2-98EE-28A89A40A3BC}" type="slidenum">
              <a:rPr lang="en-US" smtClean="0"/>
              <a:t>‹#›</a:t>
            </a:fld>
            <a:endParaRPr lang="en-US" dirty="0"/>
          </a:p>
        </p:txBody>
      </p:sp>
    </p:spTree>
    <p:extLst>
      <p:ext uri="{BB962C8B-B14F-4D97-AF65-F5344CB8AC3E}">
        <p14:creationId xmlns:p14="http://schemas.microsoft.com/office/powerpoint/2010/main" val="3908040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9B4436-1B2C-413A-9365-EFEFBBCC9A96}" type="datetime1">
              <a:rPr lang="en-US" smtClean="0"/>
              <a:t>7/11/2023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BB3F4D-825C-4AA2-98EE-28A89A40A3BC}" type="slidenum">
              <a:rPr lang="en-US" smtClean="0"/>
              <a:t>‹#›</a:t>
            </a:fld>
            <a:endParaRPr lang="en-US" dirty="0"/>
          </a:p>
        </p:txBody>
      </p:sp>
    </p:spTree>
    <p:extLst>
      <p:ext uri="{BB962C8B-B14F-4D97-AF65-F5344CB8AC3E}">
        <p14:creationId xmlns:p14="http://schemas.microsoft.com/office/powerpoint/2010/main" val="1045412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658E7E-641D-4059-A6D8-ABF356FF9828}" type="datetime1">
              <a:rPr lang="en-US" smtClean="0"/>
              <a:t>7/11/2023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BB3F4D-825C-4AA2-98EE-28A89A40A3BC}" type="slidenum">
              <a:rPr lang="en-US" smtClean="0"/>
              <a:t>‹#›</a:t>
            </a:fld>
            <a:endParaRPr lang="en-US" dirty="0"/>
          </a:p>
        </p:txBody>
      </p:sp>
    </p:spTree>
    <p:extLst>
      <p:ext uri="{BB962C8B-B14F-4D97-AF65-F5344CB8AC3E}">
        <p14:creationId xmlns:p14="http://schemas.microsoft.com/office/powerpoint/2010/main" val="865636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2314EA-06B8-4DC2-82F3-C941A146EEA4}" type="datetime1">
              <a:rPr lang="en-US" smtClean="0"/>
              <a:t>7/11/2023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BB3F4D-825C-4AA2-98EE-28A89A40A3BC}" type="slidenum">
              <a:rPr lang="en-US" smtClean="0"/>
              <a:t>‹#›</a:t>
            </a:fld>
            <a:endParaRPr lang="en-US" dirty="0"/>
          </a:p>
        </p:txBody>
      </p:sp>
    </p:spTree>
    <p:extLst>
      <p:ext uri="{BB962C8B-B14F-4D97-AF65-F5344CB8AC3E}">
        <p14:creationId xmlns:p14="http://schemas.microsoft.com/office/powerpoint/2010/main" val="3503014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075DA8-B3F4-4A94-A408-4AD44EC8CD46}" type="datetime1">
              <a:rPr lang="en-US" smtClean="0"/>
              <a:t>7/11/2023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BB3F4D-825C-4AA2-98EE-28A89A40A3BC}" type="slidenum">
              <a:rPr lang="en-US" smtClean="0"/>
              <a:t>‹#›</a:t>
            </a:fld>
            <a:endParaRPr lang="en-US" dirty="0"/>
          </a:p>
        </p:txBody>
      </p:sp>
    </p:spTree>
    <p:extLst>
      <p:ext uri="{BB962C8B-B14F-4D97-AF65-F5344CB8AC3E}">
        <p14:creationId xmlns:p14="http://schemas.microsoft.com/office/powerpoint/2010/main" val="3240065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C278AB-CC43-4765-9DD7-870F882057A7}" type="datetime1">
              <a:rPr lang="en-US" smtClean="0"/>
              <a:t>7/11/2023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BB3F4D-825C-4AA2-98EE-28A89A40A3BC}" type="slidenum">
              <a:rPr lang="en-US" smtClean="0"/>
              <a:t>‹#›</a:t>
            </a:fld>
            <a:endParaRPr lang="en-US" dirty="0"/>
          </a:p>
        </p:txBody>
      </p:sp>
    </p:spTree>
    <p:extLst>
      <p:ext uri="{BB962C8B-B14F-4D97-AF65-F5344CB8AC3E}">
        <p14:creationId xmlns:p14="http://schemas.microsoft.com/office/powerpoint/2010/main" val="3680684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B8118-21B2-4A6D-9706-5363432717FB}" type="datetime1">
              <a:rPr lang="en-US" smtClean="0"/>
              <a:t>7/11/2023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BB3F4D-825C-4AA2-98EE-28A89A40A3BC}" type="slidenum">
              <a:rPr lang="en-US" smtClean="0"/>
              <a:t>‹#›</a:t>
            </a:fld>
            <a:endParaRPr lang="en-US" dirty="0"/>
          </a:p>
        </p:txBody>
      </p:sp>
    </p:spTree>
    <p:extLst>
      <p:ext uri="{BB962C8B-B14F-4D97-AF65-F5344CB8AC3E}">
        <p14:creationId xmlns:p14="http://schemas.microsoft.com/office/powerpoint/2010/main" val="2636613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chart" Target="../charts/chart2.xm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219200" y="2667000"/>
            <a:ext cx="7772400" cy="1238250"/>
          </a:xfrm>
          <a:prstGeom prst="rect">
            <a:avLst/>
          </a:prstGeom>
        </p:spPr>
        <p:txBody>
          <a:bodyPr vert="horz" lIns="91440" tIns="45720" rIns="91440" bIns="45720" rtlCol="0" anchor="ctr">
            <a:normAutofit fontScale="85000" lnSpcReduction="10000"/>
          </a:bodyPr>
          <a:lstStyle>
            <a:lvl1pPr algn="r" defTabSz="914400" rtl="0" eaLnBrk="1" latinLnBrk="0" hangingPunct="1">
              <a:spcBef>
                <a:spcPct val="0"/>
              </a:spcBef>
              <a:buNone/>
              <a:defRPr sz="3200" kern="1200">
                <a:solidFill>
                  <a:srgbClr val="043253"/>
                </a:solidFill>
                <a:latin typeface="Arial" panose="020B0604020202020204" pitchFamily="34" charset="0"/>
                <a:ea typeface="+mj-ea"/>
                <a:cs typeface="Arial" panose="020B0604020202020204" pitchFamily="34" charset="0"/>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4800" dirty="0"/>
              <a:t>Funds Held Outside Of </a:t>
            </a:r>
            <a:r>
              <a:rPr lang="en-US" sz="4800"/>
              <a:t>Treasury </a:t>
            </a:r>
            <a:br>
              <a:rPr lang="en-US" sz="4800"/>
            </a:br>
            <a:endParaRPr lang="en-US" dirty="0"/>
          </a:p>
        </p:txBody>
      </p:sp>
      <p:sp>
        <p:nvSpPr>
          <p:cNvPr id="7" name="Subtitle 2"/>
          <p:cNvSpPr txBox="1">
            <a:spLocks/>
          </p:cNvSpPr>
          <p:nvPr/>
        </p:nvSpPr>
        <p:spPr>
          <a:xfrm>
            <a:off x="695221" y="4191000"/>
            <a:ext cx="8296379" cy="838200"/>
          </a:xfrm>
          <a:prstGeom prst="rect">
            <a:avLst/>
          </a:prstGeom>
          <a:noFill/>
        </p:spPr>
        <p:txBody>
          <a:bodyPr vert="horz" lIns="91440" tIns="45720" rIns="91440" bIns="45720" rtlCol="0">
            <a:normAutofit/>
          </a:bodyPr>
          <a:lstStyle>
            <a:lvl1pPr marL="0" indent="0" algn="r" defTabSz="914400" rtl="0" eaLnBrk="1" latinLnBrk="0" hangingPunct="1">
              <a:spcBef>
                <a:spcPct val="20000"/>
              </a:spcBef>
              <a:buFont typeface="Arial" panose="020B0604020202020204" pitchFamily="34" charset="0"/>
              <a:buNone/>
              <a:defRPr sz="1800" kern="1200" baseline="0">
                <a:solidFill>
                  <a:srgbClr val="043253"/>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Chad Morris and Margot Kaeser</a:t>
            </a:r>
          </a:p>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July 11.2023</a:t>
            </a:r>
          </a:p>
        </p:txBody>
      </p:sp>
    </p:spTree>
    <p:extLst>
      <p:ext uri="{BB962C8B-B14F-4D97-AF65-F5344CB8AC3E}">
        <p14:creationId xmlns:p14="http://schemas.microsoft.com/office/powerpoint/2010/main" val="2810143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6C7B15-E47C-768D-0C7C-0DF0BE5BF579}"/>
              </a:ext>
            </a:extLst>
          </p:cNvPr>
          <p:cNvSpPr>
            <a:spLocks noGrp="1"/>
          </p:cNvSpPr>
          <p:nvPr>
            <p:ph sz="quarter" idx="10"/>
          </p:nvPr>
        </p:nvSpPr>
        <p:spPr/>
        <p:txBody>
          <a:bodyPr>
            <a:normAutofit/>
          </a:bodyPr>
          <a:lstStyle/>
          <a:p>
            <a:r>
              <a:rPr lang="en-US" sz="2200" b="1" i="1" dirty="0">
                <a:solidFill>
                  <a:srgbClr val="32434F"/>
                </a:solidFill>
                <a:effectLst/>
              </a:rPr>
              <a:t>31 USC</a:t>
            </a:r>
            <a:r>
              <a:rPr lang="en-US" sz="2200" b="1" i="1" dirty="0">
                <a:solidFill>
                  <a:srgbClr val="1B1B1B"/>
                </a:solidFill>
                <a:effectLst/>
              </a:rPr>
              <a:t> §</a:t>
            </a:r>
            <a:r>
              <a:rPr lang="en-US" sz="2200" b="1" i="1" dirty="0">
                <a:solidFill>
                  <a:srgbClr val="32434F"/>
                </a:solidFill>
                <a:effectLst/>
              </a:rPr>
              <a:t> 3513</a:t>
            </a:r>
            <a:r>
              <a:rPr lang="en-US" sz="2200" b="1" i="0" dirty="0">
                <a:solidFill>
                  <a:srgbClr val="323A45"/>
                </a:solidFill>
                <a:effectLst/>
                <a:latin typeface="Source Sans Pro Web"/>
              </a:rPr>
              <a:t> </a:t>
            </a:r>
          </a:p>
          <a:p>
            <a:endParaRPr lang="en-US" sz="2200" b="1" i="0" dirty="0">
              <a:solidFill>
                <a:srgbClr val="323A45"/>
              </a:solidFill>
              <a:effectLst/>
            </a:endParaRPr>
          </a:p>
          <a:p>
            <a:r>
              <a:rPr lang="en-US" sz="2200" b="1" i="0" dirty="0">
                <a:solidFill>
                  <a:srgbClr val="323A45"/>
                </a:solidFill>
                <a:effectLst/>
              </a:rPr>
              <a:t>I TFM 2-5100, Section 5130.10—Posting Agency Transactions to the USSGL</a:t>
            </a:r>
          </a:p>
          <a:p>
            <a:pPr marL="0" indent="0">
              <a:buNone/>
            </a:pPr>
            <a:endParaRPr lang="en-US" sz="2200" b="1" i="0" dirty="0">
              <a:solidFill>
                <a:srgbClr val="323A45"/>
              </a:solidFill>
              <a:effectLst/>
            </a:endParaRPr>
          </a:p>
          <a:p>
            <a:pPr marL="0" indent="0" algn="l">
              <a:buNone/>
            </a:pPr>
            <a:r>
              <a:rPr lang="en-US" sz="2200" b="0" i="0" dirty="0">
                <a:solidFill>
                  <a:srgbClr val="1B1B1B"/>
                </a:solidFill>
                <a:effectLst/>
              </a:rPr>
              <a:t>“Agencies must post account transactions to the USSGL and must prepare an adjusted trial balance at least monthly to verify that debit and credit postings are equal and to validate the data. ”</a:t>
            </a:r>
          </a:p>
          <a:p>
            <a:pPr marL="0" indent="0">
              <a:buNone/>
            </a:pPr>
            <a:endParaRPr lang="en-US" dirty="0"/>
          </a:p>
        </p:txBody>
      </p:sp>
      <p:sp>
        <p:nvSpPr>
          <p:cNvPr id="3" name="Content Placeholder 2">
            <a:extLst>
              <a:ext uri="{FF2B5EF4-FFF2-40B4-BE49-F238E27FC236}">
                <a16:creationId xmlns:a16="http://schemas.microsoft.com/office/drawing/2014/main" id="{8D670641-74D7-BD43-4247-0AD853944442}"/>
              </a:ext>
            </a:extLst>
          </p:cNvPr>
          <p:cNvSpPr>
            <a:spLocks noGrp="1"/>
          </p:cNvSpPr>
          <p:nvPr>
            <p:ph sz="quarter" idx="11"/>
          </p:nvPr>
        </p:nvSpPr>
        <p:spPr/>
        <p:txBody>
          <a:bodyPr/>
          <a:lstStyle/>
          <a:p>
            <a:pPr algn="ctr"/>
            <a:r>
              <a:rPr lang="en-US" sz="3200" dirty="0"/>
              <a:t>Statue and Policies Governing FHOT</a:t>
            </a:r>
          </a:p>
          <a:p>
            <a:pPr algn="ctr"/>
            <a:endParaRPr lang="en-US" dirty="0"/>
          </a:p>
          <a:p>
            <a:pPr algn="ctr"/>
            <a:endParaRPr lang="en-US" dirty="0"/>
          </a:p>
          <a:p>
            <a:pPr algn="ctr"/>
            <a:endParaRPr lang="en-US" dirty="0"/>
          </a:p>
        </p:txBody>
      </p:sp>
    </p:spTree>
    <p:extLst>
      <p:ext uri="{BB962C8B-B14F-4D97-AF65-F5344CB8AC3E}">
        <p14:creationId xmlns:p14="http://schemas.microsoft.com/office/powerpoint/2010/main" val="718206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6C7B15-E47C-768D-0C7C-0DF0BE5BF579}"/>
              </a:ext>
            </a:extLst>
          </p:cNvPr>
          <p:cNvSpPr>
            <a:spLocks noGrp="1"/>
          </p:cNvSpPr>
          <p:nvPr>
            <p:ph sz="quarter" idx="10"/>
          </p:nvPr>
        </p:nvSpPr>
        <p:spPr/>
        <p:txBody>
          <a:bodyPr>
            <a:normAutofit fontScale="25000" lnSpcReduction="20000"/>
          </a:bodyPr>
          <a:lstStyle/>
          <a:p>
            <a:pPr algn="l"/>
            <a:endParaRPr lang="en-US" b="1" i="0" dirty="0">
              <a:solidFill>
                <a:srgbClr val="1B1B1B"/>
              </a:solidFill>
              <a:effectLst/>
              <a:latin typeface="Source Sans Pro Web"/>
            </a:endParaRPr>
          </a:p>
          <a:p>
            <a:pPr algn="l"/>
            <a:r>
              <a:rPr lang="en-US" sz="8800" b="1" i="0" dirty="0">
                <a:solidFill>
                  <a:srgbClr val="1B1B1B"/>
                </a:solidFill>
                <a:effectLst/>
              </a:rPr>
              <a:t>I TFM 2-3400, Section 3440.30—Federal Account Symbols Requirements</a:t>
            </a:r>
          </a:p>
          <a:p>
            <a:pPr marL="0" indent="0" algn="l">
              <a:buNone/>
            </a:pPr>
            <a:endParaRPr lang="en-US" sz="8800" b="0" i="0" dirty="0">
              <a:solidFill>
                <a:srgbClr val="1B1B1B"/>
              </a:solidFill>
              <a:effectLst/>
            </a:endParaRPr>
          </a:p>
          <a:p>
            <a:pPr marL="0" indent="0" algn="l">
              <a:buNone/>
            </a:pPr>
            <a:r>
              <a:rPr lang="en-US" sz="8800" b="0" i="0" dirty="0">
                <a:solidFill>
                  <a:srgbClr val="1B1B1B"/>
                </a:solidFill>
                <a:effectLst/>
              </a:rPr>
              <a:t>“</a:t>
            </a:r>
            <a:r>
              <a:rPr lang="en-US" sz="8800" b="0" i="0" dirty="0">
                <a:solidFill>
                  <a:srgbClr val="1B1B1B"/>
                </a:solidFill>
                <a:effectLst/>
                <a:highlight>
                  <a:srgbClr val="FFFF00"/>
                </a:highlight>
              </a:rPr>
              <a:t>Entities use Treasury Account Symbols and Business Event Type Codes to report on cash and investments held outside of the U.S. Treasury </a:t>
            </a:r>
            <a:r>
              <a:rPr lang="en-US" sz="8800" b="0" i="0" dirty="0">
                <a:solidFill>
                  <a:srgbClr val="1B1B1B"/>
                </a:solidFill>
                <a:effectLst/>
              </a:rPr>
              <a:t>and changes in non-federal securities. They submit data to the Treasury using the following Business Event Type Codes (BETCs):</a:t>
            </a:r>
          </a:p>
          <a:p>
            <a:pPr marL="0" indent="0" algn="l">
              <a:buNone/>
            </a:pPr>
            <a:endParaRPr lang="en-US" sz="8800" b="0" i="0" dirty="0">
              <a:solidFill>
                <a:srgbClr val="1B1B1B"/>
              </a:solidFill>
              <a:effectLst/>
            </a:endParaRPr>
          </a:p>
          <a:p>
            <a:pPr algn="l">
              <a:buFont typeface="Arial" panose="020B0604020202020204" pitchFamily="34" charset="0"/>
              <a:buChar char="•"/>
            </a:pPr>
            <a:r>
              <a:rPr lang="en-US" sz="8800" b="0" i="0" dirty="0">
                <a:solidFill>
                  <a:srgbClr val="1B1B1B"/>
                </a:solidFill>
                <a:effectLst/>
              </a:rPr>
              <a:t>Funds Held Outside the Treasury, Credit – FHOTXC; Adjustment to Funds Held Outside the Treasury, Credit – FHOTXCAJ; Funds Held Outside the Treasury, Debit – FHOTXD; Adjustment to Funds Held Outside the Treasury, Debit – FHOTXDAJ are used to report cash held outside of the U.S. Treasury, for both budgetary accounts and deposit funds…..”</a:t>
            </a:r>
          </a:p>
          <a:p>
            <a:pPr marL="0" indent="0" algn="l">
              <a:buNone/>
            </a:pPr>
            <a:endParaRPr lang="en-US" sz="9600" b="1" i="0" dirty="0">
              <a:solidFill>
                <a:srgbClr val="1B1B1B"/>
              </a:solidFill>
              <a:effectLst/>
            </a:endParaRPr>
          </a:p>
          <a:p>
            <a:pPr marL="0" indent="0">
              <a:buNone/>
            </a:pPr>
            <a:endParaRPr lang="en-US" dirty="0"/>
          </a:p>
        </p:txBody>
      </p:sp>
      <p:sp>
        <p:nvSpPr>
          <p:cNvPr id="3" name="Content Placeholder 2">
            <a:extLst>
              <a:ext uri="{FF2B5EF4-FFF2-40B4-BE49-F238E27FC236}">
                <a16:creationId xmlns:a16="http://schemas.microsoft.com/office/drawing/2014/main" id="{8D670641-74D7-BD43-4247-0AD853944442}"/>
              </a:ext>
            </a:extLst>
          </p:cNvPr>
          <p:cNvSpPr>
            <a:spLocks noGrp="1"/>
          </p:cNvSpPr>
          <p:nvPr>
            <p:ph sz="quarter" idx="11"/>
          </p:nvPr>
        </p:nvSpPr>
        <p:spPr/>
        <p:txBody>
          <a:bodyPr/>
          <a:lstStyle/>
          <a:p>
            <a:pPr algn="ctr"/>
            <a:r>
              <a:rPr lang="en-US" dirty="0"/>
              <a:t>Statue and Policies Governing FHOT</a:t>
            </a:r>
          </a:p>
          <a:p>
            <a:pPr algn="ctr"/>
            <a:endParaRPr lang="en-US" dirty="0"/>
          </a:p>
        </p:txBody>
      </p:sp>
    </p:spTree>
    <p:extLst>
      <p:ext uri="{BB962C8B-B14F-4D97-AF65-F5344CB8AC3E}">
        <p14:creationId xmlns:p14="http://schemas.microsoft.com/office/powerpoint/2010/main" val="1418346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28600" y="1143000"/>
            <a:ext cx="8686800" cy="5029200"/>
          </a:xfrm>
        </p:spPr>
        <p:txBody>
          <a:bodyPr>
            <a:normAutofit/>
          </a:bodyPr>
          <a:lstStyle/>
          <a:p>
            <a:r>
              <a:rPr lang="en-US" sz="2200" b="1" i="0" dirty="0">
                <a:solidFill>
                  <a:srgbClr val="1B1B1B"/>
                </a:solidFill>
                <a:effectLst/>
              </a:rPr>
              <a:t>I TFM 2-3400, Section 3445—Reconciling Cash and Investments Held Outside of the U.S. Treasury</a:t>
            </a:r>
            <a:endParaRPr lang="en-US" sz="2200" b="0" i="0" dirty="0">
              <a:solidFill>
                <a:srgbClr val="1B1B1B"/>
              </a:solidFill>
              <a:effectLst/>
            </a:endParaRPr>
          </a:p>
          <a:p>
            <a:pPr marL="0" indent="0" algn="l">
              <a:buNone/>
            </a:pPr>
            <a:r>
              <a:rPr lang="en-US" sz="2200" b="0" i="0" dirty="0">
                <a:solidFill>
                  <a:srgbClr val="1B1B1B"/>
                </a:solidFill>
                <a:effectLst/>
              </a:rPr>
              <a:t>“ Each entity must do the following:</a:t>
            </a:r>
          </a:p>
          <a:p>
            <a:pPr algn="l">
              <a:buFont typeface="Arial" panose="020B0604020202020204" pitchFamily="34" charset="0"/>
              <a:buChar char="•"/>
            </a:pPr>
            <a:r>
              <a:rPr lang="en-US" sz="2200" b="0" i="0" dirty="0">
                <a:solidFill>
                  <a:srgbClr val="1B1B1B"/>
                </a:solidFill>
                <a:effectLst/>
                <a:highlight>
                  <a:srgbClr val="FFFF00"/>
                </a:highlight>
              </a:rPr>
              <a:t>Reconcile all transactions involving cash and investments held outside of the U.S. Treasury on a periodic bas</a:t>
            </a:r>
            <a:r>
              <a:rPr lang="en-US" sz="2200" b="0" i="0" dirty="0">
                <a:solidFill>
                  <a:srgbClr val="1B1B1B"/>
                </a:solidFill>
                <a:effectLst/>
              </a:rPr>
              <a:t>is, but no less frequently than quarterly, and</a:t>
            </a:r>
          </a:p>
          <a:p>
            <a:pPr algn="l">
              <a:buFont typeface="Arial" panose="020B0604020202020204" pitchFamily="34" charset="0"/>
              <a:buChar char="•"/>
            </a:pPr>
            <a:r>
              <a:rPr lang="en-US" sz="2200" b="0" i="0" dirty="0">
                <a:solidFill>
                  <a:srgbClr val="1B1B1B"/>
                </a:solidFill>
                <a:effectLst/>
                <a:highlight>
                  <a:srgbClr val="FFFF00"/>
                </a:highlight>
              </a:rPr>
              <a:t>Develop policies, systems, and operating procedures that ensure cash and investment activity reported on the entity's ATB and Statements of Transactions </a:t>
            </a:r>
            <a:r>
              <a:rPr lang="en-US" sz="2200" b="0" i="0" dirty="0">
                <a:solidFill>
                  <a:srgbClr val="1B1B1B"/>
                </a:solidFill>
                <a:effectLst/>
              </a:rPr>
              <a:t>reported to Treasury, as applicable, reconcile with the entity's accounting records and related statements and reports received from financial institutions.”</a:t>
            </a:r>
          </a:p>
          <a:p>
            <a:pPr algn="l">
              <a:buFont typeface="Arial" panose="020B0604020202020204" pitchFamily="34" charset="0"/>
              <a:buChar char="•"/>
            </a:pPr>
            <a:endParaRPr lang="en-US" b="0" i="0" dirty="0">
              <a:solidFill>
                <a:srgbClr val="1B1B1B"/>
              </a:solidFill>
              <a:effectLst/>
              <a:latin typeface="Source Sans Pro Web"/>
            </a:endParaRPr>
          </a:p>
          <a:p>
            <a:endParaRPr lang="en-US" dirty="0"/>
          </a:p>
        </p:txBody>
      </p:sp>
      <p:sp>
        <p:nvSpPr>
          <p:cNvPr id="3" name="Content Placeholder 2"/>
          <p:cNvSpPr>
            <a:spLocks noGrp="1"/>
          </p:cNvSpPr>
          <p:nvPr>
            <p:ph sz="quarter" idx="11"/>
          </p:nvPr>
        </p:nvSpPr>
        <p:spPr/>
        <p:txBody>
          <a:bodyPr/>
          <a:lstStyle/>
          <a:p>
            <a:pPr algn="ctr"/>
            <a:r>
              <a:rPr lang="en-US" dirty="0"/>
              <a:t>Statue and Policies Governing FHOT</a:t>
            </a:r>
          </a:p>
          <a:p>
            <a:endParaRPr lang="en-US" dirty="0"/>
          </a:p>
        </p:txBody>
      </p:sp>
    </p:spTree>
    <p:extLst>
      <p:ext uri="{BB962C8B-B14F-4D97-AF65-F5344CB8AC3E}">
        <p14:creationId xmlns:p14="http://schemas.microsoft.com/office/powerpoint/2010/main" val="3576509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6C7B15-E47C-768D-0C7C-0DF0BE5BF579}"/>
              </a:ext>
            </a:extLst>
          </p:cNvPr>
          <p:cNvSpPr>
            <a:spLocks noGrp="1"/>
          </p:cNvSpPr>
          <p:nvPr>
            <p:ph sz="quarter" idx="10"/>
          </p:nvPr>
        </p:nvSpPr>
        <p:spPr>
          <a:xfrm>
            <a:off x="228600" y="2357718"/>
            <a:ext cx="8686800" cy="3657600"/>
          </a:xfrm>
        </p:spPr>
        <p:txBody>
          <a:bodyPr>
            <a:normAutofit/>
          </a:bodyPr>
          <a:lstStyle/>
          <a:p>
            <a:r>
              <a:rPr lang="en-US" sz="2800" dirty="0"/>
              <a:t>For </a:t>
            </a:r>
            <a:r>
              <a:rPr lang="en-US" sz="2800" b="0" i="0" dirty="0">
                <a:solidFill>
                  <a:srgbClr val="1B1B1B"/>
                </a:solidFill>
                <a:effectLst/>
                <a:latin typeface="Source Sans Pro Web"/>
              </a:rPr>
              <a:t>reasons of economy and efficiency</a:t>
            </a:r>
          </a:p>
          <a:p>
            <a:endParaRPr lang="en-US" sz="2800" dirty="0"/>
          </a:p>
          <a:p>
            <a:r>
              <a:rPr lang="en-US" sz="2800" dirty="0"/>
              <a:t>When the Federal entity needs an FHOT to support a specific program </a:t>
            </a:r>
          </a:p>
          <a:p>
            <a:endParaRPr lang="en-US" sz="2800" dirty="0"/>
          </a:p>
          <a:p>
            <a:r>
              <a:rPr lang="en-US" sz="2800" dirty="0"/>
              <a:t>If Fiscal doesn’t have the services available to support entity’s program</a:t>
            </a:r>
          </a:p>
          <a:p>
            <a:endParaRPr lang="en-US" sz="2800" dirty="0"/>
          </a:p>
          <a:p>
            <a:pPr marL="0" indent="0">
              <a:buNone/>
            </a:pPr>
            <a:endParaRPr lang="en-US" dirty="0"/>
          </a:p>
        </p:txBody>
      </p:sp>
      <p:sp>
        <p:nvSpPr>
          <p:cNvPr id="3" name="Content Placeholder 2">
            <a:extLst>
              <a:ext uri="{FF2B5EF4-FFF2-40B4-BE49-F238E27FC236}">
                <a16:creationId xmlns:a16="http://schemas.microsoft.com/office/drawing/2014/main" id="{8D670641-74D7-BD43-4247-0AD853944442}"/>
              </a:ext>
            </a:extLst>
          </p:cNvPr>
          <p:cNvSpPr>
            <a:spLocks noGrp="1"/>
          </p:cNvSpPr>
          <p:nvPr>
            <p:ph sz="quarter" idx="11"/>
          </p:nvPr>
        </p:nvSpPr>
        <p:spPr/>
        <p:txBody>
          <a:bodyPr/>
          <a:lstStyle/>
          <a:p>
            <a:pPr algn="ctr"/>
            <a:r>
              <a:rPr lang="en-US" dirty="0"/>
              <a:t>When would an FHOT be needed?</a:t>
            </a:r>
          </a:p>
          <a:p>
            <a:pPr algn="ctr"/>
            <a:endParaRPr lang="en-US" dirty="0"/>
          </a:p>
        </p:txBody>
      </p:sp>
      <p:pic>
        <p:nvPicPr>
          <p:cNvPr id="5" name="Picture 4" descr="Stacks of gold coins">
            <a:extLst>
              <a:ext uri="{FF2B5EF4-FFF2-40B4-BE49-F238E27FC236}">
                <a16:creationId xmlns:a16="http://schemas.microsoft.com/office/drawing/2014/main" id="{FDD3883C-B68F-62C9-0338-EFFF06881F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7549" y="721659"/>
            <a:ext cx="2628901" cy="1752600"/>
          </a:xfrm>
          <a:prstGeom prst="rect">
            <a:avLst/>
          </a:prstGeom>
        </p:spPr>
      </p:pic>
    </p:spTree>
    <p:extLst>
      <p:ext uri="{BB962C8B-B14F-4D97-AF65-F5344CB8AC3E}">
        <p14:creationId xmlns:p14="http://schemas.microsoft.com/office/powerpoint/2010/main" val="4052901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6C7B15-E47C-768D-0C7C-0DF0BE5BF579}"/>
              </a:ext>
            </a:extLst>
          </p:cNvPr>
          <p:cNvSpPr>
            <a:spLocks noGrp="1"/>
          </p:cNvSpPr>
          <p:nvPr>
            <p:ph sz="quarter" idx="10"/>
          </p:nvPr>
        </p:nvSpPr>
        <p:spPr/>
        <p:txBody>
          <a:bodyPr>
            <a:normAutofit/>
          </a:bodyPr>
          <a:lstStyle/>
          <a:p>
            <a:pPr marL="0" indent="0">
              <a:buNone/>
            </a:pPr>
            <a:r>
              <a:rPr lang="en-US" sz="2800" b="0" i="0" dirty="0">
                <a:solidFill>
                  <a:srgbClr val="1B1B1B"/>
                </a:solidFill>
                <a:effectLst/>
                <a:latin typeface="Source Sans Pro Web"/>
              </a:rPr>
              <a:t>As a preliminary matter, before </a:t>
            </a:r>
          </a:p>
          <a:p>
            <a:pPr marL="0" indent="0">
              <a:buNone/>
            </a:pPr>
            <a:r>
              <a:rPr lang="en-US" sz="2800" b="0" i="0" dirty="0">
                <a:solidFill>
                  <a:srgbClr val="1B1B1B"/>
                </a:solidFill>
                <a:effectLst/>
                <a:latin typeface="Source Sans Pro Web"/>
              </a:rPr>
              <a:t>a federal entity contemplates </a:t>
            </a:r>
          </a:p>
          <a:p>
            <a:pPr marL="0" indent="0">
              <a:buNone/>
            </a:pPr>
            <a:r>
              <a:rPr lang="en-US" sz="2800" b="0" i="0" dirty="0">
                <a:solidFill>
                  <a:srgbClr val="1B1B1B"/>
                </a:solidFill>
                <a:effectLst/>
                <a:latin typeface="Source Sans Pro Web"/>
              </a:rPr>
              <a:t>establishing an </a:t>
            </a:r>
            <a:r>
              <a:rPr lang="en-US" sz="2800" b="0" i="0" dirty="0" err="1">
                <a:solidFill>
                  <a:srgbClr val="1B1B1B"/>
                </a:solidFill>
                <a:effectLst/>
                <a:latin typeface="Source Sans Pro Web"/>
              </a:rPr>
              <a:t>imprest</a:t>
            </a:r>
            <a:r>
              <a:rPr lang="en-US" sz="2800" b="0" i="0" dirty="0">
                <a:solidFill>
                  <a:srgbClr val="1B1B1B"/>
                </a:solidFill>
                <a:effectLst/>
                <a:latin typeface="Source Sans Pro Web"/>
              </a:rPr>
              <a:t> fund, </a:t>
            </a:r>
          </a:p>
          <a:p>
            <a:pPr marL="0" indent="0">
              <a:buNone/>
            </a:pPr>
            <a:r>
              <a:rPr lang="en-US" sz="2800" b="0" i="0" dirty="0">
                <a:solidFill>
                  <a:srgbClr val="1B1B1B"/>
                </a:solidFill>
                <a:effectLst/>
                <a:latin typeface="Source Sans Pro Web"/>
              </a:rPr>
              <a:t>the federal entity should first:</a:t>
            </a:r>
            <a:br>
              <a:rPr lang="en-US" b="0" i="0" dirty="0">
                <a:solidFill>
                  <a:srgbClr val="1B1B1B"/>
                </a:solidFill>
                <a:effectLst/>
                <a:latin typeface="Source Sans Pro Web"/>
              </a:rPr>
            </a:br>
            <a:endParaRPr lang="en-US" b="0" i="0" dirty="0">
              <a:solidFill>
                <a:srgbClr val="1B1B1B"/>
              </a:solidFill>
              <a:effectLst/>
              <a:latin typeface="Source Sans Pro Web"/>
            </a:endParaRPr>
          </a:p>
          <a:p>
            <a:r>
              <a:rPr lang="en-US" b="0" i="0" dirty="0">
                <a:solidFill>
                  <a:srgbClr val="1B1B1B"/>
                </a:solidFill>
                <a:effectLst/>
                <a:latin typeface="Source Sans Pro Web"/>
              </a:rPr>
              <a:t> </a:t>
            </a:r>
            <a:r>
              <a:rPr lang="en-US" sz="2800" dirty="0">
                <a:solidFill>
                  <a:schemeClr val="tx2">
                    <a:lumMod val="60000"/>
                    <a:lumOff val="40000"/>
                  </a:schemeClr>
                </a:solidFill>
                <a:latin typeface="Source Sans Pro Web"/>
              </a:rPr>
              <a:t>D</a:t>
            </a:r>
            <a:r>
              <a:rPr lang="en-US" sz="2800" b="0" i="0" dirty="0">
                <a:solidFill>
                  <a:schemeClr val="tx2">
                    <a:lumMod val="60000"/>
                    <a:lumOff val="40000"/>
                  </a:schemeClr>
                </a:solidFill>
                <a:effectLst/>
                <a:latin typeface="Source Sans Pro Web"/>
              </a:rPr>
              <a:t>iscuss that option with Fiscal Service to determine if an alternative approach might be more suitable</a:t>
            </a:r>
            <a:endParaRPr lang="en-US" sz="2800" dirty="0">
              <a:solidFill>
                <a:schemeClr val="tx2">
                  <a:lumMod val="60000"/>
                  <a:lumOff val="40000"/>
                </a:schemeClr>
              </a:solidFill>
            </a:endParaRPr>
          </a:p>
          <a:p>
            <a:endParaRPr lang="en-US" dirty="0"/>
          </a:p>
        </p:txBody>
      </p:sp>
      <p:sp>
        <p:nvSpPr>
          <p:cNvPr id="3" name="Content Placeholder 2">
            <a:extLst>
              <a:ext uri="{FF2B5EF4-FFF2-40B4-BE49-F238E27FC236}">
                <a16:creationId xmlns:a16="http://schemas.microsoft.com/office/drawing/2014/main" id="{8D670641-74D7-BD43-4247-0AD853944442}"/>
              </a:ext>
            </a:extLst>
          </p:cNvPr>
          <p:cNvSpPr>
            <a:spLocks noGrp="1"/>
          </p:cNvSpPr>
          <p:nvPr>
            <p:ph sz="quarter" idx="11"/>
          </p:nvPr>
        </p:nvSpPr>
        <p:spPr/>
        <p:txBody>
          <a:bodyPr/>
          <a:lstStyle/>
          <a:p>
            <a:pPr algn="ctr"/>
            <a:r>
              <a:rPr lang="en-US" dirty="0"/>
              <a:t>Requesting an FHOT</a:t>
            </a:r>
          </a:p>
          <a:p>
            <a:pPr algn="ctr"/>
            <a:endParaRPr lang="en-US" dirty="0"/>
          </a:p>
        </p:txBody>
      </p:sp>
      <p:pic>
        <p:nvPicPr>
          <p:cNvPr id="6" name="Picture 5" descr="Dark floating bulbs with one lit up brightly">
            <a:extLst>
              <a:ext uri="{FF2B5EF4-FFF2-40B4-BE49-F238E27FC236}">
                <a16:creationId xmlns:a16="http://schemas.microsoft.com/office/drawing/2014/main" id="{46D2F9C0-92F1-4814-9FB7-6FB0CA826E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681318"/>
            <a:ext cx="2698376" cy="2241176"/>
          </a:xfrm>
          <a:prstGeom prst="rect">
            <a:avLst/>
          </a:prstGeom>
        </p:spPr>
      </p:pic>
    </p:spTree>
    <p:extLst>
      <p:ext uri="{BB962C8B-B14F-4D97-AF65-F5344CB8AC3E}">
        <p14:creationId xmlns:p14="http://schemas.microsoft.com/office/powerpoint/2010/main" val="2205839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A91C6F-3616-CA0B-5B91-23A728B59F5E}"/>
              </a:ext>
            </a:extLst>
          </p:cNvPr>
          <p:cNvSpPr>
            <a:spLocks noGrp="1"/>
          </p:cNvSpPr>
          <p:nvPr>
            <p:ph sz="quarter" idx="10"/>
          </p:nvPr>
        </p:nvSpPr>
        <p:spPr>
          <a:xfrm>
            <a:off x="228600" y="990600"/>
            <a:ext cx="8915400" cy="5257800"/>
          </a:xfrm>
        </p:spPr>
        <p:txBody>
          <a:bodyPr>
            <a:normAutofit fontScale="62500" lnSpcReduction="20000"/>
          </a:bodyPr>
          <a:lstStyle/>
          <a:p>
            <a:r>
              <a:rPr lang="en-US" sz="3500" dirty="0"/>
              <a:t>Submit written request to Linda Chero CDO and AC DDM with a cc to the Division Director of POD. Letter should</a:t>
            </a:r>
            <a:r>
              <a:rPr lang="en-US" dirty="0"/>
              <a:t>: </a:t>
            </a:r>
          </a:p>
          <a:p>
            <a:pPr marL="0" indent="0">
              <a:buNone/>
            </a:pPr>
            <a:endParaRPr lang="en-US" sz="1600" dirty="0"/>
          </a:p>
          <a:p>
            <a:pPr lvl="1">
              <a:buFont typeface="Wingdings" panose="05000000000000000000" pitchFamily="2" charset="2"/>
              <a:buChar char="q"/>
            </a:pPr>
            <a:r>
              <a:rPr lang="en-US" sz="3200" dirty="0"/>
              <a:t>Outline program FHOT will support and why FHOT is needed to support the program</a:t>
            </a:r>
          </a:p>
          <a:p>
            <a:pPr lvl="1">
              <a:buFont typeface="Wingdings" panose="05000000000000000000" pitchFamily="2" charset="2"/>
              <a:buChar char="q"/>
            </a:pPr>
            <a:endParaRPr lang="en-US" sz="1600" dirty="0"/>
          </a:p>
          <a:p>
            <a:pPr lvl="1">
              <a:buFont typeface="Wingdings" panose="05000000000000000000" pitchFamily="2" charset="2"/>
              <a:buChar char="q"/>
            </a:pPr>
            <a:r>
              <a:rPr lang="en-US" sz="3200" dirty="0"/>
              <a:t>Program’s legal status (authority, statue)</a:t>
            </a:r>
          </a:p>
          <a:p>
            <a:pPr lvl="1">
              <a:buFont typeface="Wingdings" panose="05000000000000000000" pitchFamily="2" charset="2"/>
              <a:buChar char="q"/>
            </a:pPr>
            <a:endParaRPr lang="en-US" sz="1600" dirty="0"/>
          </a:p>
          <a:p>
            <a:pPr lvl="1">
              <a:buFont typeface="Wingdings" panose="05000000000000000000" pitchFamily="2" charset="2"/>
              <a:buChar char="q"/>
            </a:pPr>
            <a:r>
              <a:rPr lang="en-US" sz="3200" dirty="0"/>
              <a:t>TGA bank</a:t>
            </a:r>
            <a:r>
              <a:rPr lang="en-US" sz="3200" dirty="0">
                <a:solidFill>
                  <a:schemeClr val="tx2">
                    <a:lumMod val="60000"/>
                    <a:lumOff val="40000"/>
                  </a:schemeClr>
                </a:solidFill>
              </a:rPr>
              <a:t>*</a:t>
            </a:r>
            <a:r>
              <a:rPr lang="en-US" sz="3200" dirty="0"/>
              <a:t> and location for the funds</a:t>
            </a:r>
          </a:p>
          <a:p>
            <a:pPr lvl="1">
              <a:buFont typeface="Wingdings" panose="05000000000000000000" pitchFamily="2" charset="2"/>
              <a:buChar char="q"/>
            </a:pPr>
            <a:endParaRPr lang="en-US" sz="1600" dirty="0"/>
          </a:p>
          <a:p>
            <a:pPr lvl="1">
              <a:buFont typeface="Wingdings" panose="05000000000000000000" pitchFamily="2" charset="2"/>
              <a:buChar char="q"/>
            </a:pPr>
            <a:r>
              <a:rPr lang="en-US" sz="3200" dirty="0"/>
              <a:t>How and who will be responsible for the control and reporting</a:t>
            </a:r>
          </a:p>
          <a:p>
            <a:pPr lvl="1">
              <a:buFont typeface="Wingdings" panose="05000000000000000000" pitchFamily="2" charset="2"/>
              <a:buChar char="q"/>
            </a:pPr>
            <a:endParaRPr lang="en-US" sz="1600" dirty="0"/>
          </a:p>
          <a:p>
            <a:pPr lvl="1">
              <a:buFont typeface="Wingdings" panose="05000000000000000000" pitchFamily="2" charset="2"/>
              <a:buChar char="q"/>
            </a:pPr>
            <a:r>
              <a:rPr lang="en-US" sz="3200" dirty="0"/>
              <a:t>Include a request, if needed, for a waiver to the 5-7 days of funds on hand, </a:t>
            </a:r>
            <a:r>
              <a:rPr lang="en-US" sz="3200" b="0" i="0" dirty="0">
                <a:solidFill>
                  <a:srgbClr val="1B1B1B"/>
                </a:solidFill>
                <a:effectLst/>
                <a:latin typeface="Source Sans Pro Web"/>
              </a:rPr>
              <a:t>EFT [31 U.S.C. § 3332(f) and 31 CFR § 208.4</a:t>
            </a:r>
            <a:endParaRPr lang="en-US" sz="3200" dirty="0"/>
          </a:p>
          <a:p>
            <a:pPr marL="457200" lvl="1" indent="0">
              <a:buNone/>
            </a:pPr>
            <a:endParaRPr lang="en-US" sz="1600" dirty="0"/>
          </a:p>
          <a:p>
            <a:r>
              <a:rPr lang="en-US" sz="3500" dirty="0"/>
              <a:t>Include a letter from the requesting entity’s office of chief counsel that weighs in on legal status of program</a:t>
            </a:r>
          </a:p>
          <a:p>
            <a:endParaRPr lang="en-US" sz="1600" dirty="0"/>
          </a:p>
          <a:p>
            <a:pPr marL="0" indent="0">
              <a:buNone/>
            </a:pPr>
            <a:r>
              <a:rPr lang="en-US" dirty="0"/>
              <a:t> </a:t>
            </a:r>
            <a:r>
              <a:rPr lang="en-US" sz="2300" dirty="0">
                <a:solidFill>
                  <a:schemeClr val="tx2">
                    <a:lumMod val="60000"/>
                    <a:lumOff val="40000"/>
                  </a:schemeClr>
                </a:solidFill>
              </a:rPr>
              <a:t>*</a:t>
            </a:r>
            <a:r>
              <a:rPr lang="en-US" sz="2900" b="0" i="0" dirty="0">
                <a:solidFill>
                  <a:schemeClr val="tx2">
                    <a:lumMod val="60000"/>
                    <a:lumOff val="40000"/>
                  </a:schemeClr>
                </a:solidFill>
                <a:effectLst/>
                <a:latin typeface="Source Sans Pro Web"/>
              </a:rPr>
              <a:t>A depositary, a financial institution designated by the Department of the Treasury (Treasury) to hold public money and perform other services per 31 CFR 202</a:t>
            </a:r>
            <a:r>
              <a:rPr lang="en-US" sz="2300" b="0" i="0" dirty="0">
                <a:solidFill>
                  <a:schemeClr val="tx2">
                    <a:lumMod val="60000"/>
                    <a:lumOff val="40000"/>
                  </a:schemeClr>
                </a:solidFill>
                <a:effectLst/>
                <a:latin typeface="Source Sans Pro Web"/>
              </a:rPr>
              <a:t>.</a:t>
            </a:r>
            <a:endParaRPr lang="en-US" sz="2300" i="1" dirty="0">
              <a:solidFill>
                <a:schemeClr val="tx2">
                  <a:lumMod val="60000"/>
                  <a:lumOff val="40000"/>
                </a:schemeClr>
              </a:solidFill>
            </a:endParaRPr>
          </a:p>
        </p:txBody>
      </p:sp>
      <p:sp>
        <p:nvSpPr>
          <p:cNvPr id="3" name="Content Placeholder 2">
            <a:extLst>
              <a:ext uri="{FF2B5EF4-FFF2-40B4-BE49-F238E27FC236}">
                <a16:creationId xmlns:a16="http://schemas.microsoft.com/office/drawing/2014/main" id="{747192B1-C389-ABBB-9CD5-56B57AD38AA2}"/>
              </a:ext>
            </a:extLst>
          </p:cNvPr>
          <p:cNvSpPr>
            <a:spLocks noGrp="1"/>
          </p:cNvSpPr>
          <p:nvPr>
            <p:ph sz="quarter" idx="11"/>
          </p:nvPr>
        </p:nvSpPr>
        <p:spPr/>
        <p:txBody>
          <a:bodyPr/>
          <a:lstStyle/>
          <a:p>
            <a:pPr algn="ctr"/>
            <a:r>
              <a:rPr lang="en-US" dirty="0"/>
              <a:t>Requesting an FHOT</a:t>
            </a:r>
          </a:p>
        </p:txBody>
      </p:sp>
    </p:spTree>
    <p:extLst>
      <p:ext uri="{BB962C8B-B14F-4D97-AF65-F5344CB8AC3E}">
        <p14:creationId xmlns:p14="http://schemas.microsoft.com/office/powerpoint/2010/main" val="1743571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indent="0">
              <a:buNone/>
            </a:pPr>
            <a:r>
              <a:rPr lang="en-US" dirty="0"/>
              <a:t> </a:t>
            </a:r>
          </a:p>
        </p:txBody>
      </p:sp>
      <p:sp>
        <p:nvSpPr>
          <p:cNvPr id="3" name="Content Placeholder 2"/>
          <p:cNvSpPr>
            <a:spLocks noGrp="1"/>
          </p:cNvSpPr>
          <p:nvPr>
            <p:ph sz="quarter" idx="11"/>
          </p:nvPr>
        </p:nvSpPr>
        <p:spPr/>
        <p:txBody>
          <a:bodyPr>
            <a:normAutofit/>
          </a:bodyPr>
          <a:lstStyle/>
          <a:p>
            <a:pPr algn="ctr"/>
            <a:r>
              <a:rPr lang="en-US" sz="3200" dirty="0"/>
              <a:t>Properly Accounting and Reporting FHOT</a:t>
            </a:r>
          </a:p>
          <a:p>
            <a:pPr algn="ct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254269693"/>
              </p:ext>
            </p:extLst>
          </p:nvPr>
        </p:nvGraphicFramePr>
        <p:xfrm flipH="1">
          <a:off x="9144000" y="914400"/>
          <a:ext cx="2971800" cy="9144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228600" y="990600"/>
            <a:ext cx="8458200" cy="923330"/>
          </a:xfrm>
          <a:prstGeom prst="rect">
            <a:avLst/>
          </a:prstGeom>
        </p:spPr>
        <p:txBody>
          <a:bodyPr wrap="square">
            <a:spAutoFit/>
          </a:bodyPr>
          <a:lstStyle/>
          <a:p>
            <a:endParaRPr lang="en-US" dirty="0"/>
          </a:p>
          <a:p>
            <a:endParaRPr lang="en-US" dirty="0"/>
          </a:p>
          <a:p>
            <a:endParaRPr lang="en-US" dirty="0"/>
          </a:p>
        </p:txBody>
      </p:sp>
      <p:pic>
        <p:nvPicPr>
          <p:cNvPr id="7" name="Picture 6" descr="A black umbrella over a piggybank">
            <a:extLst>
              <a:ext uri="{FF2B5EF4-FFF2-40B4-BE49-F238E27FC236}">
                <a16:creationId xmlns:a16="http://schemas.microsoft.com/office/drawing/2014/main" id="{91987BDD-B329-3322-ED98-31B3DF8495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800" y="685800"/>
            <a:ext cx="1905000" cy="1534839"/>
          </a:xfrm>
          <a:prstGeom prst="rect">
            <a:avLst/>
          </a:prstGeom>
        </p:spPr>
      </p:pic>
      <p:sp>
        <p:nvSpPr>
          <p:cNvPr id="6" name="Content Placeholder 1">
            <a:extLst>
              <a:ext uri="{FF2B5EF4-FFF2-40B4-BE49-F238E27FC236}">
                <a16:creationId xmlns:a16="http://schemas.microsoft.com/office/drawing/2014/main" id="{BDCDC7BD-6C16-FA61-D363-20F5DDB17D29}"/>
              </a:ext>
            </a:extLst>
          </p:cNvPr>
          <p:cNvSpPr txBox="1">
            <a:spLocks/>
          </p:cNvSpPr>
          <p:nvPr/>
        </p:nvSpPr>
        <p:spPr>
          <a:xfrm>
            <a:off x="228600" y="2357718"/>
            <a:ext cx="8686800" cy="36576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t>Funds are either IN the TGA or OUTSIDE the TGA</a:t>
            </a:r>
            <a:endParaRPr lang="en-US" sz="2800" dirty="0">
              <a:solidFill>
                <a:srgbClr val="1B1B1B"/>
              </a:solidFill>
              <a:latin typeface="Source Sans Pro Web"/>
            </a:endParaRPr>
          </a:p>
          <a:p>
            <a:endParaRPr lang="en-US" sz="2800" dirty="0"/>
          </a:p>
          <a:p>
            <a:r>
              <a:rPr lang="en-US" sz="2800" dirty="0"/>
              <a:t>Common scenarios with BETC detail can be found in TFM 2-3400 Appendix 1</a:t>
            </a:r>
          </a:p>
          <a:p>
            <a:endParaRPr lang="en-US" sz="2800" dirty="0"/>
          </a:p>
          <a:p>
            <a:r>
              <a:rPr lang="en-US" sz="2800" dirty="0"/>
              <a:t>Proper reporting is validated by GTAS edits</a:t>
            </a:r>
          </a:p>
          <a:p>
            <a:endParaRPr lang="en-US" sz="2800" dirty="0"/>
          </a:p>
          <a:p>
            <a:r>
              <a:rPr lang="en-US" sz="2800" dirty="0"/>
              <a:t>Reclassifications are often needed to ensure proper reporting</a:t>
            </a:r>
          </a:p>
          <a:p>
            <a:endParaRPr lang="en-US" sz="2800"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534051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indent="0">
              <a:buNone/>
            </a:pPr>
            <a:r>
              <a:rPr lang="en-US" dirty="0"/>
              <a:t> </a:t>
            </a:r>
          </a:p>
        </p:txBody>
      </p:sp>
      <p:sp>
        <p:nvSpPr>
          <p:cNvPr id="3" name="Content Placeholder 2"/>
          <p:cNvSpPr>
            <a:spLocks noGrp="1"/>
          </p:cNvSpPr>
          <p:nvPr>
            <p:ph sz="quarter" idx="11"/>
          </p:nvPr>
        </p:nvSpPr>
        <p:spPr/>
        <p:txBody>
          <a:bodyPr>
            <a:normAutofit/>
          </a:bodyPr>
          <a:lstStyle/>
          <a:p>
            <a:pPr algn="ctr"/>
            <a:r>
              <a:rPr lang="en-US" dirty="0"/>
              <a:t>Properly Accounting and Reporting FHOT</a:t>
            </a:r>
          </a:p>
          <a:p>
            <a:pPr algn="ctr"/>
            <a:endParaRPr lang="en-US" dirty="0"/>
          </a:p>
        </p:txBody>
      </p:sp>
      <p:graphicFrame>
        <p:nvGraphicFramePr>
          <p:cNvPr id="4" name="Chart 3"/>
          <p:cNvGraphicFramePr>
            <a:graphicFrameLocks/>
          </p:cNvGraphicFramePr>
          <p:nvPr/>
        </p:nvGraphicFramePr>
        <p:xfrm flipH="1">
          <a:off x="9144000" y="914400"/>
          <a:ext cx="2971800" cy="9144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228600" y="990600"/>
            <a:ext cx="8458200" cy="923330"/>
          </a:xfrm>
          <a:prstGeom prst="rect">
            <a:avLst/>
          </a:prstGeom>
        </p:spPr>
        <p:txBody>
          <a:bodyPr wrap="square">
            <a:spAutoFit/>
          </a:bodyPr>
          <a:lstStyle/>
          <a:p>
            <a:endParaRPr lang="en-US" dirty="0"/>
          </a:p>
          <a:p>
            <a:endParaRPr lang="en-US" dirty="0"/>
          </a:p>
          <a:p>
            <a:endParaRPr lang="en-US" dirty="0"/>
          </a:p>
        </p:txBody>
      </p:sp>
      <p:sp>
        <p:nvSpPr>
          <p:cNvPr id="6" name="object 34">
            <a:extLst>
              <a:ext uri="{FF2B5EF4-FFF2-40B4-BE49-F238E27FC236}">
                <a16:creationId xmlns:a16="http://schemas.microsoft.com/office/drawing/2014/main" id="{BBCC6B47-1BA5-F0F1-8768-D64B69B874B7}"/>
              </a:ext>
            </a:extLst>
          </p:cNvPr>
          <p:cNvSpPr txBox="1">
            <a:spLocks/>
          </p:cNvSpPr>
          <p:nvPr/>
        </p:nvSpPr>
        <p:spPr>
          <a:xfrm>
            <a:off x="2233169" y="962718"/>
            <a:ext cx="4282015" cy="378950"/>
          </a:xfrm>
          <a:prstGeom prst="rect">
            <a:avLst/>
          </a:prstGeom>
        </p:spPr>
        <p:txBody>
          <a:bodyPr vert="horz" wrap="square" lIns="0" tIns="9525" rIns="0" bIns="0" rtlCol="0">
            <a:spAutoFit/>
          </a:bodyPr>
          <a:lstStyle>
            <a:lvl1pPr>
              <a:defRPr sz="3600" b="0" i="0">
                <a:solidFill>
                  <a:schemeClr val="tx1"/>
                </a:solidFill>
                <a:latin typeface="Arial"/>
                <a:ea typeface="+mj-ea"/>
                <a:cs typeface="Arial"/>
              </a:defRPr>
            </a:lvl1pPr>
          </a:lstStyle>
          <a:p>
            <a:pPr marL="9525" defTabSz="685800">
              <a:spcBef>
                <a:spcPts val="75"/>
              </a:spcBef>
              <a:defRPr/>
            </a:pPr>
            <a:r>
              <a:rPr lang="en-US" sz="2400" kern="0" spc="-4" dirty="0">
                <a:solidFill>
                  <a:sysClr val="windowText" lastClr="000000"/>
                </a:solidFill>
                <a:latin typeface="Calibri" panose="020F0502020204030204"/>
              </a:rPr>
              <a:t>Standard TGA vs FHOT Accounting</a:t>
            </a:r>
          </a:p>
        </p:txBody>
      </p:sp>
      <p:sp>
        <p:nvSpPr>
          <p:cNvPr id="8" name="Rectangle: Rounded Corners 7">
            <a:extLst>
              <a:ext uri="{FF2B5EF4-FFF2-40B4-BE49-F238E27FC236}">
                <a16:creationId xmlns:a16="http://schemas.microsoft.com/office/drawing/2014/main" id="{5EF0DCAC-2F6E-D9AF-E80E-C91BA58FE344}"/>
              </a:ext>
            </a:extLst>
          </p:cNvPr>
          <p:cNvSpPr/>
          <p:nvPr/>
        </p:nvSpPr>
        <p:spPr>
          <a:xfrm>
            <a:off x="361555" y="997986"/>
            <a:ext cx="1010045" cy="2202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TGA</a:t>
            </a:r>
          </a:p>
        </p:txBody>
      </p:sp>
      <p:sp>
        <p:nvSpPr>
          <p:cNvPr id="9" name="Rectangle: Rounded Corners 8">
            <a:extLst>
              <a:ext uri="{FF2B5EF4-FFF2-40B4-BE49-F238E27FC236}">
                <a16:creationId xmlns:a16="http://schemas.microsoft.com/office/drawing/2014/main" id="{0FC539BA-09DD-7194-ED43-E464BC5D0D91}"/>
              </a:ext>
            </a:extLst>
          </p:cNvPr>
          <p:cNvSpPr/>
          <p:nvPr/>
        </p:nvSpPr>
        <p:spPr>
          <a:xfrm>
            <a:off x="7519171" y="1018631"/>
            <a:ext cx="958934" cy="2202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FHOT</a:t>
            </a:r>
          </a:p>
        </p:txBody>
      </p:sp>
      <p:pic>
        <p:nvPicPr>
          <p:cNvPr id="10" name="Picture 9" descr="Piggy bank on white background">
            <a:extLst>
              <a:ext uri="{FF2B5EF4-FFF2-40B4-BE49-F238E27FC236}">
                <a16:creationId xmlns:a16="http://schemas.microsoft.com/office/drawing/2014/main" id="{EBF53049-A4C2-50D2-140D-67DD38001B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555" y="1385523"/>
            <a:ext cx="1010045" cy="1010045"/>
          </a:xfrm>
          <a:prstGeom prst="rect">
            <a:avLst/>
          </a:prstGeom>
        </p:spPr>
      </p:pic>
      <p:sp>
        <p:nvSpPr>
          <p:cNvPr id="11" name="Arrow: Right 10">
            <a:extLst>
              <a:ext uri="{FF2B5EF4-FFF2-40B4-BE49-F238E27FC236}">
                <a16:creationId xmlns:a16="http://schemas.microsoft.com/office/drawing/2014/main" id="{9C624802-FC56-18C7-9142-42B804B11765}"/>
              </a:ext>
            </a:extLst>
          </p:cNvPr>
          <p:cNvSpPr/>
          <p:nvPr/>
        </p:nvSpPr>
        <p:spPr>
          <a:xfrm>
            <a:off x="1915567" y="1890545"/>
            <a:ext cx="4904683" cy="9391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Withdrawal of cash reduces Agency’s Bank Balance (FBwT)</a:t>
            </a:r>
          </a:p>
        </p:txBody>
      </p:sp>
      <p:sp>
        <p:nvSpPr>
          <p:cNvPr id="12" name="Arrow: Striped Right 11">
            <a:extLst>
              <a:ext uri="{FF2B5EF4-FFF2-40B4-BE49-F238E27FC236}">
                <a16:creationId xmlns:a16="http://schemas.microsoft.com/office/drawing/2014/main" id="{086C9769-9ECD-CE69-42A0-CDDE167F1707}"/>
              </a:ext>
            </a:extLst>
          </p:cNvPr>
          <p:cNvSpPr/>
          <p:nvPr/>
        </p:nvSpPr>
        <p:spPr>
          <a:xfrm rot="5400000">
            <a:off x="1372932" y="1307785"/>
            <a:ext cx="1089640" cy="470048"/>
          </a:xfrm>
          <a:prstGeom prst="stripedRightArrow">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85800"/>
            <a:r>
              <a:rPr lang="en-US" sz="1350" dirty="0">
                <a:solidFill>
                  <a:prstClr val="white"/>
                </a:solidFill>
                <a:latin typeface="Calibri" panose="020F0502020204030204"/>
              </a:rPr>
              <a:t>Decrease</a:t>
            </a:r>
          </a:p>
        </p:txBody>
      </p:sp>
      <p:sp>
        <p:nvSpPr>
          <p:cNvPr id="13" name="Arrow: Striped Right 12">
            <a:extLst>
              <a:ext uri="{FF2B5EF4-FFF2-40B4-BE49-F238E27FC236}">
                <a16:creationId xmlns:a16="http://schemas.microsoft.com/office/drawing/2014/main" id="{C1D4DCE9-473B-570B-5407-7CEDE770038D}"/>
              </a:ext>
            </a:extLst>
          </p:cNvPr>
          <p:cNvSpPr/>
          <p:nvPr/>
        </p:nvSpPr>
        <p:spPr>
          <a:xfrm rot="16200000">
            <a:off x="6378624" y="1281028"/>
            <a:ext cx="994839" cy="470048"/>
          </a:xfrm>
          <a:prstGeom prst="stripedRightArrow">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85800"/>
            <a:r>
              <a:rPr lang="en-US" sz="1350" dirty="0">
                <a:solidFill>
                  <a:prstClr val="white"/>
                </a:solidFill>
                <a:latin typeface="Calibri" panose="020F0502020204030204"/>
              </a:rPr>
              <a:t>Increase</a:t>
            </a:r>
          </a:p>
        </p:txBody>
      </p:sp>
      <p:pic>
        <p:nvPicPr>
          <p:cNvPr id="14" name="Picture 13" descr="Pile of American dollar banknotes">
            <a:extLst>
              <a:ext uri="{FF2B5EF4-FFF2-40B4-BE49-F238E27FC236}">
                <a16:creationId xmlns:a16="http://schemas.microsoft.com/office/drawing/2014/main" id="{9944BF0F-6B46-6DBF-C6AB-51A84E4109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4200" y="2645873"/>
            <a:ext cx="2438400" cy="1333964"/>
          </a:xfrm>
          <a:prstGeom prst="rect">
            <a:avLst/>
          </a:prstGeom>
        </p:spPr>
      </p:pic>
      <p:sp>
        <p:nvSpPr>
          <p:cNvPr id="15" name="Flowchart: Alternate Process 14">
            <a:extLst>
              <a:ext uri="{FF2B5EF4-FFF2-40B4-BE49-F238E27FC236}">
                <a16:creationId xmlns:a16="http://schemas.microsoft.com/office/drawing/2014/main" id="{FB749C1B-ACE2-6DC8-6317-700BF2FE1E5E}"/>
              </a:ext>
            </a:extLst>
          </p:cNvPr>
          <p:cNvSpPr/>
          <p:nvPr/>
        </p:nvSpPr>
        <p:spPr>
          <a:xfrm>
            <a:off x="2760856" y="5230696"/>
            <a:ext cx="3504501" cy="865304"/>
          </a:xfrm>
          <a:prstGeom prst="flowChartAlternateProcess">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en-US" sz="1350" dirty="0">
                <a:solidFill>
                  <a:prstClr val="white"/>
                </a:solidFill>
                <a:latin typeface="Calibri" panose="020F0502020204030204"/>
              </a:rPr>
              <a:t>Entity’s Funds Held Outside of Treasury are still reported in the Entity’s Bank Balance (FBwT) </a:t>
            </a:r>
            <a:r>
              <a:rPr lang="en-US" sz="1350" u="sng" dirty="0">
                <a:solidFill>
                  <a:prstClr val="white"/>
                </a:solidFill>
                <a:latin typeface="Calibri" panose="020F0502020204030204"/>
              </a:rPr>
              <a:t>AFTER</a:t>
            </a:r>
            <a:r>
              <a:rPr lang="en-US" sz="1350" dirty="0">
                <a:solidFill>
                  <a:prstClr val="white"/>
                </a:solidFill>
                <a:latin typeface="Calibri" panose="020F0502020204030204"/>
              </a:rPr>
              <a:t> Cash withdrawal!</a:t>
            </a:r>
          </a:p>
        </p:txBody>
      </p:sp>
      <p:sp>
        <p:nvSpPr>
          <p:cNvPr id="16" name="Arrow: Striped Right 15">
            <a:extLst>
              <a:ext uri="{FF2B5EF4-FFF2-40B4-BE49-F238E27FC236}">
                <a16:creationId xmlns:a16="http://schemas.microsoft.com/office/drawing/2014/main" id="{4937CB3B-7C15-994A-472C-4BBB648FEF80}"/>
              </a:ext>
            </a:extLst>
          </p:cNvPr>
          <p:cNvSpPr/>
          <p:nvPr/>
        </p:nvSpPr>
        <p:spPr>
          <a:xfrm rot="19019268">
            <a:off x="5998931" y="4513089"/>
            <a:ext cx="1660724" cy="470048"/>
          </a:xfrm>
          <a:prstGeom prst="striped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en-US" sz="1200" dirty="0">
                <a:solidFill>
                  <a:prstClr val="white"/>
                </a:solidFill>
                <a:latin typeface="Calibri" panose="020F0502020204030204"/>
              </a:rPr>
              <a:t>Also Reported Here</a:t>
            </a:r>
          </a:p>
        </p:txBody>
      </p:sp>
      <p:sp>
        <p:nvSpPr>
          <p:cNvPr id="17" name="Arrow: Left 16">
            <a:extLst>
              <a:ext uri="{FF2B5EF4-FFF2-40B4-BE49-F238E27FC236}">
                <a16:creationId xmlns:a16="http://schemas.microsoft.com/office/drawing/2014/main" id="{D2EA1FF1-76BE-00E9-BF84-64045840C413}"/>
              </a:ext>
            </a:extLst>
          </p:cNvPr>
          <p:cNvSpPr/>
          <p:nvPr/>
        </p:nvSpPr>
        <p:spPr>
          <a:xfrm rot="2633100">
            <a:off x="1395142" y="4506313"/>
            <a:ext cx="1639749" cy="478562"/>
          </a:xfrm>
          <a:prstGeom prst="lef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en-US" sz="1350" dirty="0">
                <a:solidFill>
                  <a:prstClr val="white"/>
                </a:solidFill>
                <a:latin typeface="Calibri" panose="020F0502020204030204"/>
              </a:rPr>
              <a:t>Reported Here</a:t>
            </a:r>
          </a:p>
        </p:txBody>
      </p:sp>
      <p:sp>
        <p:nvSpPr>
          <p:cNvPr id="18" name="Explosion: 8 Points 17">
            <a:extLst>
              <a:ext uri="{FF2B5EF4-FFF2-40B4-BE49-F238E27FC236}">
                <a16:creationId xmlns:a16="http://schemas.microsoft.com/office/drawing/2014/main" id="{F0749DD6-5E87-7A0D-722C-6210E3FCB943}"/>
              </a:ext>
            </a:extLst>
          </p:cNvPr>
          <p:cNvSpPr/>
          <p:nvPr/>
        </p:nvSpPr>
        <p:spPr>
          <a:xfrm>
            <a:off x="2608259" y="5135254"/>
            <a:ext cx="340130" cy="32321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9" name="Explosion: 8 Points 18">
            <a:extLst>
              <a:ext uri="{FF2B5EF4-FFF2-40B4-BE49-F238E27FC236}">
                <a16:creationId xmlns:a16="http://schemas.microsoft.com/office/drawing/2014/main" id="{53776AF1-F4FE-F11A-8C1B-2528812D4D03}"/>
              </a:ext>
            </a:extLst>
          </p:cNvPr>
          <p:cNvSpPr/>
          <p:nvPr/>
        </p:nvSpPr>
        <p:spPr>
          <a:xfrm>
            <a:off x="6044958" y="5128649"/>
            <a:ext cx="340130" cy="32321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0" name="Wave 19">
            <a:extLst>
              <a:ext uri="{FF2B5EF4-FFF2-40B4-BE49-F238E27FC236}">
                <a16:creationId xmlns:a16="http://schemas.microsoft.com/office/drawing/2014/main" id="{E062E46C-6CBB-B454-55A2-D3E092875557}"/>
              </a:ext>
            </a:extLst>
          </p:cNvPr>
          <p:cNvSpPr/>
          <p:nvPr/>
        </p:nvSpPr>
        <p:spPr>
          <a:xfrm>
            <a:off x="3314700" y="1344699"/>
            <a:ext cx="2057400" cy="742928"/>
          </a:xfrm>
          <a:prstGeom prst="wave">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9525" algn="ctr" defTabSz="685800">
              <a:spcBef>
                <a:spcPts val="75"/>
              </a:spcBef>
              <a:defRPr/>
            </a:pPr>
            <a:r>
              <a:rPr lang="en-US" sz="1350" spc="-4" dirty="0">
                <a:solidFill>
                  <a:prstClr val="white"/>
                </a:solidFill>
                <a:latin typeface="Calibri" panose="020F0502020204030204"/>
                <a:cs typeface="Arial"/>
              </a:rPr>
              <a:t>Correct Treatment per TFM Guidance</a:t>
            </a:r>
            <a:endParaRPr lang="en-US" sz="1350" dirty="0">
              <a:solidFill>
                <a:prstClr val="white"/>
              </a:solidFill>
              <a:latin typeface="Calibri" panose="020F0502020204030204"/>
              <a:cs typeface="Arial"/>
            </a:endParaRPr>
          </a:p>
        </p:txBody>
      </p:sp>
      <p:sp>
        <p:nvSpPr>
          <p:cNvPr id="21" name="Wave 20">
            <a:extLst>
              <a:ext uri="{FF2B5EF4-FFF2-40B4-BE49-F238E27FC236}">
                <a16:creationId xmlns:a16="http://schemas.microsoft.com/office/drawing/2014/main" id="{F579CFCD-C94A-928F-C347-515D1F784FE8}"/>
              </a:ext>
            </a:extLst>
          </p:cNvPr>
          <p:cNvSpPr/>
          <p:nvPr/>
        </p:nvSpPr>
        <p:spPr>
          <a:xfrm>
            <a:off x="3387405" y="4267200"/>
            <a:ext cx="1911991" cy="742928"/>
          </a:xfrm>
          <a:prstGeom prst="wav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r>
              <a:rPr lang="en-US" sz="1350" dirty="0">
                <a:solidFill>
                  <a:prstClr val="white"/>
                </a:solidFill>
                <a:latin typeface="Calibri" panose="020F0502020204030204"/>
              </a:rPr>
              <a:t>Incorrect Treatment</a:t>
            </a:r>
          </a:p>
        </p:txBody>
      </p:sp>
      <p:sp>
        <p:nvSpPr>
          <p:cNvPr id="22" name="Flowchart: Process 21">
            <a:extLst>
              <a:ext uri="{FF2B5EF4-FFF2-40B4-BE49-F238E27FC236}">
                <a16:creationId xmlns:a16="http://schemas.microsoft.com/office/drawing/2014/main" id="{0397D201-937E-0753-4AF5-54BD1E55DF80}"/>
              </a:ext>
            </a:extLst>
          </p:cNvPr>
          <p:cNvSpPr/>
          <p:nvPr/>
        </p:nvSpPr>
        <p:spPr>
          <a:xfrm>
            <a:off x="170457" y="2442140"/>
            <a:ext cx="1592710" cy="156768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050" dirty="0" err="1">
                <a:solidFill>
                  <a:prstClr val="white"/>
                </a:solidFill>
                <a:latin typeface="Calibri" panose="020F0502020204030204"/>
              </a:rPr>
              <a:t>FBwT</a:t>
            </a:r>
            <a:r>
              <a:rPr lang="en-US" sz="1050" dirty="0">
                <a:solidFill>
                  <a:prstClr val="white"/>
                </a:solidFill>
                <a:latin typeface="Calibri" panose="020F0502020204030204"/>
              </a:rPr>
              <a:t> represents each Agency’s available funds within the TGA to pay its obligations.  </a:t>
            </a:r>
            <a:r>
              <a:rPr lang="en-US" sz="1050" dirty="0" err="1">
                <a:solidFill>
                  <a:prstClr val="white"/>
                </a:solidFill>
                <a:latin typeface="Calibri" panose="020F0502020204030204"/>
              </a:rPr>
              <a:t>FBwT</a:t>
            </a:r>
            <a:r>
              <a:rPr lang="en-US" sz="1050" dirty="0">
                <a:solidFill>
                  <a:prstClr val="white"/>
                </a:solidFill>
                <a:latin typeface="Calibri" panose="020F0502020204030204"/>
              </a:rPr>
              <a:t> is the control to ensure the TGA maintains sufficient funds to pay Governmentwide obligations. </a:t>
            </a:r>
          </a:p>
        </p:txBody>
      </p:sp>
      <p:sp>
        <p:nvSpPr>
          <p:cNvPr id="23" name="Flowchart: Process 22">
            <a:extLst>
              <a:ext uri="{FF2B5EF4-FFF2-40B4-BE49-F238E27FC236}">
                <a16:creationId xmlns:a16="http://schemas.microsoft.com/office/drawing/2014/main" id="{BDA1880D-DF8F-C028-F255-D98A4E606BD0}"/>
              </a:ext>
            </a:extLst>
          </p:cNvPr>
          <p:cNvSpPr/>
          <p:nvPr/>
        </p:nvSpPr>
        <p:spPr>
          <a:xfrm>
            <a:off x="7270741" y="2395653"/>
            <a:ext cx="1592710" cy="156768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050" dirty="0">
                <a:solidFill>
                  <a:prstClr val="white"/>
                </a:solidFill>
                <a:latin typeface="Calibri" panose="020F0502020204030204"/>
              </a:rPr>
              <a:t>Funds are in Agency’s possession (physical cash, local depository account, etc.) Funds are no longer reported in </a:t>
            </a:r>
            <a:r>
              <a:rPr lang="en-US" sz="1050" dirty="0" err="1">
                <a:solidFill>
                  <a:prstClr val="white"/>
                </a:solidFill>
                <a:latin typeface="Calibri" panose="020F0502020204030204"/>
              </a:rPr>
              <a:t>FBwT</a:t>
            </a:r>
            <a:r>
              <a:rPr lang="en-US" sz="1050" dirty="0">
                <a:solidFill>
                  <a:prstClr val="white"/>
                </a:solidFill>
                <a:latin typeface="Calibri" panose="020F0502020204030204"/>
              </a:rPr>
              <a:t> (TGA Bank balance.)</a:t>
            </a:r>
          </a:p>
        </p:txBody>
      </p:sp>
      <p:pic>
        <p:nvPicPr>
          <p:cNvPr id="24" name="Picture 23" descr="Stacks of gold coins">
            <a:extLst>
              <a:ext uri="{FF2B5EF4-FFF2-40B4-BE49-F238E27FC236}">
                <a16:creationId xmlns:a16="http://schemas.microsoft.com/office/drawing/2014/main" id="{EACFCEFD-85B6-55D9-3B47-B332DBAB17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54379" y="1344850"/>
            <a:ext cx="1492259" cy="994839"/>
          </a:xfrm>
          <a:prstGeom prst="rect">
            <a:avLst/>
          </a:prstGeom>
        </p:spPr>
      </p:pic>
      <p:cxnSp>
        <p:nvCxnSpPr>
          <p:cNvPr id="25" name="Straight Connector 24">
            <a:extLst>
              <a:ext uri="{FF2B5EF4-FFF2-40B4-BE49-F238E27FC236}">
                <a16:creationId xmlns:a16="http://schemas.microsoft.com/office/drawing/2014/main" id="{F388BF84-2850-7B6A-B46E-719B54A85032}"/>
              </a:ext>
            </a:extLst>
          </p:cNvPr>
          <p:cNvCxnSpPr>
            <a:cxnSpLocks/>
          </p:cNvCxnSpPr>
          <p:nvPr/>
        </p:nvCxnSpPr>
        <p:spPr>
          <a:xfrm flipV="1">
            <a:off x="0" y="4056037"/>
            <a:ext cx="9144000" cy="58763"/>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507957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10</a:t>
            </a:r>
          </a:p>
        </p:txBody>
      </p:sp>
      <p:cxnSp>
        <p:nvCxnSpPr>
          <p:cNvPr id="7" name="Straight Connector 6"/>
          <p:cNvCxnSpPr/>
          <p:nvPr/>
        </p:nvCxnSpPr>
        <p:spPr>
          <a:xfrm>
            <a:off x="152400" y="6324600"/>
            <a:ext cx="1571796"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8472182" y="6289935"/>
            <a:ext cx="475137" cy="395810"/>
            <a:chOff x="7315200" y="5398309"/>
            <a:chExt cx="1143000" cy="1079749"/>
          </a:xfrm>
        </p:grpSpPr>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5398309"/>
              <a:ext cx="990600" cy="935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6366290"/>
              <a:ext cx="1143000" cy="111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 name="Picture 3" descr="Person with idea concept">
            <a:extLst>
              <a:ext uri="{FF2B5EF4-FFF2-40B4-BE49-F238E27FC236}">
                <a16:creationId xmlns:a16="http://schemas.microsoft.com/office/drawing/2014/main" id="{84DB19B0-6531-E514-DF1E-8B39A2B579E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7227" y="597468"/>
            <a:ext cx="8494594" cy="5663063"/>
          </a:xfrm>
          <a:prstGeom prst="rect">
            <a:avLst/>
          </a:prstGeom>
        </p:spPr>
      </p:pic>
    </p:spTree>
    <p:extLst>
      <p:ext uri="{BB962C8B-B14F-4D97-AF65-F5344CB8AC3E}">
        <p14:creationId xmlns:p14="http://schemas.microsoft.com/office/powerpoint/2010/main" val="302325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143000"/>
            <a:ext cx="6477000" cy="3785652"/>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Primary Contact DDM Policy</a:t>
            </a:r>
          </a:p>
          <a:p>
            <a:r>
              <a:rPr lang="en-US" sz="2000" dirty="0">
                <a:latin typeface="Arial" panose="020B0604020202020204" pitchFamily="34" charset="0"/>
                <a:cs typeface="Arial" panose="020B0604020202020204" pitchFamily="34" charset="0"/>
              </a:rPr>
              <a:t>	Name:  Margot Kaeser</a:t>
            </a:r>
          </a:p>
          <a:p>
            <a:r>
              <a:rPr lang="en-US" sz="2000" dirty="0">
                <a:latin typeface="Arial" panose="020B0604020202020204" pitchFamily="34" charset="0"/>
                <a:cs typeface="Arial" panose="020B0604020202020204" pitchFamily="34" charset="0"/>
              </a:rPr>
              <a:t>	Title: Director, Policy and Oversight Division</a:t>
            </a:r>
          </a:p>
          <a:p>
            <a:r>
              <a:rPr lang="en-US" sz="2000" dirty="0">
                <a:latin typeface="Arial" panose="020B0604020202020204" pitchFamily="34" charset="0"/>
                <a:cs typeface="Arial" panose="020B0604020202020204" pitchFamily="34" charset="0"/>
              </a:rPr>
              <a:t>	Phone: 202-345-3680</a:t>
            </a:r>
          </a:p>
          <a:p>
            <a:r>
              <a:rPr lang="en-US" sz="2000" dirty="0">
                <a:latin typeface="Arial" panose="020B0604020202020204" pitchFamily="34" charset="0"/>
                <a:cs typeface="Arial" panose="020B0604020202020204" pitchFamily="34" charset="0"/>
              </a:rPr>
              <a:t>	Email: margot.kaeser@fiscal.treasury.gov</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Primary Contact Fiscal Accounting</a:t>
            </a:r>
          </a:p>
          <a:p>
            <a:r>
              <a:rPr lang="en-US" sz="2000" dirty="0">
                <a:latin typeface="Arial" panose="020B0604020202020204" pitchFamily="34" charset="0"/>
                <a:cs typeface="Arial" panose="020B0604020202020204" pitchFamily="34" charset="0"/>
              </a:rPr>
              <a:t>	Name:  Chad Morris</a:t>
            </a:r>
          </a:p>
          <a:p>
            <a:r>
              <a:rPr lang="en-US" sz="2000" dirty="0">
                <a:latin typeface="Arial" panose="020B0604020202020204" pitchFamily="34" charset="0"/>
                <a:cs typeface="Arial" panose="020B0604020202020204" pitchFamily="34" charset="0"/>
              </a:rPr>
              <a:t>	Title:  Manager, Cash Accounting Branch</a:t>
            </a:r>
          </a:p>
          <a:p>
            <a:r>
              <a:rPr lang="en-US" sz="2000" dirty="0">
                <a:latin typeface="Arial" panose="020B0604020202020204" pitchFamily="34" charset="0"/>
                <a:cs typeface="Arial" panose="020B0604020202020204" pitchFamily="34" charset="0"/>
              </a:rPr>
              <a:t>	Phone:  304-480-6848</a:t>
            </a:r>
          </a:p>
          <a:p>
            <a:r>
              <a:rPr lang="en-US" sz="2000" dirty="0">
                <a:latin typeface="Arial" panose="020B0604020202020204" pitchFamily="34" charset="0"/>
                <a:cs typeface="Arial" panose="020B0604020202020204" pitchFamily="34" charset="0"/>
              </a:rPr>
              <a:t>	Email:  chadwick.morris@fiscal.treasury.gov</a:t>
            </a:r>
          </a:p>
        </p:txBody>
      </p:sp>
    </p:spTree>
    <p:extLst>
      <p:ext uri="{BB962C8B-B14F-4D97-AF65-F5344CB8AC3E}">
        <p14:creationId xmlns:p14="http://schemas.microsoft.com/office/powerpoint/2010/main" val="3970380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A91C6F-3616-CA0B-5B91-23A728B59F5E}"/>
              </a:ext>
            </a:extLst>
          </p:cNvPr>
          <p:cNvSpPr>
            <a:spLocks noGrp="1"/>
          </p:cNvSpPr>
          <p:nvPr>
            <p:ph sz="quarter" idx="10"/>
          </p:nvPr>
        </p:nvSpPr>
        <p:spPr>
          <a:xfrm>
            <a:off x="89647" y="1353672"/>
            <a:ext cx="8686800" cy="5257800"/>
          </a:xfrm>
        </p:spPr>
        <p:txBody>
          <a:bodyPr>
            <a:normAutofit/>
          </a:bodyPr>
          <a:lstStyle/>
          <a:p>
            <a:pPr marL="0" indent="0" algn="ctr">
              <a:buNone/>
            </a:pPr>
            <a:endParaRPr lang="en-US" b="0" i="0" dirty="0">
              <a:solidFill>
                <a:srgbClr val="1B1B1B"/>
              </a:solidFill>
              <a:effectLst/>
              <a:latin typeface="Source Sans Pro Web"/>
            </a:endParaRPr>
          </a:p>
          <a:p>
            <a:pPr marL="0" indent="0" algn="ctr">
              <a:buNone/>
            </a:pPr>
            <a:endParaRPr lang="en-US" dirty="0">
              <a:solidFill>
                <a:srgbClr val="1B1B1B"/>
              </a:solidFill>
              <a:latin typeface="Source Sans Pro Web"/>
            </a:endParaRPr>
          </a:p>
          <a:p>
            <a:pPr marL="0" indent="0" algn="ctr">
              <a:buNone/>
            </a:pPr>
            <a:r>
              <a:rPr lang="en-US" b="0" i="0" dirty="0">
                <a:solidFill>
                  <a:srgbClr val="1B1B1B"/>
                </a:solidFill>
                <a:effectLst/>
                <a:latin typeface="Source Sans Pro Web"/>
              </a:rPr>
              <a:t>The principal objectives of control of disbursements are to ensure that all disbursements are legal, proper, and correct and that all disbursements are accurately recorded, reported, and reconciled in a timely, efficient manner. </a:t>
            </a:r>
            <a:br>
              <a:rPr lang="en-US" dirty="0"/>
            </a:br>
            <a:endParaRPr lang="en-US" dirty="0"/>
          </a:p>
        </p:txBody>
      </p:sp>
      <p:pic>
        <p:nvPicPr>
          <p:cNvPr id="11" name="Content Placeholder 10" descr="Columns outside supreme court building">
            <a:extLst>
              <a:ext uri="{FF2B5EF4-FFF2-40B4-BE49-F238E27FC236}">
                <a16:creationId xmlns:a16="http://schemas.microsoft.com/office/drawing/2014/main" id="{D16AAA78-7AB3-69ED-A9F4-3ACC10CD7F70}"/>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362201" y="246528"/>
            <a:ext cx="4190999" cy="2115671"/>
          </a:xfrm>
        </p:spPr>
      </p:pic>
    </p:spTree>
    <p:extLst>
      <p:ext uri="{BB962C8B-B14F-4D97-AF65-F5344CB8AC3E}">
        <p14:creationId xmlns:p14="http://schemas.microsoft.com/office/powerpoint/2010/main" val="1226530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6C7B15-E47C-768D-0C7C-0DF0BE5BF579}"/>
              </a:ext>
            </a:extLst>
          </p:cNvPr>
          <p:cNvSpPr>
            <a:spLocks noGrp="1"/>
          </p:cNvSpPr>
          <p:nvPr>
            <p:ph sz="quarter" idx="10"/>
          </p:nvPr>
        </p:nvSpPr>
        <p:spPr/>
        <p:txBody>
          <a:bodyPr>
            <a:normAutofit fontScale="77500" lnSpcReduction="20000"/>
          </a:bodyPr>
          <a:lstStyle/>
          <a:p>
            <a:pPr marL="0" indent="0">
              <a:buNone/>
            </a:pPr>
            <a:endParaRPr lang="en-US" dirty="0"/>
          </a:p>
          <a:p>
            <a:r>
              <a:rPr lang="en-US" dirty="0"/>
              <a:t>Learn the definition of Funds Outside of Treasury (FHOT)</a:t>
            </a:r>
          </a:p>
          <a:p>
            <a:endParaRPr lang="en-US" dirty="0"/>
          </a:p>
          <a:p>
            <a:r>
              <a:rPr lang="en-US" dirty="0"/>
              <a:t>Become familiar with statue and policies governing FHOT</a:t>
            </a:r>
          </a:p>
          <a:p>
            <a:endParaRPr lang="en-US" dirty="0"/>
          </a:p>
          <a:p>
            <a:r>
              <a:rPr lang="en-US" dirty="0"/>
              <a:t>Understand when an FHOT may be needed</a:t>
            </a:r>
          </a:p>
          <a:p>
            <a:endParaRPr lang="en-US" dirty="0"/>
          </a:p>
          <a:p>
            <a:r>
              <a:rPr lang="en-US" dirty="0"/>
              <a:t>Learn how to request an FHOT</a:t>
            </a:r>
          </a:p>
          <a:p>
            <a:endParaRPr lang="en-US" dirty="0"/>
          </a:p>
          <a:p>
            <a:r>
              <a:rPr lang="en-US" dirty="0"/>
              <a:t>Learn about properly accounting for FHOT funds</a:t>
            </a:r>
          </a:p>
          <a:p>
            <a:endParaRPr lang="en-US" dirty="0"/>
          </a:p>
          <a:p>
            <a:r>
              <a:rPr lang="en-US" dirty="0"/>
              <a:t>Learn how and when to properly report FHOT</a:t>
            </a:r>
          </a:p>
        </p:txBody>
      </p:sp>
      <p:sp>
        <p:nvSpPr>
          <p:cNvPr id="3" name="Content Placeholder 2">
            <a:extLst>
              <a:ext uri="{FF2B5EF4-FFF2-40B4-BE49-F238E27FC236}">
                <a16:creationId xmlns:a16="http://schemas.microsoft.com/office/drawing/2014/main" id="{8D670641-74D7-BD43-4247-0AD853944442}"/>
              </a:ext>
            </a:extLst>
          </p:cNvPr>
          <p:cNvSpPr>
            <a:spLocks noGrp="1"/>
          </p:cNvSpPr>
          <p:nvPr>
            <p:ph sz="quarter" idx="11"/>
          </p:nvPr>
        </p:nvSpPr>
        <p:spPr/>
        <p:txBody>
          <a:bodyPr/>
          <a:lstStyle/>
          <a:p>
            <a:pPr algn="ctr"/>
            <a:r>
              <a:rPr lang="en-US" dirty="0"/>
              <a:t>Session Learning Objectives</a:t>
            </a:r>
          </a:p>
        </p:txBody>
      </p:sp>
    </p:spTree>
    <p:extLst>
      <p:ext uri="{BB962C8B-B14F-4D97-AF65-F5344CB8AC3E}">
        <p14:creationId xmlns:p14="http://schemas.microsoft.com/office/powerpoint/2010/main" val="3700601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A91C6F-3616-CA0B-5B91-23A728B59F5E}"/>
              </a:ext>
            </a:extLst>
          </p:cNvPr>
          <p:cNvSpPr>
            <a:spLocks noGrp="1"/>
          </p:cNvSpPr>
          <p:nvPr>
            <p:ph sz="quarter" idx="10"/>
          </p:nvPr>
        </p:nvSpPr>
        <p:spPr>
          <a:xfrm>
            <a:off x="228600" y="990600"/>
            <a:ext cx="8915400" cy="5214641"/>
          </a:xfrm>
        </p:spPr>
        <p:txBody>
          <a:bodyPr>
            <a:normAutofit fontScale="25000" lnSpcReduction="20000"/>
          </a:bodyPr>
          <a:lstStyle/>
          <a:p>
            <a:pPr marL="0" indent="0">
              <a:lnSpc>
                <a:spcPct val="110000"/>
              </a:lnSpc>
              <a:buNone/>
            </a:pPr>
            <a:r>
              <a:rPr lang="en-US" sz="8000" b="0" i="1" dirty="0">
                <a:solidFill>
                  <a:schemeClr val="tx2">
                    <a:lumMod val="60000"/>
                    <a:lumOff val="40000"/>
                  </a:schemeClr>
                </a:solidFill>
                <a:effectLst/>
              </a:rPr>
              <a:t>FHOT, also referred to as Cash held </a:t>
            </a:r>
          </a:p>
          <a:p>
            <a:pPr marL="0" indent="0">
              <a:lnSpc>
                <a:spcPct val="110000"/>
              </a:lnSpc>
              <a:buNone/>
            </a:pPr>
            <a:r>
              <a:rPr lang="en-US" sz="8000" b="0" i="1" dirty="0">
                <a:solidFill>
                  <a:schemeClr val="tx2">
                    <a:lumMod val="60000"/>
                    <a:lumOff val="40000"/>
                  </a:schemeClr>
                </a:solidFill>
                <a:effectLst/>
              </a:rPr>
              <a:t>outside of the U.S. Treasury (CHOT)</a:t>
            </a:r>
          </a:p>
          <a:p>
            <a:pPr marL="0" indent="0">
              <a:lnSpc>
                <a:spcPct val="110000"/>
              </a:lnSpc>
              <a:buNone/>
            </a:pPr>
            <a:r>
              <a:rPr lang="en-US" sz="8000" b="0" i="1" dirty="0">
                <a:solidFill>
                  <a:schemeClr val="tx2">
                    <a:lumMod val="60000"/>
                    <a:lumOff val="40000"/>
                  </a:schemeClr>
                </a:solidFill>
                <a:effectLst/>
              </a:rPr>
              <a:t> and </a:t>
            </a:r>
            <a:r>
              <a:rPr lang="en-US" sz="8000" b="0" i="1" dirty="0" err="1">
                <a:solidFill>
                  <a:schemeClr val="tx2">
                    <a:lumMod val="60000"/>
                    <a:lumOff val="40000"/>
                  </a:schemeClr>
                </a:solidFill>
                <a:effectLst/>
              </a:rPr>
              <a:t>Imprest</a:t>
            </a:r>
            <a:r>
              <a:rPr lang="en-US" sz="8000" b="0" i="1" dirty="0">
                <a:solidFill>
                  <a:schemeClr val="tx2">
                    <a:lumMod val="60000"/>
                    <a:lumOff val="40000"/>
                  </a:schemeClr>
                </a:solidFill>
                <a:effectLst/>
              </a:rPr>
              <a:t> Fund</a:t>
            </a:r>
            <a:r>
              <a:rPr lang="en-US" sz="8000" dirty="0">
                <a:solidFill>
                  <a:srgbClr val="585858"/>
                </a:solidFill>
              </a:rPr>
              <a:t>:</a:t>
            </a:r>
            <a:r>
              <a:rPr lang="en-US" sz="8000" b="0" i="0" dirty="0">
                <a:solidFill>
                  <a:srgbClr val="585858"/>
                </a:solidFill>
                <a:effectLst/>
              </a:rPr>
              <a:t> </a:t>
            </a:r>
          </a:p>
          <a:p>
            <a:pPr marL="0" indent="0">
              <a:lnSpc>
                <a:spcPct val="110000"/>
              </a:lnSpc>
              <a:buNone/>
            </a:pPr>
            <a:endParaRPr lang="en-US" sz="8000" b="0" i="0" dirty="0">
              <a:solidFill>
                <a:srgbClr val="585858"/>
              </a:solidFill>
              <a:effectLst/>
            </a:endParaRPr>
          </a:p>
          <a:p>
            <a:pPr>
              <a:lnSpc>
                <a:spcPct val="110000"/>
              </a:lnSpc>
            </a:pPr>
            <a:r>
              <a:rPr lang="en-US" sz="8000" b="0" i="0" dirty="0">
                <a:solidFill>
                  <a:srgbClr val="585858"/>
                </a:solidFill>
                <a:effectLst/>
              </a:rPr>
              <a:t>Are funds under the custodial responsibility of federal government entity and/or their employees, officers, or agents that are deposited in accounts at local depository institutions or held in an </a:t>
            </a:r>
            <a:r>
              <a:rPr lang="en-US" sz="8000" b="0" i="0" dirty="0" err="1">
                <a:solidFill>
                  <a:srgbClr val="585858"/>
                </a:solidFill>
                <a:effectLst/>
              </a:rPr>
              <a:t>imprest</a:t>
            </a:r>
            <a:r>
              <a:rPr lang="en-US" sz="8000" b="0" i="0" dirty="0">
                <a:solidFill>
                  <a:srgbClr val="585858"/>
                </a:solidFill>
                <a:effectLst/>
              </a:rPr>
              <a:t> fund</a:t>
            </a:r>
          </a:p>
          <a:p>
            <a:pPr>
              <a:lnSpc>
                <a:spcPct val="110000"/>
              </a:lnSpc>
            </a:pPr>
            <a:endParaRPr lang="en-US" sz="4000" b="0" i="0" dirty="0">
              <a:solidFill>
                <a:srgbClr val="585858"/>
              </a:solidFill>
              <a:effectLst/>
            </a:endParaRPr>
          </a:p>
          <a:p>
            <a:pPr>
              <a:lnSpc>
                <a:spcPct val="110000"/>
              </a:lnSpc>
            </a:pPr>
            <a:r>
              <a:rPr lang="en-US" sz="8000" b="0" i="0" dirty="0">
                <a:solidFill>
                  <a:srgbClr val="040C28"/>
                </a:solidFill>
                <a:effectLst/>
              </a:rPr>
              <a:t>A fixed-cash or a petty-cash fund in the form of currency or coin that has been advanced to a cashier (Accountable Official)</a:t>
            </a:r>
          </a:p>
          <a:p>
            <a:pPr marL="0" indent="0">
              <a:lnSpc>
                <a:spcPct val="110000"/>
              </a:lnSpc>
              <a:buNone/>
            </a:pPr>
            <a:endParaRPr lang="en-US" sz="4000" b="0" i="0" dirty="0">
              <a:solidFill>
                <a:srgbClr val="040C28"/>
              </a:solidFill>
              <a:effectLst/>
            </a:endParaRPr>
          </a:p>
          <a:p>
            <a:pPr>
              <a:lnSpc>
                <a:spcPct val="110000"/>
              </a:lnSpc>
            </a:pPr>
            <a:r>
              <a:rPr lang="en-US" sz="8000" dirty="0">
                <a:solidFill>
                  <a:srgbClr val="040C28"/>
                </a:solidFill>
              </a:rPr>
              <a:t>A</a:t>
            </a:r>
            <a:r>
              <a:rPr lang="en-US" sz="8000" b="0" i="0" dirty="0">
                <a:solidFill>
                  <a:srgbClr val="040C28"/>
                </a:solidFill>
                <a:effectLst/>
              </a:rPr>
              <a:t>n account that a Federal entity relies on to pay for small, routine expenses</a:t>
            </a:r>
            <a:r>
              <a:rPr lang="en-US" sz="8000" b="0" i="0" dirty="0">
                <a:solidFill>
                  <a:srgbClr val="4D5156"/>
                </a:solidFill>
                <a:effectLst/>
              </a:rPr>
              <a:t> </a:t>
            </a:r>
          </a:p>
          <a:p>
            <a:pPr>
              <a:lnSpc>
                <a:spcPct val="110000"/>
              </a:lnSpc>
            </a:pPr>
            <a:endParaRPr lang="en-US" sz="4000" b="0" i="0" dirty="0">
              <a:solidFill>
                <a:srgbClr val="4D5156"/>
              </a:solidFill>
              <a:effectLst/>
            </a:endParaRPr>
          </a:p>
          <a:p>
            <a:pPr>
              <a:lnSpc>
                <a:spcPct val="110000"/>
              </a:lnSpc>
            </a:pPr>
            <a:r>
              <a:rPr lang="en-US" sz="8000" b="0" i="0" dirty="0">
                <a:solidFill>
                  <a:srgbClr val="4D5156"/>
                </a:solidFill>
                <a:effectLst/>
              </a:rPr>
              <a:t>Is regularly replenished, in order to maintain a fixed balance</a:t>
            </a:r>
            <a:r>
              <a:rPr lang="en-US" sz="8000" dirty="0">
                <a:solidFill>
                  <a:srgbClr val="4D5156"/>
                </a:solidFill>
              </a:rPr>
              <a:t> </a:t>
            </a:r>
          </a:p>
          <a:p>
            <a:pPr>
              <a:lnSpc>
                <a:spcPct val="110000"/>
              </a:lnSpc>
            </a:pPr>
            <a:endParaRPr lang="en-US" sz="4000" dirty="0">
              <a:solidFill>
                <a:srgbClr val="4D5156"/>
              </a:solidFill>
            </a:endParaRPr>
          </a:p>
          <a:p>
            <a:pPr>
              <a:lnSpc>
                <a:spcPct val="110000"/>
              </a:lnSpc>
            </a:pPr>
            <a:r>
              <a:rPr lang="en-US" sz="8000" dirty="0">
                <a:solidFill>
                  <a:srgbClr val="4D5156"/>
                </a:solidFill>
              </a:rPr>
              <a:t>May be foreign or domestic</a:t>
            </a:r>
            <a:endParaRPr lang="en-US" sz="8000" dirty="0"/>
          </a:p>
          <a:p>
            <a:pPr>
              <a:lnSpc>
                <a:spcPct val="110000"/>
              </a:lnSpc>
            </a:pPr>
            <a:endParaRPr lang="en-US" dirty="0"/>
          </a:p>
        </p:txBody>
      </p:sp>
      <p:sp>
        <p:nvSpPr>
          <p:cNvPr id="3" name="Content Placeholder 2">
            <a:extLst>
              <a:ext uri="{FF2B5EF4-FFF2-40B4-BE49-F238E27FC236}">
                <a16:creationId xmlns:a16="http://schemas.microsoft.com/office/drawing/2014/main" id="{747192B1-C389-ABBB-9CD5-56B57AD38AA2}"/>
              </a:ext>
            </a:extLst>
          </p:cNvPr>
          <p:cNvSpPr>
            <a:spLocks noGrp="1"/>
          </p:cNvSpPr>
          <p:nvPr>
            <p:ph sz="quarter" idx="11"/>
          </p:nvPr>
        </p:nvSpPr>
        <p:spPr/>
        <p:txBody>
          <a:bodyPr>
            <a:noAutofit/>
          </a:bodyPr>
          <a:lstStyle/>
          <a:p>
            <a:pPr algn="ctr"/>
            <a:r>
              <a:rPr lang="en-US" sz="3200" dirty="0">
                <a:solidFill>
                  <a:srgbClr val="585858"/>
                </a:solidFill>
              </a:rPr>
              <a:t>Definitions of FHOT</a:t>
            </a:r>
            <a:endParaRPr lang="en-US" sz="3200" dirty="0"/>
          </a:p>
        </p:txBody>
      </p:sp>
      <p:pic>
        <p:nvPicPr>
          <p:cNvPr id="7" name="Picture 6" descr="A colorful light bulb with business icons">
            <a:extLst>
              <a:ext uri="{FF2B5EF4-FFF2-40B4-BE49-F238E27FC236}">
                <a16:creationId xmlns:a16="http://schemas.microsoft.com/office/drawing/2014/main" id="{9B10C1E1-12A1-6D78-558F-C9B51B1AFC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52759"/>
            <a:ext cx="2133601" cy="1541544"/>
          </a:xfrm>
          <a:prstGeom prst="rect">
            <a:avLst/>
          </a:prstGeom>
        </p:spPr>
      </p:pic>
    </p:spTree>
    <p:extLst>
      <p:ext uri="{BB962C8B-B14F-4D97-AF65-F5344CB8AC3E}">
        <p14:creationId xmlns:p14="http://schemas.microsoft.com/office/powerpoint/2010/main" val="1896767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6C7B15-E47C-768D-0C7C-0DF0BE5BF579}"/>
              </a:ext>
            </a:extLst>
          </p:cNvPr>
          <p:cNvSpPr>
            <a:spLocks noGrp="1"/>
          </p:cNvSpPr>
          <p:nvPr>
            <p:ph sz="quarter" idx="10"/>
          </p:nvPr>
        </p:nvSpPr>
        <p:spPr>
          <a:xfrm>
            <a:off x="228600" y="1143000"/>
            <a:ext cx="8686800" cy="5206524"/>
          </a:xfrm>
        </p:spPr>
        <p:txBody>
          <a:bodyPr>
            <a:normAutofit/>
          </a:bodyPr>
          <a:lstStyle/>
          <a:p>
            <a:pPr algn="l"/>
            <a:r>
              <a:rPr lang="en-US" sz="2200" b="1" i="1" dirty="0">
                <a:solidFill>
                  <a:srgbClr val="1B1B1B"/>
                </a:solidFill>
                <a:effectLst/>
              </a:rPr>
              <a:t>31 U.S.C. § 3302</a:t>
            </a:r>
          </a:p>
          <a:p>
            <a:pPr marL="0" indent="0" algn="l">
              <a:buNone/>
            </a:pPr>
            <a:endParaRPr lang="en-US" sz="2200" b="1" i="0" dirty="0">
              <a:solidFill>
                <a:srgbClr val="323A45"/>
              </a:solidFill>
              <a:effectLst/>
            </a:endParaRPr>
          </a:p>
          <a:p>
            <a:pPr algn="l"/>
            <a:r>
              <a:rPr lang="en-US" sz="2200" b="1" i="0" dirty="0">
                <a:solidFill>
                  <a:srgbClr val="323A45"/>
                </a:solidFill>
                <a:effectLst/>
              </a:rPr>
              <a:t>I TFM 6-3200, Section 3220</a:t>
            </a:r>
          </a:p>
          <a:p>
            <a:pPr algn="l"/>
            <a:endParaRPr lang="en-US" sz="2200" b="0" i="0" dirty="0">
              <a:solidFill>
                <a:srgbClr val="1B1B1B"/>
              </a:solidFill>
              <a:effectLst/>
            </a:endParaRPr>
          </a:p>
          <a:p>
            <a:pPr marL="0" indent="0" algn="l">
              <a:buNone/>
            </a:pPr>
            <a:r>
              <a:rPr lang="en-US" sz="2200" dirty="0">
                <a:solidFill>
                  <a:srgbClr val="1B1B1B"/>
                </a:solidFill>
              </a:rPr>
              <a:t>“</a:t>
            </a:r>
            <a:r>
              <a:rPr lang="en-US" sz="2200" b="0" i="0" dirty="0">
                <a:solidFill>
                  <a:srgbClr val="1B1B1B"/>
                </a:solidFill>
                <a:effectLst/>
                <a:highlight>
                  <a:srgbClr val="FFFF00"/>
                </a:highlight>
              </a:rPr>
              <a:t>Federal agencies receiving or holding public money from any source are statutorily required to deposit these funds into the U.S. Treasury, unless otherwise authorized by law</a:t>
            </a:r>
            <a:r>
              <a:rPr lang="en-US" sz="2200" b="0" i="0" dirty="0">
                <a:solidFill>
                  <a:srgbClr val="1B1B1B"/>
                </a:solidFill>
                <a:effectLst/>
              </a:rPr>
              <a:t>. Except as otherwise provided by law, the Fiscal Service, as part of its mission, is the agency responsible for collecting, holding, disbursing, and accounting for public money on behalf of most Federal agencies. Consequently, </a:t>
            </a:r>
            <a:r>
              <a:rPr lang="en-US" sz="2200" b="0" i="0" dirty="0">
                <a:solidFill>
                  <a:srgbClr val="1B1B1B"/>
                </a:solidFill>
                <a:effectLst/>
                <a:highlight>
                  <a:srgbClr val="FFFF00"/>
                </a:highlight>
              </a:rPr>
              <a:t>Federal agencies generally may not hold public money outside of the U.S. Treasury and must deposit all public money into an account in the name of the U.S. Treasury</a:t>
            </a:r>
            <a:r>
              <a:rPr lang="en-US" sz="2200" b="0" i="0" dirty="0">
                <a:solidFill>
                  <a:srgbClr val="1B1B1B"/>
                </a:solidFill>
                <a:effectLst/>
              </a:rPr>
              <a:t>….”</a:t>
            </a:r>
          </a:p>
          <a:p>
            <a:endParaRPr lang="en-US" dirty="0"/>
          </a:p>
        </p:txBody>
      </p:sp>
      <p:sp>
        <p:nvSpPr>
          <p:cNvPr id="3" name="Content Placeholder 2">
            <a:extLst>
              <a:ext uri="{FF2B5EF4-FFF2-40B4-BE49-F238E27FC236}">
                <a16:creationId xmlns:a16="http://schemas.microsoft.com/office/drawing/2014/main" id="{8D670641-74D7-BD43-4247-0AD853944442}"/>
              </a:ext>
            </a:extLst>
          </p:cNvPr>
          <p:cNvSpPr>
            <a:spLocks noGrp="1"/>
          </p:cNvSpPr>
          <p:nvPr>
            <p:ph sz="quarter" idx="11"/>
          </p:nvPr>
        </p:nvSpPr>
        <p:spPr/>
        <p:txBody>
          <a:bodyPr>
            <a:normAutofit/>
          </a:bodyPr>
          <a:lstStyle/>
          <a:p>
            <a:pPr algn="ctr"/>
            <a:r>
              <a:rPr lang="en-US" sz="3200" dirty="0"/>
              <a:t>Statue and Policies Governing FHOT</a:t>
            </a:r>
          </a:p>
        </p:txBody>
      </p:sp>
      <p:pic>
        <p:nvPicPr>
          <p:cNvPr id="5" name="Picture 4" descr="Law books section in library">
            <a:extLst>
              <a:ext uri="{FF2B5EF4-FFF2-40B4-BE49-F238E27FC236}">
                <a16:creationId xmlns:a16="http://schemas.microsoft.com/office/drawing/2014/main" id="{46403D23-CBCF-DC2F-AB8C-E40885C077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916" y="685800"/>
            <a:ext cx="2742884" cy="1828800"/>
          </a:xfrm>
          <a:prstGeom prst="rect">
            <a:avLst/>
          </a:prstGeom>
        </p:spPr>
      </p:pic>
    </p:spTree>
    <p:extLst>
      <p:ext uri="{BB962C8B-B14F-4D97-AF65-F5344CB8AC3E}">
        <p14:creationId xmlns:p14="http://schemas.microsoft.com/office/powerpoint/2010/main" val="415055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A91C6F-3616-CA0B-5B91-23A728B59F5E}"/>
              </a:ext>
            </a:extLst>
          </p:cNvPr>
          <p:cNvSpPr>
            <a:spLocks noGrp="1"/>
          </p:cNvSpPr>
          <p:nvPr>
            <p:ph sz="quarter" idx="10"/>
          </p:nvPr>
        </p:nvSpPr>
        <p:spPr>
          <a:xfrm>
            <a:off x="381000" y="990600"/>
            <a:ext cx="8686800" cy="5206524"/>
          </a:xfrm>
        </p:spPr>
        <p:txBody>
          <a:bodyPr>
            <a:normAutofit/>
          </a:bodyPr>
          <a:lstStyle/>
          <a:p>
            <a:r>
              <a:rPr lang="en-US" sz="2200" b="1" i="1" dirty="0">
                <a:solidFill>
                  <a:srgbClr val="1B1B1B"/>
                </a:solidFill>
                <a:effectLst/>
              </a:rPr>
              <a:t>31 U.S.C. § 3302</a:t>
            </a:r>
            <a:r>
              <a:rPr lang="en-US" sz="2200" b="0" i="0" dirty="0">
                <a:solidFill>
                  <a:srgbClr val="1B1B1B"/>
                </a:solidFill>
                <a:effectLst/>
              </a:rPr>
              <a:t> </a:t>
            </a:r>
          </a:p>
          <a:p>
            <a:pPr marL="0" indent="0">
              <a:buNone/>
            </a:pPr>
            <a:endParaRPr lang="en-US" sz="2200" b="0" i="0" dirty="0">
              <a:solidFill>
                <a:srgbClr val="1B1B1B"/>
              </a:solidFill>
              <a:effectLst/>
            </a:endParaRPr>
          </a:p>
          <a:p>
            <a:r>
              <a:rPr lang="en-US" sz="2200" b="1" i="0" dirty="0">
                <a:solidFill>
                  <a:srgbClr val="1B1B1B"/>
                </a:solidFill>
                <a:effectLst/>
              </a:rPr>
              <a:t>I TFM 4A-3000, Section 30165</a:t>
            </a:r>
            <a:r>
              <a:rPr lang="en-US" sz="2200" b="0" i="0" dirty="0">
                <a:solidFill>
                  <a:srgbClr val="1B1B1B"/>
                </a:solidFill>
                <a:effectLst/>
              </a:rPr>
              <a:t>, </a:t>
            </a:r>
          </a:p>
          <a:p>
            <a:endParaRPr lang="en-US" sz="2200" b="0" i="0" dirty="0">
              <a:solidFill>
                <a:srgbClr val="1B1B1B"/>
              </a:solidFill>
              <a:effectLst/>
            </a:endParaRPr>
          </a:p>
          <a:p>
            <a:pPr marL="0" indent="0">
              <a:buNone/>
            </a:pPr>
            <a:r>
              <a:rPr lang="en-US" sz="2200" b="0" i="0" dirty="0">
                <a:solidFill>
                  <a:srgbClr val="1B1B1B"/>
                </a:solidFill>
                <a:effectLst/>
              </a:rPr>
              <a:t>“A federal entity must have legal authority to hold funds outside of Treasury because an </a:t>
            </a:r>
            <a:r>
              <a:rPr lang="en-US" sz="2200" b="0" i="0" dirty="0" err="1">
                <a:solidFill>
                  <a:srgbClr val="1B1B1B"/>
                </a:solidFill>
                <a:effectLst/>
              </a:rPr>
              <a:t>imprest</a:t>
            </a:r>
            <a:r>
              <a:rPr lang="en-US" sz="2200" b="0" i="0" dirty="0">
                <a:solidFill>
                  <a:srgbClr val="1B1B1B"/>
                </a:solidFill>
                <a:effectLst/>
              </a:rPr>
              <a:t> fund is a fixed cash or petty cash fund in the form of currency or coin that has been advanced to a cashier as “Funds Held Outside of Treasury.” </a:t>
            </a:r>
            <a:r>
              <a:rPr lang="en-US" sz="2200" b="0" i="0" dirty="0" err="1">
                <a:solidFill>
                  <a:srgbClr val="1B1B1B"/>
                </a:solidFill>
                <a:effectLst/>
                <a:highlight>
                  <a:srgbClr val="FFFF00"/>
                </a:highlight>
              </a:rPr>
              <a:t>Imprest</a:t>
            </a:r>
            <a:r>
              <a:rPr lang="en-US" sz="2200" b="0" i="0" dirty="0">
                <a:solidFill>
                  <a:srgbClr val="1B1B1B"/>
                </a:solidFill>
                <a:effectLst/>
                <a:highlight>
                  <a:srgbClr val="FFFF00"/>
                </a:highlight>
              </a:rPr>
              <a:t> funds are an exception to the general rule that federal entities receiving public money from any source are statutorily required to deposit these funds into the U.S</a:t>
            </a:r>
            <a:r>
              <a:rPr lang="en-US" sz="2200" b="0" i="0" dirty="0">
                <a:solidFill>
                  <a:srgbClr val="1B1B1B"/>
                </a:solidFill>
                <a:effectLst/>
              </a:rPr>
              <a:t>.”</a:t>
            </a:r>
            <a:endParaRPr lang="en-US" sz="2200" dirty="0"/>
          </a:p>
        </p:txBody>
      </p:sp>
      <p:sp>
        <p:nvSpPr>
          <p:cNvPr id="3" name="Content Placeholder 2">
            <a:extLst>
              <a:ext uri="{FF2B5EF4-FFF2-40B4-BE49-F238E27FC236}">
                <a16:creationId xmlns:a16="http://schemas.microsoft.com/office/drawing/2014/main" id="{747192B1-C389-ABBB-9CD5-56B57AD38AA2}"/>
              </a:ext>
            </a:extLst>
          </p:cNvPr>
          <p:cNvSpPr>
            <a:spLocks noGrp="1"/>
          </p:cNvSpPr>
          <p:nvPr>
            <p:ph sz="quarter" idx="11"/>
          </p:nvPr>
        </p:nvSpPr>
        <p:spPr/>
        <p:txBody>
          <a:bodyPr>
            <a:normAutofit/>
          </a:bodyPr>
          <a:lstStyle/>
          <a:p>
            <a:pPr algn="ctr"/>
            <a:r>
              <a:rPr lang="en-US" sz="3200" dirty="0"/>
              <a:t>Statue and Policies Governing FHOT</a:t>
            </a:r>
          </a:p>
        </p:txBody>
      </p:sp>
    </p:spTree>
    <p:extLst>
      <p:ext uri="{BB962C8B-B14F-4D97-AF65-F5344CB8AC3E}">
        <p14:creationId xmlns:p14="http://schemas.microsoft.com/office/powerpoint/2010/main" val="1384871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D0F53B-9647-9F22-D2B4-79A2E2EC98B5}"/>
              </a:ext>
            </a:extLst>
          </p:cNvPr>
          <p:cNvSpPr>
            <a:spLocks noGrp="1"/>
          </p:cNvSpPr>
          <p:nvPr>
            <p:ph sz="quarter" idx="10"/>
          </p:nvPr>
        </p:nvSpPr>
        <p:spPr>
          <a:xfrm>
            <a:off x="228600" y="1447800"/>
            <a:ext cx="8686800" cy="4724400"/>
          </a:xfrm>
        </p:spPr>
        <p:txBody>
          <a:bodyPr>
            <a:normAutofit/>
          </a:bodyPr>
          <a:lstStyle/>
          <a:p>
            <a:r>
              <a:rPr lang="en-US" sz="2200" b="1" i="0" dirty="0">
                <a:solidFill>
                  <a:srgbClr val="1B1B1B"/>
                </a:solidFill>
                <a:effectLst/>
              </a:rPr>
              <a:t>First</a:t>
            </a:r>
            <a:r>
              <a:rPr lang="en-US" sz="2200" b="0" i="0" dirty="0">
                <a:solidFill>
                  <a:srgbClr val="1B1B1B"/>
                </a:solidFill>
                <a:effectLst/>
              </a:rPr>
              <a:t>, in rare cases, a federal entity may have statutory authority to hold money without depositing it to the U.S. Treasury.</a:t>
            </a:r>
          </a:p>
          <a:p>
            <a:endParaRPr lang="en-US" sz="2200" b="1" i="0" dirty="0">
              <a:solidFill>
                <a:srgbClr val="1B1B1B"/>
              </a:solidFill>
              <a:effectLst/>
            </a:endParaRPr>
          </a:p>
          <a:p>
            <a:r>
              <a:rPr lang="en-US" sz="2200" b="1" i="0" dirty="0">
                <a:solidFill>
                  <a:srgbClr val="1B1B1B"/>
                </a:solidFill>
                <a:effectLst/>
              </a:rPr>
              <a:t>Second</a:t>
            </a:r>
            <a:r>
              <a:rPr lang="en-US" sz="2200" b="0" i="0" dirty="0">
                <a:solidFill>
                  <a:srgbClr val="1B1B1B"/>
                </a:solidFill>
                <a:effectLst/>
              </a:rPr>
              <a:t>, a federal entity may have </a:t>
            </a:r>
            <a:r>
              <a:rPr lang="en-US" sz="2200" b="0" i="0" dirty="0">
                <a:solidFill>
                  <a:srgbClr val="1B1B1B"/>
                </a:solidFill>
                <a:effectLst/>
                <a:highlight>
                  <a:srgbClr val="FFFF00"/>
                </a:highlight>
              </a:rPr>
              <a:t>implied authority</a:t>
            </a:r>
            <a:r>
              <a:rPr lang="en-US" sz="2200" b="0" i="0" dirty="0">
                <a:solidFill>
                  <a:srgbClr val="1B1B1B"/>
                </a:solidFill>
                <a:effectLst/>
              </a:rPr>
              <a:t> to hold funds outside of Treasury if it </a:t>
            </a:r>
            <a:r>
              <a:rPr lang="en-US" sz="2200" b="0" i="0" dirty="0">
                <a:solidFill>
                  <a:srgbClr val="1B1B1B"/>
                </a:solidFill>
                <a:effectLst/>
                <a:highlight>
                  <a:srgbClr val="FFFF00"/>
                </a:highlight>
              </a:rPr>
              <a:t>has explicit statutory disbursing authority</a:t>
            </a:r>
          </a:p>
          <a:p>
            <a:pPr marL="0" indent="0">
              <a:buNone/>
            </a:pPr>
            <a:endParaRPr lang="en-US" sz="2200" b="0" i="0" dirty="0">
              <a:solidFill>
                <a:srgbClr val="1B1B1B"/>
              </a:solidFill>
              <a:effectLst/>
              <a:highlight>
                <a:srgbClr val="FFFF00"/>
              </a:highlight>
            </a:endParaRPr>
          </a:p>
          <a:p>
            <a:r>
              <a:rPr lang="en-US" sz="2200" b="1" i="0" dirty="0">
                <a:solidFill>
                  <a:srgbClr val="1B1B1B"/>
                </a:solidFill>
                <a:effectLst/>
              </a:rPr>
              <a:t>Third</a:t>
            </a:r>
            <a:r>
              <a:rPr lang="en-US" sz="2200" b="0" i="0" dirty="0">
                <a:solidFill>
                  <a:srgbClr val="1B1B1B"/>
                </a:solidFill>
                <a:effectLst/>
              </a:rPr>
              <a:t>, a federal entity may obtain a delegation of disbursing authority from Treasury’s CDO, if, for </a:t>
            </a:r>
            <a:r>
              <a:rPr lang="en-US" sz="2200" b="0" i="0" dirty="0">
                <a:solidFill>
                  <a:srgbClr val="1B1B1B"/>
                </a:solidFill>
                <a:effectLst/>
                <a:highlight>
                  <a:srgbClr val="FFFF00"/>
                </a:highlight>
              </a:rPr>
              <a:t>reasons of economy and efficiency, the CDO determines such a delegation would be appropriate.”</a:t>
            </a:r>
            <a:endParaRPr lang="en-US" sz="2200" dirty="0">
              <a:highlight>
                <a:srgbClr val="FFFF00"/>
              </a:highlight>
            </a:endParaRPr>
          </a:p>
        </p:txBody>
      </p:sp>
      <p:sp>
        <p:nvSpPr>
          <p:cNvPr id="3" name="Content Placeholder 2">
            <a:extLst>
              <a:ext uri="{FF2B5EF4-FFF2-40B4-BE49-F238E27FC236}">
                <a16:creationId xmlns:a16="http://schemas.microsoft.com/office/drawing/2014/main" id="{541F9CAB-8768-453B-56B1-7D7461837B11}"/>
              </a:ext>
            </a:extLst>
          </p:cNvPr>
          <p:cNvSpPr>
            <a:spLocks noGrp="1"/>
          </p:cNvSpPr>
          <p:nvPr>
            <p:ph sz="quarter" idx="11"/>
          </p:nvPr>
        </p:nvSpPr>
        <p:spPr/>
        <p:txBody>
          <a:bodyPr/>
          <a:lstStyle/>
          <a:p>
            <a:pPr algn="ctr"/>
            <a:r>
              <a:rPr lang="en-US" sz="3200" dirty="0"/>
              <a:t>Statue and Policies Governing FHOT</a:t>
            </a:r>
          </a:p>
          <a:p>
            <a:endParaRPr lang="en-US" dirty="0"/>
          </a:p>
          <a:p>
            <a:endParaRPr lang="en-US" dirty="0">
              <a:highlight>
                <a:srgbClr val="FFFF00"/>
              </a:highlight>
            </a:endParaRPr>
          </a:p>
          <a:p>
            <a:pPr marL="571500" indent="-571500">
              <a:buFont typeface="Arial" panose="020B0604020202020204" pitchFamily="34" charset="0"/>
              <a:buChar char="•"/>
            </a:pPr>
            <a:endParaRPr lang="en-US" dirty="0"/>
          </a:p>
          <a:p>
            <a:endParaRPr lang="en-US" dirty="0">
              <a:highlight>
                <a:srgbClr val="FFFF00"/>
              </a:highlight>
            </a:endParaRPr>
          </a:p>
          <a:p>
            <a:endParaRPr lang="en-US" dirty="0"/>
          </a:p>
        </p:txBody>
      </p:sp>
    </p:spTree>
    <p:extLst>
      <p:ext uri="{BB962C8B-B14F-4D97-AF65-F5344CB8AC3E}">
        <p14:creationId xmlns:p14="http://schemas.microsoft.com/office/powerpoint/2010/main" val="504105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95D778-6242-D177-2EE4-DD79757F73DA}"/>
              </a:ext>
            </a:extLst>
          </p:cNvPr>
          <p:cNvSpPr>
            <a:spLocks noGrp="1"/>
          </p:cNvSpPr>
          <p:nvPr>
            <p:ph sz="quarter" idx="10"/>
          </p:nvPr>
        </p:nvSpPr>
        <p:spPr/>
        <p:txBody>
          <a:bodyPr>
            <a:normAutofit/>
          </a:bodyPr>
          <a:lstStyle/>
          <a:p>
            <a:pPr algn="l"/>
            <a:r>
              <a:rPr lang="en-US" sz="2200" b="1" i="0" dirty="0">
                <a:solidFill>
                  <a:srgbClr val="1B1B1B"/>
                </a:solidFill>
                <a:effectLst/>
              </a:rPr>
              <a:t>I TFM 4A-2000, Section 2050.20—Cash Advances </a:t>
            </a:r>
          </a:p>
          <a:p>
            <a:pPr algn="l"/>
            <a:endParaRPr lang="en-US" sz="2200" b="0" i="0" dirty="0">
              <a:solidFill>
                <a:srgbClr val="1B1B1B"/>
              </a:solidFill>
              <a:effectLst/>
            </a:endParaRPr>
          </a:p>
          <a:p>
            <a:pPr algn="l"/>
            <a:r>
              <a:rPr lang="en-US" sz="2200" dirty="0">
                <a:solidFill>
                  <a:srgbClr val="1B1B1B"/>
                </a:solidFill>
              </a:rPr>
              <a:t>“</a:t>
            </a:r>
            <a:r>
              <a:rPr lang="en-US" sz="2200" b="0" i="0" dirty="0">
                <a:solidFill>
                  <a:srgbClr val="1B1B1B"/>
                </a:solidFill>
                <a:effectLst/>
              </a:rPr>
              <a:t>It is the responsibility of grantor federal entities to monitor the cash management practices of their recipient organizations to ensure </a:t>
            </a:r>
            <a:r>
              <a:rPr lang="en-US" sz="2200" b="0" i="0" dirty="0">
                <a:solidFill>
                  <a:srgbClr val="1B1B1B"/>
                </a:solidFill>
                <a:effectLst/>
                <a:highlight>
                  <a:srgbClr val="FFFF00"/>
                </a:highlight>
              </a:rPr>
              <a:t>that federal cash is not maintained by them in excess of immediate disbursing needs</a:t>
            </a:r>
            <a:r>
              <a:rPr lang="en-US" sz="2200" b="0" i="0" dirty="0">
                <a:solidFill>
                  <a:srgbClr val="1B1B1B"/>
                </a:solidFill>
                <a:effectLst/>
              </a:rPr>
              <a:t>. Federal entities must establish systems and procedures to assure that balances are maintained and commensurate with immediate disbursing needs, </a:t>
            </a:r>
            <a:r>
              <a:rPr lang="en-US" sz="2200" b="0" i="0" dirty="0">
                <a:solidFill>
                  <a:srgbClr val="1B1B1B"/>
                </a:solidFill>
                <a:effectLst/>
                <a:highlight>
                  <a:srgbClr val="FFFF00"/>
                </a:highlight>
              </a:rPr>
              <a:t>excess balances are promptly returned to the Treasury</a:t>
            </a:r>
            <a:r>
              <a:rPr lang="en-US" sz="2200" b="0" i="0" dirty="0">
                <a:solidFill>
                  <a:srgbClr val="1B1B1B"/>
                </a:solidFill>
                <a:effectLst/>
              </a:rPr>
              <a:t>….”</a:t>
            </a:r>
            <a:endParaRPr lang="en-US" sz="2200" dirty="0"/>
          </a:p>
        </p:txBody>
      </p:sp>
      <p:sp>
        <p:nvSpPr>
          <p:cNvPr id="3" name="Content Placeholder 2">
            <a:extLst>
              <a:ext uri="{FF2B5EF4-FFF2-40B4-BE49-F238E27FC236}">
                <a16:creationId xmlns:a16="http://schemas.microsoft.com/office/drawing/2014/main" id="{9B21F718-EF5F-B9C7-8433-696156B0CC7E}"/>
              </a:ext>
            </a:extLst>
          </p:cNvPr>
          <p:cNvSpPr>
            <a:spLocks noGrp="1"/>
          </p:cNvSpPr>
          <p:nvPr>
            <p:ph sz="quarter" idx="11"/>
          </p:nvPr>
        </p:nvSpPr>
        <p:spPr/>
        <p:txBody>
          <a:bodyPr>
            <a:noAutofit/>
          </a:bodyPr>
          <a:lstStyle/>
          <a:p>
            <a:pPr algn="ctr"/>
            <a:r>
              <a:rPr lang="en-US" sz="3200" dirty="0"/>
              <a:t>Statue and Policies Governing FHOT</a:t>
            </a:r>
          </a:p>
          <a:p>
            <a:r>
              <a:rPr lang="en-US" dirty="0"/>
              <a:t> </a:t>
            </a:r>
          </a:p>
        </p:txBody>
      </p:sp>
    </p:spTree>
    <p:extLst>
      <p:ext uri="{BB962C8B-B14F-4D97-AF65-F5344CB8AC3E}">
        <p14:creationId xmlns:p14="http://schemas.microsoft.com/office/powerpoint/2010/main" val="3096030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046AAE-BA6C-8237-D1DC-3D15C9C8946C}"/>
              </a:ext>
            </a:extLst>
          </p:cNvPr>
          <p:cNvSpPr>
            <a:spLocks noGrp="1"/>
          </p:cNvSpPr>
          <p:nvPr>
            <p:ph sz="quarter" idx="10"/>
          </p:nvPr>
        </p:nvSpPr>
        <p:spPr>
          <a:xfrm>
            <a:off x="228600" y="1143000"/>
            <a:ext cx="8686800" cy="5029200"/>
          </a:xfrm>
        </p:spPr>
        <p:txBody>
          <a:bodyPr>
            <a:normAutofit/>
          </a:bodyPr>
          <a:lstStyle/>
          <a:p>
            <a:pPr algn="l"/>
            <a:r>
              <a:rPr lang="en-US" sz="2200" b="1" i="0" dirty="0">
                <a:solidFill>
                  <a:srgbClr val="1B1B1B"/>
                </a:solidFill>
                <a:effectLst/>
              </a:rPr>
              <a:t>I TFM 4A-3000, Section 30140.20—Operating Account Balance Limitations</a:t>
            </a:r>
          </a:p>
          <a:p>
            <a:pPr marL="0" indent="0" algn="l">
              <a:buNone/>
            </a:pPr>
            <a:endParaRPr lang="en-US" sz="2200" b="0" i="0" dirty="0">
              <a:solidFill>
                <a:srgbClr val="1B1B1B"/>
              </a:solidFill>
              <a:effectLst/>
            </a:endParaRPr>
          </a:p>
          <a:p>
            <a:pPr algn="l"/>
            <a:r>
              <a:rPr lang="en-US" sz="2200" b="0" i="0" dirty="0">
                <a:solidFill>
                  <a:srgbClr val="1B1B1B"/>
                </a:solidFill>
                <a:effectLst/>
              </a:rPr>
              <a:t>“All Accountable Officers must ensure the amount of foreign exchange purchased with U.S. dollars (together with the balance on hand) is commensurate with </a:t>
            </a:r>
            <a:r>
              <a:rPr lang="en-US" sz="2200" b="0" i="0" dirty="0">
                <a:solidFill>
                  <a:srgbClr val="1B1B1B"/>
                </a:solidFill>
                <a:effectLst/>
                <a:highlight>
                  <a:srgbClr val="FFFF00"/>
                </a:highlight>
              </a:rPr>
              <a:t>immediate disbursing requirements, not to exceed a 5 to 7 business day supply,</a:t>
            </a:r>
            <a:r>
              <a:rPr lang="en-US" sz="2200" b="0" i="0" dirty="0">
                <a:solidFill>
                  <a:srgbClr val="1B1B1B"/>
                </a:solidFill>
                <a:effectLst/>
              </a:rPr>
              <a:t> in order to:</a:t>
            </a:r>
          </a:p>
          <a:p>
            <a:pPr algn="l">
              <a:buFont typeface="Arial" panose="020B0604020202020204" pitchFamily="34" charset="0"/>
              <a:buChar char="•"/>
            </a:pPr>
            <a:r>
              <a:rPr lang="en-US" sz="2200" b="0" i="0" dirty="0">
                <a:solidFill>
                  <a:srgbClr val="1B1B1B"/>
                </a:solidFill>
                <a:effectLst/>
              </a:rPr>
              <a:t>Minimize local currency operating bank balances,</a:t>
            </a:r>
          </a:p>
          <a:p>
            <a:pPr algn="l">
              <a:buFont typeface="Arial" panose="020B0604020202020204" pitchFamily="34" charset="0"/>
              <a:buChar char="•"/>
            </a:pPr>
            <a:r>
              <a:rPr lang="en-US" sz="2200" b="0" i="0" dirty="0">
                <a:solidFill>
                  <a:srgbClr val="1B1B1B"/>
                </a:solidFill>
                <a:effectLst/>
              </a:rPr>
              <a:t>Minimize losses due to rate devaluations, and</a:t>
            </a:r>
          </a:p>
          <a:p>
            <a:pPr algn="l">
              <a:buFont typeface="Arial" panose="020B0604020202020204" pitchFamily="34" charset="0"/>
              <a:buChar char="•"/>
            </a:pPr>
            <a:r>
              <a:rPr lang="en-US" sz="2200" b="0" i="0" dirty="0">
                <a:solidFill>
                  <a:srgbClr val="1B1B1B"/>
                </a:solidFill>
                <a:effectLst/>
                <a:highlight>
                  <a:srgbClr val="FFFF00"/>
                </a:highlight>
              </a:rPr>
              <a:t>Avoid premature drawdowns on the TGA</a:t>
            </a:r>
            <a:r>
              <a:rPr lang="en-US" sz="2200" b="0" i="0" dirty="0">
                <a:solidFill>
                  <a:srgbClr val="1B1B1B"/>
                </a:solidFill>
                <a:effectLst/>
              </a:rPr>
              <a:t>.”</a:t>
            </a:r>
          </a:p>
          <a:p>
            <a:endParaRPr lang="en-US" dirty="0"/>
          </a:p>
        </p:txBody>
      </p:sp>
      <p:sp>
        <p:nvSpPr>
          <p:cNvPr id="3" name="Content Placeholder 2">
            <a:extLst>
              <a:ext uri="{FF2B5EF4-FFF2-40B4-BE49-F238E27FC236}">
                <a16:creationId xmlns:a16="http://schemas.microsoft.com/office/drawing/2014/main" id="{532D049E-E3DB-09D8-4C18-B1F47F42EBF5}"/>
              </a:ext>
            </a:extLst>
          </p:cNvPr>
          <p:cNvSpPr>
            <a:spLocks noGrp="1"/>
          </p:cNvSpPr>
          <p:nvPr>
            <p:ph sz="quarter" idx="11"/>
          </p:nvPr>
        </p:nvSpPr>
        <p:spPr/>
        <p:txBody>
          <a:bodyPr/>
          <a:lstStyle/>
          <a:p>
            <a:pPr algn="ctr"/>
            <a:r>
              <a:rPr lang="en-US" sz="3200" dirty="0"/>
              <a:t>Statue and Policies Governing FHOT</a:t>
            </a:r>
          </a:p>
          <a:p>
            <a:endParaRPr lang="en-US" dirty="0"/>
          </a:p>
        </p:txBody>
      </p:sp>
    </p:spTree>
    <p:extLst>
      <p:ext uri="{BB962C8B-B14F-4D97-AF65-F5344CB8AC3E}">
        <p14:creationId xmlns:p14="http://schemas.microsoft.com/office/powerpoint/2010/main" val="23439002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1895</TotalTime>
  <Words>1465</Words>
  <Application>Microsoft Office PowerPoint</Application>
  <PresentationFormat>On-screen Show (4:3)</PresentationFormat>
  <Paragraphs>157</Paragraphs>
  <Slides>19</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Source Sans Pro Web</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Dept. of the Treasury, FMS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Margot E. Kaeser</dc:creator>
  <cp:lastModifiedBy>Margot E. Kaeser</cp:lastModifiedBy>
  <cp:revision>67</cp:revision>
  <dcterms:created xsi:type="dcterms:W3CDTF">2017-01-03T20:03:09Z</dcterms:created>
  <dcterms:modified xsi:type="dcterms:W3CDTF">2023-07-11T18:00:03Z</dcterms:modified>
</cp:coreProperties>
</file>