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5"/>
  </p:notesMasterIdLst>
  <p:handoutMasterIdLst>
    <p:handoutMasterId r:id="rId16"/>
  </p:handoutMasterIdLst>
  <p:sldIdLst>
    <p:sldId id="256" r:id="rId8"/>
    <p:sldId id="280" r:id="rId9"/>
    <p:sldId id="263" r:id="rId10"/>
    <p:sldId id="279" r:id="rId11"/>
    <p:sldId id="281"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D. Williams" initials="MD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28" autoAdjust="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72C4B-9D2E-48EF-B63D-9EC6DE19A3C8}" type="datetimeFigureOut">
              <a:rPr lang="en-US" smtClean="0"/>
              <a:t>5/3/2019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5C4A-76D3-4E86-ADC8-C599867EC4DB}" type="datetimeFigureOut">
              <a:rPr lang="en-US" smtClean="0"/>
              <a:t>5/3/2019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2</a:t>
            </a:fld>
            <a:endParaRPr lang="en-US" dirty="0"/>
          </a:p>
        </p:txBody>
      </p:sp>
    </p:spTree>
    <p:extLst>
      <p:ext uri="{BB962C8B-B14F-4D97-AF65-F5344CB8AC3E}">
        <p14:creationId xmlns:p14="http://schemas.microsoft.com/office/powerpoint/2010/main" val="303273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3</a:t>
            </a:fld>
            <a:endParaRPr lang="en-US" dirty="0"/>
          </a:p>
        </p:txBody>
      </p:sp>
    </p:spTree>
    <p:extLst>
      <p:ext uri="{BB962C8B-B14F-4D97-AF65-F5344CB8AC3E}">
        <p14:creationId xmlns:p14="http://schemas.microsoft.com/office/powerpoint/2010/main" val="2611398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4</a:t>
            </a:fld>
            <a:endParaRPr lang="en-US" dirty="0"/>
          </a:p>
        </p:txBody>
      </p:sp>
    </p:spTree>
    <p:extLst>
      <p:ext uri="{BB962C8B-B14F-4D97-AF65-F5344CB8AC3E}">
        <p14:creationId xmlns:p14="http://schemas.microsoft.com/office/powerpoint/2010/main" val="4127713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5</a:t>
            </a:fld>
            <a:endParaRPr lang="en-US" dirty="0"/>
          </a:p>
        </p:txBody>
      </p:sp>
    </p:spTree>
    <p:extLst>
      <p:ext uri="{BB962C8B-B14F-4D97-AF65-F5344CB8AC3E}">
        <p14:creationId xmlns:p14="http://schemas.microsoft.com/office/powerpoint/2010/main" val="2660090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smtClean="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Contact Information</a:t>
            </a:r>
            <a:endParaRPr lang="en-US" sz="3600" dirty="0"/>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If you wish to use the</a:t>
            </a:r>
            <a:r>
              <a:rPr lang="en-US" sz="1400" baseline="0" dirty="0" smtClean="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smtClean="0"/>
              <a:t>General tips:</a:t>
            </a:r>
          </a:p>
          <a:p>
            <a:pPr marL="285750" indent="-285750">
              <a:buFont typeface="Arial" panose="020B0604020202020204" pitchFamily="34" charset="0"/>
              <a:buChar char="•"/>
            </a:pPr>
            <a:r>
              <a:rPr lang="en-US" sz="1600" dirty="0" smtClean="0"/>
              <a:t>These templates</a:t>
            </a:r>
            <a:r>
              <a:rPr lang="en-US" sz="1600" baseline="0" dirty="0" smtClean="0"/>
              <a:t> </a:t>
            </a:r>
            <a:r>
              <a:rPr lang="en-US" sz="1600" dirty="0" smtClean="0"/>
              <a:t>can </a:t>
            </a:r>
            <a:r>
              <a:rPr lang="en-US" sz="1600" dirty="0"/>
              <a:t>be used for all external and internal </a:t>
            </a:r>
            <a:r>
              <a:rPr lang="en-US" sz="1600" dirty="0" smtClean="0"/>
              <a:t>presentations</a:t>
            </a:r>
            <a:r>
              <a:rPr lang="en-US" sz="1600" baseline="0" dirty="0" smtClean="0"/>
              <a:t> and handouts. </a:t>
            </a:r>
            <a:endParaRPr lang="en-US" sz="1600" dirty="0" smtClean="0"/>
          </a:p>
          <a:p>
            <a:pPr marL="285750" indent="-285750">
              <a:buFont typeface="Arial" panose="020B0604020202020204" pitchFamily="34" charset="0"/>
              <a:buChar char="•"/>
            </a:pPr>
            <a:r>
              <a:rPr lang="en-US" sz="1600" dirty="0" smtClean="0"/>
              <a:t>Insert</a:t>
            </a:r>
            <a:r>
              <a:rPr lang="en-US" sz="1600" baseline="0" dirty="0" smtClean="0"/>
              <a:t> page numbers from the “Insert” tab. </a:t>
            </a:r>
            <a:endParaRPr lang="en-US" sz="1600" dirty="0" smtClean="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smtClean="0"/>
              <a:t>Ensure all text is in “Arial” font.</a:t>
            </a:r>
          </a:p>
          <a:p>
            <a:pPr marL="285750" indent="-285750">
              <a:buFont typeface="Arial" panose="020B0604020202020204" pitchFamily="34" charset="0"/>
              <a:buChar char="•"/>
            </a:pPr>
            <a:r>
              <a:rPr lang="en-US" sz="1600" dirty="0" smtClean="0"/>
              <a:t>If</a:t>
            </a:r>
            <a:r>
              <a:rPr lang="en-US" sz="1600" baseline="0" dirty="0" smtClean="0"/>
              <a:t> color is used</a:t>
            </a:r>
            <a:r>
              <a:rPr lang="en-US" sz="1600" dirty="0" smtClean="0"/>
              <a:t>, ensure color selection is consistent with the template.</a:t>
            </a:r>
            <a:r>
              <a:rPr lang="en-US" sz="1600" baseline="0" dirty="0" smtClean="0"/>
              <a:t> </a:t>
            </a:r>
            <a:r>
              <a:rPr lang="en-US" sz="1600" dirty="0" smtClean="0"/>
              <a:t>For your reference, a few of the Fiscal Service</a:t>
            </a:r>
            <a:r>
              <a:rPr lang="en-US" sz="1600" baseline="0" dirty="0" smtClean="0"/>
              <a:t> </a:t>
            </a:r>
            <a:r>
              <a:rPr lang="en-US" sz="1600" dirty="0" smtClean="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PowerPoint Usage Guide</a:t>
            </a:r>
            <a:endParaRPr lang="en-US" sz="3600" dirty="0"/>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Please insert the appropriate </a:t>
            </a:r>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line </a:t>
            </a:r>
            <a:r>
              <a:rPr lang="en-US" sz="1400" dirty="0">
                <a:latin typeface="Arial" panose="020B0604020202020204" pitchFamily="34" charset="0"/>
                <a:cs typeface="Arial" panose="020B0604020202020204" pitchFamily="34" charset="0"/>
              </a:rPr>
              <a:t>or </a:t>
            </a:r>
            <a:r>
              <a:rPr lang="en-US" sz="1400" dirty="0" smtClean="0">
                <a:latin typeface="Arial" panose="020B0604020202020204" pitchFamily="34" charset="0"/>
                <a:cs typeface="Arial" panose="020B0604020202020204" pitchFamily="34" charset="0"/>
              </a:rPr>
              <a:t>product/service sub </a:t>
            </a:r>
            <a:r>
              <a:rPr lang="en-US" sz="1400" dirty="0">
                <a:latin typeface="Arial" panose="020B0604020202020204" pitchFamily="34" charset="0"/>
                <a:cs typeface="Arial" panose="020B0604020202020204" pitchFamily="34" charset="0"/>
              </a:rPr>
              <a:t>logo </a:t>
            </a:r>
            <a:r>
              <a:rPr lang="en-US" sz="1400" dirty="0" smtClean="0">
                <a:latin typeface="Arial" panose="020B0604020202020204" pitchFamily="34" charset="0"/>
                <a:cs typeface="Arial" panose="020B0604020202020204" pitchFamily="34" charset="0"/>
              </a:rPr>
              <a:t>by clicking the picture</a:t>
            </a:r>
            <a:r>
              <a:rPr lang="en-US" sz="1400" baseline="0" dirty="0" smtClean="0">
                <a:latin typeface="Arial" panose="020B0604020202020204" pitchFamily="34" charset="0"/>
                <a:cs typeface="Arial" panose="020B0604020202020204" pitchFamily="34" charset="0"/>
              </a:rPr>
              <a:t> icon </a:t>
            </a:r>
            <a:r>
              <a:rPr lang="en-US" sz="1400" dirty="0" smtClean="0">
                <a:latin typeface="Arial" panose="020B0604020202020204" pitchFamily="34" charset="0"/>
                <a:cs typeface="Arial" panose="020B0604020202020204" pitchFamily="34" charset="0"/>
              </a:rPr>
              <a:t>on </a:t>
            </a:r>
            <a:r>
              <a:rPr lang="en-US" sz="1400" dirty="0">
                <a:latin typeface="Arial" panose="020B0604020202020204" pitchFamily="34" charset="0"/>
                <a:cs typeface="Arial" panose="020B0604020202020204" pitchFamily="34" charset="0"/>
              </a:rPr>
              <a:t>the </a:t>
            </a:r>
            <a:r>
              <a:rPr lang="en-US" sz="1400" dirty="0" smtClean="0">
                <a:latin typeface="Arial" panose="020B0604020202020204" pitchFamily="34" charset="0"/>
                <a:cs typeface="Arial" panose="020B0604020202020204" pitchFamily="34" charset="0"/>
              </a:rPr>
              <a:t>“Contact Information” slide.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95221" y="2667000"/>
            <a:ext cx="8296379" cy="1238250"/>
          </a:xfrm>
          <a:prstGeom prst="rect">
            <a:avLst/>
          </a:prstGeom>
        </p:spPr>
        <p:txBody>
          <a:bodyPr vert="horz" lIns="91440" tIns="45720" rIns="91440" bIns="45720" rtlCol="0" anchor="ctr">
            <a:normAutofit fontScale="925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New BETCs for Loan Activity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smtClean="0"/>
              <a:t>FY 2020 </a:t>
            </a:r>
            <a:endParaRPr lang="en-US" dirty="0"/>
          </a:p>
        </p:txBody>
      </p:sp>
      <p:sp>
        <p:nvSpPr>
          <p:cNvPr id="7" name="Subtitle 2"/>
          <p:cNvSpPr txBox="1">
            <a:spLocks/>
          </p:cNvSpPr>
          <p:nvPr/>
        </p:nvSpPr>
        <p:spPr>
          <a:xfrm>
            <a:off x="695221" y="41910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defRPr/>
            </a:pPr>
            <a:r>
              <a:rPr lang="en-US" dirty="0" smtClean="0"/>
              <a:t>Missy Williams</a:t>
            </a:r>
          </a:p>
          <a:p>
            <a:pPr>
              <a:defRPr/>
            </a:pPr>
            <a:r>
              <a:rPr lang="en-US" dirty="0" smtClean="0"/>
              <a:t>May 9, 2019</a:t>
            </a:r>
          </a:p>
          <a:p>
            <a:pPr>
              <a:defRPr/>
            </a:pPr>
            <a:endParaRPr lang="en-US" dirty="0"/>
          </a:p>
        </p:txBody>
      </p:sp>
    </p:spTree>
    <p:extLst>
      <p:ext uri="{BB962C8B-B14F-4D97-AF65-F5344CB8AC3E}">
        <p14:creationId xmlns:p14="http://schemas.microsoft.com/office/powerpoint/2010/main" val="2810143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smtClean="0"/>
              <a:t>Schedule of Changes in Cash Balance</a:t>
            </a:r>
          </a:p>
          <a:p>
            <a:pPr lvl="1"/>
            <a:r>
              <a:rPr lang="en-US" sz="2000" dirty="0" smtClean="0"/>
              <a:t>For use in the Schedules of the General Fund – Schedule 2 </a:t>
            </a:r>
          </a:p>
          <a:p>
            <a:pPr lvl="1"/>
            <a:endParaRPr lang="en-US" sz="2000" dirty="0"/>
          </a:p>
          <a:p>
            <a:r>
              <a:rPr lang="en-US" sz="2400" dirty="0" smtClean="0"/>
              <a:t>Statements of Changes in Cash Balance</a:t>
            </a:r>
          </a:p>
          <a:p>
            <a:pPr lvl="1"/>
            <a:r>
              <a:rPr lang="en-US" sz="2000" dirty="0" smtClean="0"/>
              <a:t>For use in the U.S Financial Report – Budgetary Statements </a:t>
            </a:r>
            <a:endParaRPr lang="en-US" sz="2000" dirty="0"/>
          </a:p>
          <a:p>
            <a:pPr marL="914400" lvl="2" indent="0">
              <a:buNone/>
            </a:pPr>
            <a:endParaRPr lang="en-US" sz="1600" dirty="0" smtClean="0"/>
          </a:p>
          <a:p>
            <a:pPr lvl="2"/>
            <a:endParaRPr lang="en-US" sz="1600" dirty="0" smtClean="0"/>
          </a:p>
          <a:p>
            <a:pPr marL="0" indent="0">
              <a:buNone/>
            </a:pPr>
            <a:endParaRPr lang="en-US" sz="2400" dirty="0" smtClean="0"/>
          </a:p>
          <a:p>
            <a:endParaRPr lang="en-US" dirty="0"/>
          </a:p>
        </p:txBody>
      </p:sp>
      <p:sp>
        <p:nvSpPr>
          <p:cNvPr id="3" name="Content Placeholder 2"/>
          <p:cNvSpPr>
            <a:spLocks noGrp="1"/>
          </p:cNvSpPr>
          <p:nvPr>
            <p:ph sz="quarter" idx="11"/>
          </p:nvPr>
        </p:nvSpPr>
        <p:spPr>
          <a:xfrm>
            <a:off x="228600" y="76200"/>
            <a:ext cx="8686800" cy="838200"/>
          </a:xfrm>
        </p:spPr>
        <p:txBody>
          <a:bodyPr/>
          <a:lstStyle/>
          <a:p>
            <a:pPr lvl="0"/>
            <a:r>
              <a:rPr lang="en-US" sz="2400" dirty="0" smtClean="0">
                <a:solidFill>
                  <a:prstClr val="black"/>
                </a:solidFill>
              </a:rPr>
              <a:t>Schedule of Changes in Cash Balance Vs. the Statements of Changes in Cash Balance</a:t>
            </a:r>
            <a:endParaRPr lang="en-US" sz="2400" dirty="0"/>
          </a:p>
        </p:txBody>
      </p:sp>
    </p:spTree>
    <p:extLst>
      <p:ext uri="{BB962C8B-B14F-4D97-AF65-F5344CB8AC3E}">
        <p14:creationId xmlns:p14="http://schemas.microsoft.com/office/powerpoint/2010/main" val="336528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0"/>
            <a:ext cx="8686800" cy="914400"/>
          </a:xfrm>
        </p:spPr>
        <p:txBody>
          <a:bodyPr/>
          <a:lstStyle/>
          <a:p>
            <a:r>
              <a:rPr lang="en-US" sz="2800" dirty="0" smtClean="0"/>
              <a:t>Statements of Changes in Cash Balance from Budget and Other Activities </a:t>
            </a:r>
          </a:p>
          <a:p>
            <a:endParaRPr lang="en-US" sz="2400" dirty="0"/>
          </a:p>
        </p:txBody>
      </p:sp>
      <p:pic>
        <p:nvPicPr>
          <p:cNvPr id="5" name="Picture 4"/>
          <p:cNvPicPr>
            <a:picLocks noChangeAspect="1"/>
          </p:cNvPicPr>
          <p:nvPr/>
        </p:nvPicPr>
        <p:blipFill>
          <a:blip r:embed="rId3"/>
          <a:stretch>
            <a:fillRect/>
          </a:stretch>
        </p:blipFill>
        <p:spPr>
          <a:xfrm>
            <a:off x="228600" y="1066800"/>
            <a:ext cx="7162800" cy="4663593"/>
          </a:xfrm>
          <a:prstGeom prst="rect">
            <a:avLst/>
          </a:prstGeom>
        </p:spPr>
      </p:pic>
      <p:sp>
        <p:nvSpPr>
          <p:cNvPr id="6" name="Rectangle 5"/>
          <p:cNvSpPr/>
          <p:nvPr/>
        </p:nvSpPr>
        <p:spPr>
          <a:xfrm>
            <a:off x="228600" y="4267200"/>
            <a:ext cx="7315200" cy="146319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6509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0"/>
            <a:ext cx="8686800" cy="914400"/>
          </a:xfrm>
        </p:spPr>
        <p:txBody>
          <a:bodyPr/>
          <a:lstStyle/>
          <a:p>
            <a:r>
              <a:rPr lang="en-US" sz="2800" dirty="0" smtClean="0"/>
              <a:t>Statements of Changes in Cash Balance from Budget and Other Activities </a:t>
            </a:r>
          </a:p>
          <a:p>
            <a:endParaRPr lang="en-US" sz="2400" dirty="0"/>
          </a:p>
        </p:txBody>
      </p:sp>
      <p:pic>
        <p:nvPicPr>
          <p:cNvPr id="2" name="Picture 1"/>
          <p:cNvPicPr>
            <a:picLocks noChangeAspect="1"/>
          </p:cNvPicPr>
          <p:nvPr/>
        </p:nvPicPr>
        <p:blipFill>
          <a:blip r:embed="rId3"/>
          <a:stretch>
            <a:fillRect/>
          </a:stretch>
        </p:blipFill>
        <p:spPr>
          <a:xfrm>
            <a:off x="228600" y="990600"/>
            <a:ext cx="7267517" cy="4706815"/>
          </a:xfrm>
          <a:prstGeom prst="rect">
            <a:avLst/>
          </a:prstGeom>
        </p:spPr>
      </p:pic>
      <p:sp>
        <p:nvSpPr>
          <p:cNvPr id="6" name="Rectangle 5"/>
          <p:cNvSpPr/>
          <p:nvPr/>
        </p:nvSpPr>
        <p:spPr>
          <a:xfrm>
            <a:off x="254977" y="1828801"/>
            <a:ext cx="7241140" cy="12954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2657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228600"/>
            <a:ext cx="8686800" cy="914400"/>
          </a:xfrm>
        </p:spPr>
        <p:txBody>
          <a:bodyPr/>
          <a:lstStyle/>
          <a:p>
            <a:r>
              <a:rPr lang="en-US" sz="4000" dirty="0" smtClean="0"/>
              <a:t>BETC Proposal</a:t>
            </a:r>
            <a:endParaRPr lang="en-US" sz="4000" dirty="0" smtClean="0"/>
          </a:p>
          <a:p>
            <a:endParaRPr lang="en-US" sz="2400" dirty="0"/>
          </a:p>
        </p:txBody>
      </p:sp>
      <p:pic>
        <p:nvPicPr>
          <p:cNvPr id="4" name="Picture 3"/>
          <p:cNvPicPr>
            <a:picLocks noChangeAspect="1"/>
          </p:cNvPicPr>
          <p:nvPr/>
        </p:nvPicPr>
        <p:blipFill>
          <a:blip r:embed="rId3"/>
          <a:stretch>
            <a:fillRect/>
          </a:stretch>
        </p:blipFill>
        <p:spPr>
          <a:xfrm>
            <a:off x="95250" y="1143000"/>
            <a:ext cx="9048750" cy="3562350"/>
          </a:xfrm>
          <a:prstGeom prst="rect">
            <a:avLst/>
          </a:prstGeom>
        </p:spPr>
      </p:pic>
    </p:spTree>
    <p:extLst>
      <p:ext uri="{BB962C8B-B14F-4D97-AF65-F5344CB8AC3E}">
        <p14:creationId xmlns:p14="http://schemas.microsoft.com/office/powerpoint/2010/main" val="3685745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599" y="381000"/>
            <a:ext cx="8686800" cy="685800"/>
          </a:xfrm>
        </p:spPr>
        <p:txBody>
          <a:bodyPr/>
          <a:lstStyle/>
          <a:p>
            <a:r>
              <a:rPr lang="en-US" sz="2800" dirty="0" smtClean="0"/>
              <a:t>Questions? </a:t>
            </a:r>
            <a:endParaRPr lang="en-US" sz="2800" dirty="0"/>
          </a:p>
        </p:txBody>
      </p:sp>
      <p:pic>
        <p:nvPicPr>
          <p:cNvPr id="4" name="Content Placeholder 3" descr="C:\Users\apotts01.FISCALAD\AppData\Local\Microsoft\Windows\Temporary Internet Files\Content.IE5\ADJJ4V69\question-mark[1].png"/>
          <p:cNvPicPr>
            <a:picLocks noGrp="1"/>
          </p:cNvPicPr>
          <p:nvPr>
            <p:ph sz="quarter" idx="10"/>
          </p:nvPr>
        </p:nvPicPr>
        <p:blipFill>
          <a:blip r:embed="rId2" cstate="print">
            <a:extLst>
              <a:ext uri="{28A0092B-C50C-407E-A947-70E740481C1C}">
                <a14:useLocalDpi xmlns:a14="http://schemas.microsoft.com/office/drawing/2010/main" val="0"/>
              </a:ext>
            </a:extLst>
          </a:blip>
          <a:srcRect/>
          <a:stretch>
            <a:fillRect/>
          </a:stretch>
        </p:blipFill>
        <p:spPr bwMode="auto">
          <a:xfrm>
            <a:off x="2132647" y="965200"/>
            <a:ext cx="4878705" cy="5207000"/>
          </a:xfrm>
          <a:prstGeom prst="rect">
            <a:avLst/>
          </a:prstGeom>
          <a:noFill/>
          <a:extLst/>
        </p:spPr>
      </p:pic>
    </p:spTree>
    <p:extLst>
      <p:ext uri="{BB962C8B-B14F-4D97-AF65-F5344CB8AC3E}">
        <p14:creationId xmlns:p14="http://schemas.microsoft.com/office/powerpoint/2010/main" val="251508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8746" y="2438400"/>
            <a:ext cx="7664654" cy="3477875"/>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Primary Contact</a:t>
            </a:r>
          </a:p>
          <a:p>
            <a:r>
              <a:rPr lang="en-US" sz="2000" dirty="0" smtClean="0">
                <a:latin typeface="Arial" panose="020B0604020202020204" pitchFamily="34" charset="0"/>
                <a:cs typeface="Arial" panose="020B0604020202020204" pitchFamily="34" charset="0"/>
              </a:rPr>
              <a:t>	Missy D. Williams</a:t>
            </a:r>
          </a:p>
          <a:p>
            <a:r>
              <a:rPr lang="en-US" sz="2000" dirty="0" smtClean="0">
                <a:latin typeface="Arial" panose="020B0604020202020204" pitchFamily="34" charset="0"/>
                <a:cs typeface="Arial" panose="020B0604020202020204" pitchFamily="34" charset="0"/>
              </a:rPr>
              <a:t>	Supervisory Accountant</a:t>
            </a:r>
          </a:p>
          <a:p>
            <a:r>
              <a:rPr lang="en-US" sz="2000" dirty="0" smtClean="0">
                <a:latin typeface="Arial" panose="020B0604020202020204" pitchFamily="34" charset="0"/>
                <a:cs typeface="Arial" panose="020B0604020202020204" pitchFamily="34" charset="0"/>
              </a:rPr>
              <a:t>	(304) 480-7125</a:t>
            </a:r>
          </a:p>
          <a:p>
            <a:r>
              <a:rPr lang="en-US" sz="2000" dirty="0" smtClean="0">
                <a:latin typeface="Arial" panose="020B0604020202020204" pitchFamily="34" charset="0"/>
                <a:cs typeface="Arial" panose="020B0604020202020204" pitchFamily="34" charset="0"/>
              </a:rPr>
              <a:t>	Melissa.Williams@fiscal.treasury.gov</a:t>
            </a:r>
          </a:p>
          <a:p>
            <a:endParaRPr lang="en-US" sz="2000"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Secondary Contact</a:t>
            </a:r>
          </a:p>
          <a:p>
            <a:r>
              <a:rPr lang="en-US" sz="2000" dirty="0" smtClean="0">
                <a:latin typeface="Arial" panose="020B0604020202020204" pitchFamily="34" charset="0"/>
                <a:cs typeface="Arial" panose="020B0604020202020204" pitchFamily="34" charset="0"/>
              </a:rPr>
              <a:t>	D. Lynn Petty</a:t>
            </a:r>
          </a:p>
          <a:p>
            <a:r>
              <a:rPr lang="en-US" sz="2000" dirty="0" smtClean="0">
                <a:latin typeface="Arial" panose="020B0604020202020204" pitchFamily="34" charset="0"/>
                <a:cs typeface="Arial" panose="020B0604020202020204" pitchFamily="34" charset="0"/>
              </a:rPr>
              <a:t>	Accountant</a:t>
            </a:r>
          </a:p>
          <a:p>
            <a:r>
              <a:rPr lang="en-US" sz="2000" dirty="0" smtClean="0">
                <a:latin typeface="Arial" panose="020B0604020202020204" pitchFamily="34" charset="0"/>
                <a:cs typeface="Arial" panose="020B0604020202020204" pitchFamily="34" charset="0"/>
              </a:rPr>
              <a:t>	(304) 480-7404</a:t>
            </a:r>
          </a:p>
          <a:p>
            <a:r>
              <a:rPr lang="en-US" sz="2000" dirty="0" smtClean="0">
                <a:latin typeface="Arial" panose="020B0604020202020204" pitchFamily="34" charset="0"/>
                <a:cs typeface="Arial" panose="020B0604020202020204" pitchFamily="34" charset="0"/>
              </a:rPr>
              <a:t>	Deborah.Petty@fiscal.treasury.gov</a:t>
            </a:r>
            <a:endParaRPr lang="en-US" sz="2000" dirty="0">
              <a:latin typeface="Arial" panose="020B0604020202020204" pitchFamily="34" charset="0"/>
              <a:cs typeface="Arial" panose="020B0604020202020204" pitchFamily="34" charset="0"/>
            </a:endParaRPr>
          </a:p>
        </p:txBody>
      </p:sp>
      <p:pic>
        <p:nvPicPr>
          <p:cNvPr id="4" name="Picture Placeholder 3"/>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206" r="2206"/>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0380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https://fiscalservice.treasuryecm.gov/fs/support/GAC/_layouts/15/DocIdRedir.aspx?ID=FSSPT-576-208</Url>
      <Description>FSSPT-576-208</Description>
    </_dlc_DocIdUrl>
    <Audience xmlns="bfb7484d-b799-46f8-90dd-63a753cb605c" xsi:nil="true"/>
    <FileType xmlns="bfb7484d-b799-46f8-90dd-63a753cb605c">Style Guide</FileType>
    <DeleteDate xmlns="077ee27c-cd7f-49ea-bbed-c40511799fe1" xsi:nil="true"/>
    <_dlc_ExpireDateSaved xmlns="http://schemas.microsoft.com/sharepoint/v3" xsi:nil="true"/>
    <_dlc_ExpireDate xmlns="http://schemas.microsoft.com/sharepoint/v3">2014-06-20T17:24:49+00:00</_dlc_ExpireDate>
  </documentManagement>
</p:properties>
</file>

<file path=customXml/item2.xml><?xml version="1.0" encoding="utf-8"?>
<?mso-contentType ?>
<SharedContentType xmlns="Microsoft.SharePoint.Taxonomy.ContentTypeSync" SourceId="d708172b-2ced-4d43-bfa0-d4568dce9ba6" ContentTypeId="0x010100F2A49D9997933B479E73B45BD20EE2CECD"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p:Policy xmlns:p="office.server.policy" id="" local="true">
  <p:Name>Word Processing, Spreadsheets, Access Data Tables, and Electronic Working Files - 7215.01</p:Name>
  <p:Description/>
  <p:Statement/>
  <p:PolicyItems>
    <p:PolicyItem featureId="Microsoft.Office.RecordsManagement.PolicyFeatures.Expiration" staticId="0x010100F2A49D9997933B479E73B45BD20EE2CECD|-941506551" UniqueId="d2bd333f-68b6-41df-a6a5-aa28c40b5cd4">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0</number>
                  <property>Modified</property>
                  <propertyId>28cf69c5-fa48-462a-b5cd-27b6f9d2bd5f</propertyId>
                  <period>days</period>
                </formula>
                <action type="workflow" id="bc2ce0a3-2ac6-4dec-821d-10114aa96235"/>
              </data>
            </stages>
          </Schedule>
          <Schedule type="Record">
            <stages>
              <data stageId="2">
                <formula id="Microsoft.Office.RecordsManagement.PolicyFeatures.Expiration.Formula.BuiltIn">
                  <number>0</number>
                  <property>DateDeclaredAsRecord</property>
                  <propertyId>2e647766-aaf5-4aca-a666-93211ca77118</propertyId>
                  <period>days</period>
                </formula>
                <action type="workflow" id="4424af61-fbcc-4909-af17-dbf67e9af050"/>
              </data>
              <data stageId="3">
                <formula id="Microsoft.Office.RecordsManagement.PolicyFeatures.Expiration.Formula.BuiltIn">
                  <number>0</number>
                  <property>DeleteDate</property>
                  <propertyId>7f5f5ef3-dbe1-4f20-9a7f-9f4a912a2624</propertyId>
                  <period>days</period>
                </formula>
                <action type="action" id="Microsoft.Office.RecordsManagement.PolicyFeatures.Expiration.Action.Delete"/>
              </data>
            </stages>
          </Schedule>
        </Schedules>
      </p:CustomData>
    </p:PolicyItem>
  </p:PolicyItems>
</p:Policy>
</file>

<file path=customXml/item5.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115"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ac87376f56dc2b0a3fe0deed1d93796e">
  <xsd:schema xmlns:xsd="http://www.w3.org/2001/XMLSchema" xmlns:xs="http://www.w3.org/2001/XMLSchema" xmlns:p="http://schemas.microsoft.com/office/2006/metadata/properties" xmlns:ns1="http://schemas.microsoft.com/sharepoint/v3" xmlns:ns2="077ee27c-cd7f-49ea-bbed-c40511799fe1" xmlns:ns3="52222ef0-b167-44f5-92f7-438fda0857cd" xmlns:ns4="bfb7484d-b799-46f8-90dd-63a753cb605c" targetNamespace="http://schemas.microsoft.com/office/2006/metadata/properties" ma:root="true" ma:fieldsID="1efe4e14f70acb5bbb7b27c2e1ddc63d" ns1:_="" ns2:_="" ns3:_="" ns4:_="">
    <xsd:import namespace="http://schemas.microsoft.com/sharepoint/v3"/>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3:_dlc_DocIdUrl" minOccurs="0"/>
                <xsd:element ref="ns3:_dlc_DocIdPersistId" minOccurs="0"/>
                <xsd:element ref="ns3:_dlc_DocId" minOccurs="0"/>
                <xsd:element ref="ns2:CutOffDate" minOccurs="0"/>
                <xsd:element ref="ns2:DeleteDate" minOccurs="0"/>
                <xsd:element ref="ns1:_dlc_ExpireDateSaved" minOccurs="0"/>
                <xsd:element ref="ns1:_dlc_ExpireDate" minOccurs="0"/>
                <xsd:element ref="ns1:_dlc_Exempt" minOccurs="0"/>
                <xsd:element ref="ns4:Audience" minOccurs="0"/>
                <xsd:element ref="ns4:FileType" minOccurs="0"/>
                <xsd:element ref="ns4: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9" nillable="true" ma:displayName="Original Expiration Date" ma:hidden="true" ma:internalName="_dlc_ExpireDateSaved" ma:readOnly="true">
      <xsd:simpleType>
        <xsd:restriction base="dms:DateTime"/>
      </xsd:simpleType>
    </xsd:element>
    <xsd:element name="_dlc_ExpireDate" ma:index="20" nillable="true" ma:displayName="Expiration Date" ma:description="" ma:hidden="true" ma:indexed="true" ma:internalName="_dlc_ExpireDate" ma:readOnly="true">
      <xsd:simpleType>
        <xsd:restriction base="dms:DateTim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CutOffDate" ma:index="17" nillable="true" ma:displayName="Cut Off Date" ma:format="DateOnly" ma:hidden="true" ma:internalName="CutOffDate" ma:readOnly="false">
      <xsd:simpleType>
        <xsd:restriction base="dms:DateTime"/>
      </xsd:simpleType>
    </xsd:element>
    <xsd:element name="DeleteDate" ma:index="18" nillable="true" ma:displayName="Delete Date" ma:format="DateOnly"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Audience" ma:index="22" nillable="true" ma:displayName="Audience" ma:format="Dropdown" ma:internalName="Audience">
      <xsd:simpleType>
        <xsd:restriction base="dms:Choice">
          <xsd:enumeration value="Internal"/>
          <xsd:enumeration value="External"/>
        </xsd:restriction>
      </xsd:simpleType>
    </xsd:element>
    <xsd:element name="FileType" ma:index="23" nillable="true" ma:displayName="FileType" ma:format="Dropdown" ma:internalName="FileType">
      <xsd:simpleType>
        <xsd:restriction base="dms:Choice">
          <xsd:enumeration value="Style Guide"/>
          <xsd:enumeration value="Logo"/>
          <xsd:enumeration value="Seal"/>
          <xsd:enumeration value="SubLogo"/>
        </xsd:restriction>
      </xsd:simpleType>
    </xsd:element>
    <xsd:element name="Color" ma:index="24" nillable="true" ma:displayName="Color" ma:format="Dropdown" ma:internalName="Color">
      <xsd:simpleType>
        <xsd:restriction base="dms:Choice">
          <xsd:enumeration value="Color"/>
          <xsd:enumeration value="Black &amp; Whi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7614194-65B4-4975-B73C-5B2B7065A0A0}">
  <ds:schemaRefs>
    <ds:schemaRef ds:uri="http://schemas.microsoft.com/office/2006/metadata/properties"/>
    <ds:schemaRef ds:uri="http://www.w3.org/XML/1998/namespace"/>
    <ds:schemaRef ds:uri="http://purl.org/dc/terms/"/>
    <ds:schemaRef ds:uri="http://purl.org/dc/dcmitype/"/>
    <ds:schemaRef ds:uri="http://schemas.microsoft.com/sharepoint/v3"/>
    <ds:schemaRef ds:uri="http://purl.org/dc/elements/1.1/"/>
    <ds:schemaRef ds:uri="http://schemas.microsoft.com/office/2006/documentManagement/types"/>
    <ds:schemaRef ds:uri="http://schemas.microsoft.com/office/infopath/2007/PartnerControls"/>
    <ds:schemaRef ds:uri="bfb7484d-b799-46f8-90dd-63a753cb605c"/>
    <ds:schemaRef ds:uri="http://schemas.openxmlformats.org/package/2006/metadata/core-properties"/>
    <ds:schemaRef ds:uri="52222ef0-b167-44f5-92f7-438fda0857cd"/>
    <ds:schemaRef ds:uri="077ee27c-cd7f-49ea-bbed-c40511799fe1"/>
  </ds:schemaRefs>
</ds:datastoreItem>
</file>

<file path=customXml/itemProps2.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3.xml><?xml version="1.0" encoding="utf-8"?>
<ds:datastoreItem xmlns:ds="http://schemas.openxmlformats.org/officeDocument/2006/customXml" ds:itemID="{90F1A206-462C-4E19-A065-65B85FB8812C}">
  <ds:schemaRefs>
    <ds:schemaRef ds:uri="http://schemas.microsoft.com/sharepoint/v3/contenttype/forms"/>
  </ds:schemaRefs>
</ds:datastoreItem>
</file>

<file path=customXml/itemProps4.xml><?xml version="1.0" encoding="utf-8"?>
<ds:datastoreItem xmlns:ds="http://schemas.openxmlformats.org/officeDocument/2006/customXml" ds:itemID="{84FC51A9-12CD-4754-BABF-3F8E413D30D7}">
  <ds:schemaRefs>
    <ds:schemaRef ds:uri="office.server.policy"/>
  </ds:schemaRefs>
</ds:datastoreItem>
</file>

<file path=customXml/itemProps5.xml><?xml version="1.0" encoding="utf-8"?>
<ds:datastoreItem xmlns:ds="http://schemas.openxmlformats.org/officeDocument/2006/customXml" ds:itemID="{C7C178BA-2D93-42B1-ADB1-4E475DE0CE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A0AD3139-8EAF-4261-A992-D8741D0DFC5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Bureau of the Fiscal Service PPT Template</Template>
  <TotalTime>1858</TotalTime>
  <Words>94</Words>
  <Application>Microsoft Office PowerPoint</Application>
  <PresentationFormat>On-screen Show (4:3)</PresentationFormat>
  <Paragraphs>31</Paragraphs>
  <Slides>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Bureau of the Fiscal Service 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Melissa D. Williams</cp:lastModifiedBy>
  <cp:revision>104</cp:revision>
  <dcterms:created xsi:type="dcterms:W3CDTF">2014-06-05T14:12:22Z</dcterms:created>
  <dcterms:modified xsi:type="dcterms:W3CDTF">2019-05-03T20:08:21Z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_dlc_policyId">
    <vt:lpwstr>0x010100F2A49D9997933B479E73B45BD20EE2CECD|-941506551</vt:lpwstr>
  </property>
  <property fmtid="{D5CDD505-2E9C-101B-9397-08002B2CF9AE}" pid="5" name="ItemRetentionFormula">
    <vt:lpwstr>&lt;formula id="Microsoft.Office.RecordsManagement.PolicyFeatures.Expiration.Formula.BuiltIn"&gt;&lt;number&gt;0&lt;/number&gt;&lt;property&gt;Modified&lt;/property&gt;&lt;propertyId&gt;28cf69c5-fa48-462a-b5cd-27b6f9d2bd5f&lt;/propertyId&gt;&lt;period&gt;days&lt;/period&gt;&lt;/formula&gt;</vt:lpwstr>
  </property>
</Properties>
</file>