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4" r:id="rId2"/>
  </p:sldMasterIdLst>
  <p:notesMasterIdLst>
    <p:notesMasterId r:id="rId10"/>
  </p:notesMasterIdLst>
  <p:sldIdLst>
    <p:sldId id="263" r:id="rId3"/>
    <p:sldId id="326" r:id="rId4"/>
    <p:sldId id="327" r:id="rId5"/>
    <p:sldId id="329" r:id="rId6"/>
    <p:sldId id="328" r:id="rId7"/>
    <p:sldId id="330" r:id="rId8"/>
    <p:sldId id="332" r:id="rId9"/>
  </p:sldIdLst>
  <p:sldSz cx="9144000" cy="6858000" type="screen4x3"/>
  <p:notesSz cx="70104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C9EA2"/>
    <a:srgbClr val="043253"/>
    <a:srgbClr val="036A37"/>
    <a:srgbClr val="5BAE46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05" autoAdjust="0"/>
    <p:restoredTop sz="80420" autoAdjust="0"/>
  </p:normalViewPr>
  <p:slideViewPr>
    <p:cSldViewPr>
      <p:cViewPr>
        <p:scale>
          <a:sx n="79" d="100"/>
          <a:sy n="79" d="100"/>
        </p:scale>
        <p:origin x="-1350" y="1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180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180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58C60E8F-C38B-4D61-85DB-7DF47C436629}" type="datetimeFigureOut">
              <a:rPr lang="en-US" smtClean="0"/>
              <a:t>04/26/2017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387136"/>
            <a:ext cx="5608320" cy="4156234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9"/>
            <a:ext cx="3037840" cy="461804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772669"/>
            <a:ext cx="3037840" cy="461804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C00D2F72-E011-4DA7-800E-0AC7DF7FBDC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9137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0D2F72-E011-4DA7-800E-0AC7DF7FBDCB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05478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0D2F72-E011-4DA7-800E-0AC7DF7FBDCB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39870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9E73A-268B-4C9D-A3E2-BCE515329CA8}" type="datetimeFigureOut">
              <a:rPr lang="en-US" smtClean="0"/>
              <a:t>04/26/2017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47635-5D16-4538-B10C-484A636EA2C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28160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9E73A-268B-4C9D-A3E2-BCE515329CA8}" type="datetimeFigureOut">
              <a:rPr lang="en-US" smtClean="0"/>
              <a:t>04/26/2017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47635-5D16-4538-B10C-484A636EA2C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67744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9E73A-268B-4C9D-A3E2-BCE515329CA8}" type="datetimeFigureOut">
              <a:rPr lang="en-US" smtClean="0"/>
              <a:t>04/26/2017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47635-5D16-4538-B10C-484A636EA2C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79888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Fiscal Service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6129250"/>
            <a:ext cx="9144000" cy="720703"/>
          </a:xfrm>
          <a:prstGeom prst="rect">
            <a:avLst/>
          </a:prstGeom>
          <a:solidFill>
            <a:srgbClr val="01285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12856"/>
              </a:solidFill>
            </a:endParaRPr>
          </a:p>
        </p:txBody>
      </p:sp>
      <p:pic>
        <p:nvPicPr>
          <p:cNvPr id="6" name="Picture 2" descr="http://fiscalservice.treasuryecm.gov/fs/support/GAC/StyleGuideLogos/Fiscal%20Service%20-%20Horizontal%20-%20Color%20-%20Treasury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45820"/>
            <a:ext cx="5212079" cy="16459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770580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scal Service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6129250"/>
            <a:ext cx="9144000" cy="720703"/>
          </a:xfrm>
          <a:prstGeom prst="rect">
            <a:avLst/>
          </a:prstGeom>
          <a:solidFill>
            <a:srgbClr val="01285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12856"/>
              </a:solidFill>
            </a:endParaRPr>
          </a:p>
        </p:txBody>
      </p:sp>
      <p:pic>
        <p:nvPicPr>
          <p:cNvPr id="6" name="Picture 2" descr="http://fiscalservice.treasuryecm.gov/fs/support/GAC/StyleGuideLogos/Fiscal%20Service%20-%20Horizontal%20-%20Color%20-%20Treasury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45820"/>
            <a:ext cx="5212079" cy="16459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621760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b Logo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6129250"/>
            <a:ext cx="9144000" cy="720703"/>
          </a:xfrm>
          <a:prstGeom prst="rect">
            <a:avLst/>
          </a:prstGeom>
          <a:solidFill>
            <a:srgbClr val="01285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12856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683"/>
          <a:stretch/>
        </p:blipFill>
        <p:spPr>
          <a:xfrm>
            <a:off x="7040492" y="6212133"/>
            <a:ext cx="1821992" cy="554935"/>
          </a:xfrm>
          <a:prstGeom prst="rect">
            <a:avLst/>
          </a:prstGeom>
        </p:spPr>
      </p:pic>
      <p:sp>
        <p:nvSpPr>
          <p:cNvPr id="4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228600" y="335280"/>
            <a:ext cx="5212080" cy="164592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20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picture to add business line or product/ service sub logo</a:t>
            </a:r>
          </a:p>
        </p:txBody>
      </p:sp>
    </p:spTree>
    <p:extLst>
      <p:ext uri="{BB962C8B-B14F-4D97-AF65-F5344CB8AC3E}">
        <p14:creationId xmlns:p14="http://schemas.microsoft.com/office/powerpoint/2010/main" val="233078001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ontent Placeholder 2"/>
          <p:cNvSpPr txBox="1">
            <a:spLocks/>
          </p:cNvSpPr>
          <p:nvPr userDrawn="1"/>
        </p:nvSpPr>
        <p:spPr>
          <a:xfrm>
            <a:off x="228600" y="965676"/>
            <a:ext cx="8686800" cy="5206524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endParaRPr lang="en-US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6" name="Straight Connector 15"/>
          <p:cNvCxnSpPr/>
          <p:nvPr userDrawn="1"/>
        </p:nvCxnSpPr>
        <p:spPr>
          <a:xfrm>
            <a:off x="228600" y="6232022"/>
            <a:ext cx="8686800" cy="0"/>
          </a:xfrm>
          <a:prstGeom prst="line">
            <a:avLst/>
          </a:prstGeom>
          <a:ln w="9525">
            <a:solidFill>
              <a:srgbClr val="04325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Footer Placeholder 4"/>
          <p:cNvSpPr txBox="1">
            <a:spLocks/>
          </p:cNvSpPr>
          <p:nvPr userDrawn="1"/>
        </p:nvSpPr>
        <p:spPr>
          <a:xfrm>
            <a:off x="2587431" y="6389370"/>
            <a:ext cx="396913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800" kern="1200">
                <a:solidFill>
                  <a:srgbClr val="043253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spc="300" dirty="0" smtClean="0"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en-US" sz="1200" b="1" spc="300" dirty="0" smtClean="0">
                <a:latin typeface="Arial" panose="020B0604020202020204" pitchFamily="34" charset="0"/>
                <a:cs typeface="Arial" panose="020B0604020202020204" pitchFamily="34" charset="0"/>
              </a:rPr>
              <a:t>EAD </a:t>
            </a:r>
            <a:r>
              <a:rPr lang="en-US" sz="1400" b="1" spc="300" dirty="0" smtClean="0">
                <a:latin typeface="Arial" panose="020B0604020202020204" pitchFamily="34" charset="0"/>
                <a:cs typeface="Arial" panose="020B0604020202020204" pitchFamily="34" charset="0"/>
              </a:rPr>
              <a:t>∙ </a:t>
            </a:r>
            <a:r>
              <a:rPr lang="en-US" sz="1600" b="1" spc="300" dirty="0" smtClean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1200" b="1" spc="300" dirty="0" smtClean="0">
                <a:latin typeface="Arial" panose="020B0604020202020204" pitchFamily="34" charset="0"/>
                <a:cs typeface="Arial" panose="020B0604020202020204" pitchFamily="34" charset="0"/>
              </a:rPr>
              <a:t>RANSFORM </a:t>
            </a:r>
            <a:r>
              <a:rPr lang="en-US" sz="1400" b="1" spc="300" dirty="0" smtClean="0">
                <a:latin typeface="Arial" panose="020B0604020202020204" pitchFamily="34" charset="0"/>
                <a:cs typeface="Arial" panose="020B0604020202020204" pitchFamily="34" charset="0"/>
              </a:rPr>
              <a:t>∙ </a:t>
            </a:r>
            <a:r>
              <a:rPr lang="en-US" sz="1600" b="1" spc="300" dirty="0" smtClean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en-US" sz="1200" b="1" spc="300" dirty="0" smtClean="0">
                <a:latin typeface="Arial" panose="020B0604020202020204" pitchFamily="34" charset="0"/>
                <a:cs typeface="Arial" panose="020B0604020202020204" pitchFamily="34" charset="0"/>
              </a:rPr>
              <a:t>ELIVER</a:t>
            </a:r>
            <a:endParaRPr lang="en-US" b="1" spc="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8" name="Straight Connector 17"/>
          <p:cNvCxnSpPr/>
          <p:nvPr userDrawn="1"/>
        </p:nvCxnSpPr>
        <p:spPr>
          <a:xfrm>
            <a:off x="228600" y="892996"/>
            <a:ext cx="8686800" cy="0"/>
          </a:xfrm>
          <a:prstGeom prst="line">
            <a:avLst/>
          </a:prstGeom>
          <a:ln w="28575">
            <a:solidFill>
              <a:srgbClr val="04325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Slide Number Placeholder 5"/>
          <p:cNvSpPr txBox="1">
            <a:spLocks/>
          </p:cNvSpPr>
          <p:nvPr userDrawn="1"/>
        </p:nvSpPr>
        <p:spPr>
          <a:xfrm>
            <a:off x="152400" y="6400800"/>
            <a:ext cx="1143000" cy="3048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3B54F64-4D77-425A-BD5E-0504AD8FCA49}" type="slidenum">
              <a:rPr lang="en-US" sz="140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/>
              <a:t>‹#›</a:t>
            </a:fld>
            <a:endParaRPr lang="en-US" sz="16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" name="Picture 19" descr="4C_FS_HORZ_wTreasuryTag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2800" y="6256946"/>
            <a:ext cx="1752600" cy="553453"/>
          </a:xfrm>
          <a:prstGeom prst="rect">
            <a:avLst/>
          </a:prstGeom>
        </p:spPr>
      </p:pic>
      <p:sp>
        <p:nvSpPr>
          <p:cNvPr id="22" name="Content Placeholder 21"/>
          <p:cNvSpPr>
            <a:spLocks noGrp="1"/>
          </p:cNvSpPr>
          <p:nvPr>
            <p:ph sz="quarter" idx="10" hasCustomPrompt="1"/>
          </p:nvPr>
        </p:nvSpPr>
        <p:spPr>
          <a:xfrm>
            <a:off x="228600" y="965676"/>
            <a:ext cx="8686800" cy="5206524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text 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0" name="Content Placeholder 21"/>
          <p:cNvSpPr>
            <a:spLocks noGrp="1"/>
          </p:cNvSpPr>
          <p:nvPr>
            <p:ph sz="quarter" idx="11" hasCustomPrompt="1"/>
          </p:nvPr>
        </p:nvSpPr>
        <p:spPr>
          <a:xfrm>
            <a:off x="228600" y="152400"/>
            <a:ext cx="8686800" cy="6858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buNone/>
              <a:defRPr sz="3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text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24905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990600"/>
            <a:ext cx="4267200" cy="51355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90600"/>
            <a:ext cx="4267200" cy="51355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228600" y="6232022"/>
            <a:ext cx="8686800" cy="0"/>
          </a:xfrm>
          <a:prstGeom prst="line">
            <a:avLst/>
          </a:prstGeom>
          <a:ln w="9525">
            <a:solidFill>
              <a:srgbClr val="04325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Footer Placeholder 4"/>
          <p:cNvSpPr txBox="1">
            <a:spLocks/>
          </p:cNvSpPr>
          <p:nvPr userDrawn="1"/>
        </p:nvSpPr>
        <p:spPr>
          <a:xfrm>
            <a:off x="2587431" y="6389370"/>
            <a:ext cx="396913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800" kern="1200">
                <a:solidFill>
                  <a:srgbClr val="043253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spc="300" dirty="0" smtClean="0"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en-US" sz="1200" b="1" spc="300" dirty="0" smtClean="0">
                <a:latin typeface="Arial" panose="020B0604020202020204" pitchFamily="34" charset="0"/>
                <a:cs typeface="Arial" panose="020B0604020202020204" pitchFamily="34" charset="0"/>
              </a:rPr>
              <a:t>EAD </a:t>
            </a:r>
            <a:r>
              <a:rPr lang="en-US" sz="1400" b="1" spc="300" dirty="0" smtClean="0">
                <a:latin typeface="Arial" panose="020B0604020202020204" pitchFamily="34" charset="0"/>
                <a:cs typeface="Arial" panose="020B0604020202020204" pitchFamily="34" charset="0"/>
              </a:rPr>
              <a:t>∙ </a:t>
            </a:r>
            <a:r>
              <a:rPr lang="en-US" sz="1600" b="1" spc="300" dirty="0" smtClean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1200" b="1" spc="300" dirty="0" smtClean="0">
                <a:latin typeface="Arial" panose="020B0604020202020204" pitchFamily="34" charset="0"/>
                <a:cs typeface="Arial" panose="020B0604020202020204" pitchFamily="34" charset="0"/>
              </a:rPr>
              <a:t>RANSFORM </a:t>
            </a:r>
            <a:r>
              <a:rPr lang="en-US" sz="1400" b="1" spc="300" dirty="0" smtClean="0">
                <a:latin typeface="Arial" panose="020B0604020202020204" pitchFamily="34" charset="0"/>
                <a:cs typeface="Arial" panose="020B0604020202020204" pitchFamily="34" charset="0"/>
              </a:rPr>
              <a:t>∙ </a:t>
            </a:r>
            <a:r>
              <a:rPr lang="en-US" sz="1600" b="1" spc="300" dirty="0" smtClean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en-US" sz="1200" b="1" spc="300" dirty="0" smtClean="0">
                <a:latin typeface="Arial" panose="020B0604020202020204" pitchFamily="34" charset="0"/>
                <a:cs typeface="Arial" panose="020B0604020202020204" pitchFamily="34" charset="0"/>
              </a:rPr>
              <a:t>ELIVER</a:t>
            </a:r>
            <a:endParaRPr lang="en-US" b="1" spc="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228600" y="892996"/>
            <a:ext cx="8686800" cy="0"/>
          </a:xfrm>
          <a:prstGeom prst="line">
            <a:avLst/>
          </a:prstGeom>
          <a:ln w="28575">
            <a:solidFill>
              <a:srgbClr val="04325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13" descr="4C_FS_HORZ_wTreasuryTag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2800" y="6256946"/>
            <a:ext cx="1752600" cy="553453"/>
          </a:xfrm>
          <a:prstGeom prst="rect">
            <a:avLst/>
          </a:prstGeom>
        </p:spPr>
      </p:pic>
      <p:sp>
        <p:nvSpPr>
          <p:cNvPr id="15" name="Content Placeholder 21"/>
          <p:cNvSpPr>
            <a:spLocks noGrp="1"/>
          </p:cNvSpPr>
          <p:nvPr>
            <p:ph sz="quarter" idx="11" hasCustomPrompt="1"/>
          </p:nvPr>
        </p:nvSpPr>
        <p:spPr>
          <a:xfrm>
            <a:off x="228600" y="152400"/>
            <a:ext cx="8686800" cy="6858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buNone/>
              <a:defRPr sz="3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text</a:t>
            </a:r>
            <a:endParaRPr lang="en-US" dirty="0"/>
          </a:p>
        </p:txBody>
      </p:sp>
      <p:sp>
        <p:nvSpPr>
          <p:cNvPr id="22" name="Slide Number Placeholder 5"/>
          <p:cNvSpPr txBox="1">
            <a:spLocks/>
          </p:cNvSpPr>
          <p:nvPr userDrawn="1"/>
        </p:nvSpPr>
        <p:spPr>
          <a:xfrm>
            <a:off x="152400" y="6400800"/>
            <a:ext cx="1143000" cy="3048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3B54F64-4D77-425A-BD5E-0504AD8FCA49}" type="slidenum">
              <a:rPr lang="en-US" sz="140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/>
              <a:t>‹#›</a:t>
            </a:fld>
            <a:endParaRPr lang="en-US" sz="16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339668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990600"/>
            <a:ext cx="4270811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8600" y="1676400"/>
            <a:ext cx="4268788" cy="4449763"/>
          </a:xfrm>
          <a:prstGeom prst="rect">
            <a:avLst/>
          </a:prstGeom>
        </p:spPr>
        <p:txBody>
          <a:bodyPr/>
          <a:lstStyle>
            <a:lvl1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048" y="990600"/>
            <a:ext cx="4238007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4" y="1676400"/>
            <a:ext cx="4242816" cy="4449763"/>
          </a:xfrm>
          <a:prstGeom prst="rect">
            <a:avLst/>
          </a:prstGeom>
        </p:spPr>
        <p:txBody>
          <a:bodyPr/>
          <a:lstStyle>
            <a:lvl1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cxnSp>
        <p:nvCxnSpPr>
          <p:cNvPr id="18" name="Straight Connector 17"/>
          <p:cNvCxnSpPr/>
          <p:nvPr userDrawn="1"/>
        </p:nvCxnSpPr>
        <p:spPr>
          <a:xfrm>
            <a:off x="228600" y="6232022"/>
            <a:ext cx="8686800" cy="0"/>
          </a:xfrm>
          <a:prstGeom prst="line">
            <a:avLst/>
          </a:prstGeom>
          <a:ln w="9525">
            <a:solidFill>
              <a:srgbClr val="04325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Footer Placeholder 4"/>
          <p:cNvSpPr txBox="1">
            <a:spLocks/>
          </p:cNvSpPr>
          <p:nvPr userDrawn="1"/>
        </p:nvSpPr>
        <p:spPr>
          <a:xfrm>
            <a:off x="2587431" y="6389370"/>
            <a:ext cx="396913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800" kern="1200">
                <a:solidFill>
                  <a:srgbClr val="043253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spc="300" dirty="0" smtClean="0"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en-US" sz="1200" b="1" spc="300" dirty="0" smtClean="0">
                <a:latin typeface="Arial" panose="020B0604020202020204" pitchFamily="34" charset="0"/>
                <a:cs typeface="Arial" panose="020B0604020202020204" pitchFamily="34" charset="0"/>
              </a:rPr>
              <a:t>EAD </a:t>
            </a:r>
            <a:r>
              <a:rPr lang="en-US" sz="1400" b="1" spc="300" dirty="0" smtClean="0">
                <a:latin typeface="Arial" panose="020B0604020202020204" pitchFamily="34" charset="0"/>
                <a:cs typeface="Arial" panose="020B0604020202020204" pitchFamily="34" charset="0"/>
              </a:rPr>
              <a:t>∙ </a:t>
            </a:r>
            <a:r>
              <a:rPr lang="en-US" sz="1600" b="1" spc="300" dirty="0" smtClean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1200" b="1" spc="300" dirty="0" smtClean="0">
                <a:latin typeface="Arial" panose="020B0604020202020204" pitchFamily="34" charset="0"/>
                <a:cs typeface="Arial" panose="020B0604020202020204" pitchFamily="34" charset="0"/>
              </a:rPr>
              <a:t>RANSFORM </a:t>
            </a:r>
            <a:r>
              <a:rPr lang="en-US" sz="1400" b="1" spc="300" dirty="0" smtClean="0">
                <a:latin typeface="Arial" panose="020B0604020202020204" pitchFamily="34" charset="0"/>
                <a:cs typeface="Arial" panose="020B0604020202020204" pitchFamily="34" charset="0"/>
              </a:rPr>
              <a:t>∙ </a:t>
            </a:r>
            <a:r>
              <a:rPr lang="en-US" sz="1600" b="1" spc="300" dirty="0" smtClean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en-US" sz="1200" b="1" spc="300" dirty="0" smtClean="0">
                <a:latin typeface="Arial" panose="020B0604020202020204" pitchFamily="34" charset="0"/>
                <a:cs typeface="Arial" panose="020B0604020202020204" pitchFamily="34" charset="0"/>
              </a:rPr>
              <a:t>ELIVER</a:t>
            </a:r>
            <a:endParaRPr lang="en-US" b="1" spc="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0" name="Straight Connector 19"/>
          <p:cNvCxnSpPr/>
          <p:nvPr userDrawn="1"/>
        </p:nvCxnSpPr>
        <p:spPr>
          <a:xfrm>
            <a:off x="228600" y="892996"/>
            <a:ext cx="8686800" cy="0"/>
          </a:xfrm>
          <a:prstGeom prst="line">
            <a:avLst/>
          </a:prstGeom>
          <a:ln w="28575">
            <a:solidFill>
              <a:srgbClr val="04325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2" name="Picture 21" descr="4C_FS_HORZ_wTreasuryTag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2800" y="6256946"/>
            <a:ext cx="1752600" cy="553453"/>
          </a:xfrm>
          <a:prstGeom prst="rect">
            <a:avLst/>
          </a:prstGeom>
        </p:spPr>
      </p:pic>
      <p:sp>
        <p:nvSpPr>
          <p:cNvPr id="23" name="Content Placeholder 21"/>
          <p:cNvSpPr>
            <a:spLocks noGrp="1"/>
          </p:cNvSpPr>
          <p:nvPr>
            <p:ph sz="quarter" idx="11" hasCustomPrompt="1"/>
          </p:nvPr>
        </p:nvSpPr>
        <p:spPr>
          <a:xfrm>
            <a:off x="228600" y="152400"/>
            <a:ext cx="8686800" cy="6858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buNone/>
              <a:defRPr sz="3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text</a:t>
            </a:r>
            <a:endParaRPr lang="en-US" dirty="0"/>
          </a:p>
        </p:txBody>
      </p:sp>
      <p:sp>
        <p:nvSpPr>
          <p:cNvPr id="24" name="Slide Number Placeholder 5"/>
          <p:cNvSpPr txBox="1">
            <a:spLocks/>
          </p:cNvSpPr>
          <p:nvPr userDrawn="1"/>
        </p:nvSpPr>
        <p:spPr>
          <a:xfrm>
            <a:off x="152400" y="6400800"/>
            <a:ext cx="1143000" cy="3048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3B54F64-4D77-425A-BD5E-0504AD8FCA49}" type="slidenum">
              <a:rPr lang="en-US" sz="140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/>
              <a:t>‹#›</a:t>
            </a:fld>
            <a:endParaRPr lang="en-US" sz="16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927374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 userDrawn="1"/>
        </p:nvCxnSpPr>
        <p:spPr>
          <a:xfrm>
            <a:off x="228600" y="6232022"/>
            <a:ext cx="8686800" cy="0"/>
          </a:xfrm>
          <a:prstGeom prst="line">
            <a:avLst/>
          </a:prstGeom>
          <a:ln w="9525">
            <a:solidFill>
              <a:srgbClr val="04325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Footer Placeholder 4"/>
          <p:cNvSpPr txBox="1">
            <a:spLocks/>
          </p:cNvSpPr>
          <p:nvPr userDrawn="1"/>
        </p:nvSpPr>
        <p:spPr>
          <a:xfrm>
            <a:off x="2587431" y="6389370"/>
            <a:ext cx="396913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800" kern="1200">
                <a:solidFill>
                  <a:srgbClr val="043253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spc="300" dirty="0" smtClean="0"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en-US" sz="1200" b="1" spc="300" dirty="0" smtClean="0">
                <a:latin typeface="Arial" panose="020B0604020202020204" pitchFamily="34" charset="0"/>
                <a:cs typeface="Arial" panose="020B0604020202020204" pitchFamily="34" charset="0"/>
              </a:rPr>
              <a:t>EAD </a:t>
            </a:r>
            <a:r>
              <a:rPr lang="en-US" sz="1400" b="1" spc="300" dirty="0" smtClean="0">
                <a:latin typeface="Arial" panose="020B0604020202020204" pitchFamily="34" charset="0"/>
                <a:cs typeface="Arial" panose="020B0604020202020204" pitchFamily="34" charset="0"/>
              </a:rPr>
              <a:t>∙ </a:t>
            </a:r>
            <a:r>
              <a:rPr lang="en-US" sz="1600" b="1" spc="300" dirty="0" smtClean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1200" b="1" spc="300" dirty="0" smtClean="0">
                <a:latin typeface="Arial" panose="020B0604020202020204" pitchFamily="34" charset="0"/>
                <a:cs typeface="Arial" panose="020B0604020202020204" pitchFamily="34" charset="0"/>
              </a:rPr>
              <a:t>RANSFORM </a:t>
            </a:r>
            <a:r>
              <a:rPr lang="en-US" sz="1400" b="1" spc="300" dirty="0" smtClean="0">
                <a:latin typeface="Arial" panose="020B0604020202020204" pitchFamily="34" charset="0"/>
                <a:cs typeface="Arial" panose="020B0604020202020204" pitchFamily="34" charset="0"/>
              </a:rPr>
              <a:t>∙ </a:t>
            </a:r>
            <a:r>
              <a:rPr lang="en-US" sz="1600" b="1" spc="300" dirty="0" smtClean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en-US" sz="1200" b="1" spc="300" dirty="0" smtClean="0">
                <a:latin typeface="Arial" panose="020B0604020202020204" pitchFamily="34" charset="0"/>
                <a:cs typeface="Arial" panose="020B0604020202020204" pitchFamily="34" charset="0"/>
              </a:rPr>
              <a:t>ELIVER</a:t>
            </a:r>
            <a:endParaRPr lang="en-US" b="1" spc="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3" name="Picture 12" descr="4C_FS_HORZ_wTreasuryTag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2800" y="6256946"/>
            <a:ext cx="1752600" cy="553453"/>
          </a:xfrm>
          <a:prstGeom prst="rect">
            <a:avLst/>
          </a:prstGeom>
        </p:spPr>
      </p:pic>
      <p:sp>
        <p:nvSpPr>
          <p:cNvPr id="14" name="Slide Number Placeholder 5"/>
          <p:cNvSpPr txBox="1">
            <a:spLocks/>
          </p:cNvSpPr>
          <p:nvPr userDrawn="1"/>
        </p:nvSpPr>
        <p:spPr>
          <a:xfrm>
            <a:off x="152400" y="6400800"/>
            <a:ext cx="1143000" cy="3048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Page </a:t>
            </a:r>
            <a:fld id="{23B54F64-4D77-425A-BD5E-0504AD8FCA49}" type="slidenum">
              <a:rPr lang="en-US" sz="140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/>
              <a:t>‹#›</a:t>
            </a:fld>
            <a:endParaRPr lang="en-US" sz="16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716797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act Inform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 userDrawn="1"/>
        </p:nvCxnSpPr>
        <p:spPr>
          <a:xfrm>
            <a:off x="228600" y="6232022"/>
            <a:ext cx="8686800" cy="0"/>
          </a:xfrm>
          <a:prstGeom prst="line">
            <a:avLst/>
          </a:prstGeom>
          <a:ln w="9525">
            <a:solidFill>
              <a:srgbClr val="04325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Footer Placeholder 4"/>
          <p:cNvSpPr txBox="1">
            <a:spLocks/>
          </p:cNvSpPr>
          <p:nvPr userDrawn="1"/>
        </p:nvSpPr>
        <p:spPr>
          <a:xfrm>
            <a:off x="2587431" y="6389370"/>
            <a:ext cx="396913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800" kern="1200">
                <a:solidFill>
                  <a:srgbClr val="043253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spc="300" dirty="0" smtClean="0"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en-US" sz="1200" b="1" spc="300" dirty="0" smtClean="0">
                <a:latin typeface="Arial" panose="020B0604020202020204" pitchFamily="34" charset="0"/>
                <a:cs typeface="Arial" panose="020B0604020202020204" pitchFamily="34" charset="0"/>
              </a:rPr>
              <a:t>EAD </a:t>
            </a:r>
            <a:r>
              <a:rPr lang="en-US" sz="1400" b="1" spc="300" dirty="0" smtClean="0">
                <a:latin typeface="Arial" panose="020B0604020202020204" pitchFamily="34" charset="0"/>
                <a:cs typeface="Arial" panose="020B0604020202020204" pitchFamily="34" charset="0"/>
              </a:rPr>
              <a:t>∙ </a:t>
            </a:r>
            <a:r>
              <a:rPr lang="en-US" sz="1600" b="1" spc="300" dirty="0" smtClean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1200" b="1" spc="300" dirty="0" smtClean="0">
                <a:latin typeface="Arial" panose="020B0604020202020204" pitchFamily="34" charset="0"/>
                <a:cs typeface="Arial" panose="020B0604020202020204" pitchFamily="34" charset="0"/>
              </a:rPr>
              <a:t>RANSFORM </a:t>
            </a:r>
            <a:r>
              <a:rPr lang="en-US" sz="1400" b="1" spc="300" dirty="0" smtClean="0">
                <a:latin typeface="Arial" panose="020B0604020202020204" pitchFamily="34" charset="0"/>
                <a:cs typeface="Arial" panose="020B0604020202020204" pitchFamily="34" charset="0"/>
              </a:rPr>
              <a:t>∙ </a:t>
            </a:r>
            <a:r>
              <a:rPr lang="en-US" sz="1600" b="1" spc="300" dirty="0" smtClean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en-US" sz="1200" b="1" spc="300" dirty="0" smtClean="0">
                <a:latin typeface="Arial" panose="020B0604020202020204" pitchFamily="34" charset="0"/>
                <a:cs typeface="Arial" panose="020B0604020202020204" pitchFamily="34" charset="0"/>
              </a:rPr>
              <a:t>ELIVER</a:t>
            </a:r>
            <a:endParaRPr lang="en-US" b="1" spc="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4" name="Picture 13" descr="4C_FS_HORZ_wTreasuryTag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2800" y="6256946"/>
            <a:ext cx="1752600" cy="553453"/>
          </a:xfrm>
          <a:prstGeom prst="rect">
            <a:avLst/>
          </a:prstGeom>
        </p:spPr>
      </p:pic>
      <p:cxnSp>
        <p:nvCxnSpPr>
          <p:cNvPr id="15" name="Straight Connector 14"/>
          <p:cNvCxnSpPr/>
          <p:nvPr userDrawn="1"/>
        </p:nvCxnSpPr>
        <p:spPr>
          <a:xfrm>
            <a:off x="228600" y="892996"/>
            <a:ext cx="8686800" cy="0"/>
          </a:xfrm>
          <a:prstGeom prst="line">
            <a:avLst/>
          </a:prstGeom>
          <a:ln w="28575">
            <a:solidFill>
              <a:srgbClr val="04325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itle 2"/>
          <p:cNvSpPr txBox="1">
            <a:spLocks/>
          </p:cNvSpPr>
          <p:nvPr userDrawn="1"/>
        </p:nvSpPr>
        <p:spPr>
          <a:xfrm>
            <a:off x="228600" y="152400"/>
            <a:ext cx="86868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>
              <a:lnSpc>
                <a:spcPct val="110000"/>
              </a:lnSpc>
            </a:pPr>
            <a:r>
              <a:rPr lang="en-US" sz="3200" b="1" dirty="0" smtClean="0">
                <a:solidFill>
                  <a:srgbClr val="036A37"/>
                </a:solidFill>
              </a:rPr>
              <a:t>Contact Information</a:t>
            </a:r>
            <a:endParaRPr lang="en-US" sz="3200" b="1" dirty="0">
              <a:solidFill>
                <a:srgbClr val="036A37"/>
              </a:solidFill>
            </a:endParaRPr>
          </a:p>
        </p:txBody>
      </p:sp>
      <p:sp>
        <p:nvSpPr>
          <p:cNvPr id="19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484632" y="1243584"/>
            <a:ext cx="2944368" cy="1042416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20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picture to add sub logo</a:t>
            </a:r>
          </a:p>
        </p:txBody>
      </p:sp>
      <p:sp>
        <p:nvSpPr>
          <p:cNvPr id="21" name="Slide Number Placeholder 5"/>
          <p:cNvSpPr txBox="1">
            <a:spLocks/>
          </p:cNvSpPr>
          <p:nvPr userDrawn="1"/>
        </p:nvSpPr>
        <p:spPr>
          <a:xfrm>
            <a:off x="152400" y="6400800"/>
            <a:ext cx="1143000" cy="3048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3B54F64-4D77-425A-BD5E-0504AD8FCA49}" type="slidenum">
              <a:rPr lang="en-US" sz="140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/>
              <a:t>‹#›</a:t>
            </a:fld>
            <a:endParaRPr lang="en-US" sz="16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05662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9E73A-268B-4C9D-A3E2-BCE515329CA8}" type="datetimeFigureOut">
              <a:rPr lang="en-US" smtClean="0"/>
              <a:t>04/26/2017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47635-5D16-4538-B10C-484A636EA2C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954670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sage Gu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711"/>
          <a:stretch/>
        </p:blipFill>
        <p:spPr bwMode="auto">
          <a:xfrm>
            <a:off x="1905000" y="3212538"/>
            <a:ext cx="5334000" cy="1054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2"/>
          <p:cNvPicPr>
            <a:picLocks noChangeAspect="1" noChangeArrowheads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009"/>
          <a:stretch/>
        </p:blipFill>
        <p:spPr bwMode="auto">
          <a:xfrm>
            <a:off x="1570788" y="2438400"/>
            <a:ext cx="6002424" cy="8394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4" name="Straight Connector 3"/>
          <p:cNvCxnSpPr/>
          <p:nvPr userDrawn="1"/>
        </p:nvCxnSpPr>
        <p:spPr>
          <a:xfrm>
            <a:off x="228600" y="4267200"/>
            <a:ext cx="8686800" cy="0"/>
          </a:xfrm>
          <a:prstGeom prst="line">
            <a:avLst/>
          </a:prstGeom>
          <a:ln w="28575">
            <a:solidFill>
              <a:srgbClr val="043253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 userDrawn="1"/>
        </p:nvSpPr>
        <p:spPr>
          <a:xfrm>
            <a:off x="533400" y="5827693"/>
            <a:ext cx="3733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 you wish to use the business line or product/service sub logo title slide, please insert the appropriate sub logo by clicking the picture icon on the “Sub Logo”  title slide.</a:t>
            </a:r>
            <a:endParaRPr lang="en-US" sz="1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itle 2"/>
          <p:cNvSpPr txBox="1">
            <a:spLocks/>
          </p:cNvSpPr>
          <p:nvPr userDrawn="1"/>
        </p:nvSpPr>
        <p:spPr>
          <a:xfrm>
            <a:off x="228600" y="838200"/>
            <a:ext cx="8686800" cy="17323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sz="2200" b="1" dirty="0" smtClean="0">
                <a:solidFill>
                  <a:prstClr val="black"/>
                </a:solidFill>
              </a:rPr>
              <a:t>General tips: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prstClr val="black"/>
                </a:solidFill>
              </a:rPr>
              <a:t>These templates can </a:t>
            </a:r>
            <a:r>
              <a:rPr lang="en-US" sz="1600" dirty="0">
                <a:solidFill>
                  <a:prstClr val="black"/>
                </a:solidFill>
              </a:rPr>
              <a:t>be used for all external and internal </a:t>
            </a:r>
            <a:r>
              <a:rPr lang="en-US" sz="1600" dirty="0" smtClean="0">
                <a:solidFill>
                  <a:prstClr val="black"/>
                </a:solidFill>
              </a:rPr>
              <a:t>presentations and handouts.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prstClr val="black"/>
                </a:solidFill>
              </a:rPr>
              <a:t>Insert page numbers from the “Insert” tab. 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sz="1600" dirty="0" smtClean="0">
                <a:solidFill>
                  <a:prstClr val="black"/>
                </a:solidFill>
              </a:rPr>
              <a:t>Ensure all text is in “Arial” font.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prstClr val="black"/>
                </a:solidFill>
              </a:rPr>
              <a:t>If color is used, ensure color selection is consistent with the template. For your reference, a few of the Fiscal Service colors are provided below.</a:t>
            </a:r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228600" y="892996"/>
            <a:ext cx="8686800" cy="0"/>
          </a:xfrm>
          <a:prstGeom prst="line">
            <a:avLst/>
          </a:prstGeom>
          <a:ln w="28575">
            <a:solidFill>
              <a:srgbClr val="04325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itle 2"/>
          <p:cNvSpPr txBox="1">
            <a:spLocks/>
          </p:cNvSpPr>
          <p:nvPr userDrawn="1"/>
        </p:nvSpPr>
        <p:spPr>
          <a:xfrm>
            <a:off x="228600" y="152400"/>
            <a:ext cx="86868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>
              <a:lnSpc>
                <a:spcPct val="110000"/>
              </a:lnSpc>
            </a:pPr>
            <a:r>
              <a:rPr lang="en-US" sz="3600" dirty="0" smtClean="0">
                <a:solidFill>
                  <a:prstClr val="black"/>
                </a:solidFill>
              </a:rPr>
              <a:t>PowerPoint Usage Guide</a:t>
            </a:r>
            <a:endParaRPr lang="en-US" sz="3600" dirty="0">
              <a:solidFill>
                <a:prstClr val="black"/>
              </a:solidFill>
            </a:endParaRPr>
          </a:p>
        </p:txBody>
      </p:sp>
      <p:pic>
        <p:nvPicPr>
          <p:cNvPr id="13" name="Picture 2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5900" y="4424304"/>
            <a:ext cx="1828800" cy="136689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9" name="Picture 2"/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8571" y="4424303"/>
            <a:ext cx="1821656" cy="1371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20" name="TextBox 19"/>
          <p:cNvSpPr txBox="1"/>
          <p:nvPr userDrawn="1"/>
        </p:nvSpPr>
        <p:spPr>
          <a:xfrm>
            <a:off x="4800599" y="5827693"/>
            <a:ext cx="3657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Please insert the appropriate </a:t>
            </a:r>
            <a:r>
              <a:rPr lang="en-US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business </a:t>
            </a:r>
            <a:r>
              <a:rPr lang="en-US" sz="1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line </a:t>
            </a:r>
            <a:r>
              <a:rPr lang="en-US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 </a:t>
            </a:r>
            <a:r>
              <a:rPr lang="en-US" sz="1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product/service sub </a:t>
            </a:r>
            <a:r>
              <a:rPr lang="en-US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logo </a:t>
            </a:r>
            <a:r>
              <a:rPr lang="en-US" sz="1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by clicking the picture icon on </a:t>
            </a:r>
            <a:r>
              <a:rPr lang="en-US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1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“Contact Information” slide.</a:t>
            </a:r>
            <a:endParaRPr lang="en-US" sz="1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4272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9E73A-268B-4C9D-A3E2-BCE515329CA8}" type="datetimeFigureOut">
              <a:rPr lang="en-US" smtClean="0"/>
              <a:t>04/26/2017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47635-5D16-4538-B10C-484A636EA2C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9044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9E73A-268B-4C9D-A3E2-BCE515329CA8}" type="datetimeFigureOut">
              <a:rPr lang="en-US" smtClean="0"/>
              <a:t>04/26/2017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47635-5D16-4538-B10C-484A636EA2C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58961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9E73A-268B-4C9D-A3E2-BCE515329CA8}" type="datetimeFigureOut">
              <a:rPr lang="en-US" smtClean="0"/>
              <a:t>04/26/2017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47635-5D16-4538-B10C-484A636EA2C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22975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9E73A-268B-4C9D-A3E2-BCE515329CA8}" type="datetimeFigureOut">
              <a:rPr lang="en-US" smtClean="0"/>
              <a:t>04/26/2017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47635-5D16-4538-B10C-484A636EA2C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37331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9E73A-268B-4C9D-A3E2-BCE515329CA8}" type="datetimeFigureOut">
              <a:rPr lang="en-US" smtClean="0"/>
              <a:t>04/26/2017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47635-5D16-4538-B10C-484A636EA2C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63234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9E73A-268B-4C9D-A3E2-BCE515329CA8}" type="datetimeFigureOut">
              <a:rPr lang="en-US" smtClean="0"/>
              <a:t>04/26/2017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47635-5D16-4538-B10C-484A636EA2C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60854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9E73A-268B-4C9D-A3E2-BCE515329CA8}" type="datetimeFigureOut">
              <a:rPr lang="en-US" smtClean="0"/>
              <a:t>04/26/2017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47635-5D16-4538-B10C-484A636EA2C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77333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5" Type="http://schemas.openxmlformats.org/officeDocument/2006/relationships/slideLayout" Target="../slideLayouts/slideLayout17.xml"/><Relationship Id="rId4" Type="http://schemas.openxmlformats.org/officeDocument/2006/relationships/slideLayout" Target="../slideLayouts/slideLayout16.xml"/><Relationship Id="rId9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09E73A-268B-4C9D-A3E2-BCE515329CA8}" type="datetimeFigureOut">
              <a:rPr lang="en-US" smtClean="0"/>
              <a:t>04/26/2017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547635-5D16-4538-B10C-484A636EA2C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22218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3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330003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0" y="2286000"/>
            <a:ext cx="9144000" cy="14478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3200" kern="1200">
                <a:solidFill>
                  <a:srgbClr val="043253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ctr"/>
            <a:r>
              <a:rPr lang="en-US" sz="3000" b="1" dirty="0" smtClean="0"/>
              <a:t>USSGL Board: Ballot Items &amp; Projects</a:t>
            </a:r>
            <a:endParaRPr lang="en-US" sz="3000" dirty="0"/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706107" y="4191000"/>
            <a:ext cx="8296379" cy="838200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800" kern="1200" baseline="0">
                <a:solidFill>
                  <a:srgbClr val="043253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b="1" dirty="0" smtClean="0">
                <a:latin typeface="+mj-lt"/>
              </a:rPr>
              <a:t>Chris Beck and Michele </a:t>
            </a:r>
            <a:r>
              <a:rPr lang="en-US" b="1" dirty="0" smtClean="0">
                <a:latin typeface="+mj-lt"/>
              </a:rPr>
              <a:t>Crosco</a:t>
            </a:r>
            <a:r>
              <a:rPr lang="en-US" b="1" dirty="0" smtClean="0">
                <a:latin typeface="+mj-lt"/>
              </a:rPr>
              <a:t>, Bureau of the Fiscal Service</a:t>
            </a:r>
            <a:endParaRPr lang="en-US" b="1" dirty="0" smtClean="0">
              <a:latin typeface="+mj-lt"/>
            </a:endParaRP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b="1" dirty="0" smtClean="0">
                <a:latin typeface="+mj-lt"/>
              </a:rPr>
              <a:t>May 2, 2017</a:t>
            </a:r>
            <a:endParaRPr lang="en-US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332412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sz="2800" dirty="0" smtClean="0"/>
              <a:t>Review Ballot Items</a:t>
            </a:r>
          </a:p>
          <a:p>
            <a:pPr lvl="1"/>
            <a:r>
              <a:rPr lang="en-US" sz="2400" dirty="0" smtClean="0"/>
              <a:t>New USSGL Accounts/Description Changes related to the International Monetary Fund (IMF) and the Exchange Stabilization Fund (ESF)</a:t>
            </a:r>
          </a:p>
          <a:p>
            <a:pPr lvl="1"/>
            <a:r>
              <a:rPr lang="en-US" sz="2400" dirty="0" smtClean="0"/>
              <a:t>New USSGL Account and title change for the General Fund</a:t>
            </a:r>
          </a:p>
          <a:p>
            <a:pPr lvl="1"/>
            <a:r>
              <a:rPr lang="en-US" sz="2400" dirty="0" smtClean="0"/>
              <a:t>New USSGL Account for DFAS</a:t>
            </a:r>
          </a:p>
          <a:p>
            <a:pPr lvl="1"/>
            <a:endParaRPr lang="en-US" dirty="0"/>
          </a:p>
          <a:p>
            <a:r>
              <a:rPr lang="en-US" sz="2800" dirty="0" smtClean="0"/>
              <a:t>USSGL Upcoming Projects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US" b="1" dirty="0" smtClean="0"/>
              <a:t>Overview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043938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sz="2800" dirty="0" smtClean="0"/>
              <a:t>10 Proposed USSGL’s for IMF and 1 Proposed deletion.</a:t>
            </a:r>
          </a:p>
          <a:p>
            <a:r>
              <a:rPr lang="en-US" sz="2800" dirty="0" smtClean="0"/>
              <a:t>IMF reporting in compliance with P.L. 114-113 designates these funds as a means of financing, but should be reflected as budgetary resources. Several USSGL’s created in order to keep proper accounting relationships, but not crosswalk as budgetary resources (411991, 411992, 429590, 435190)</a:t>
            </a:r>
          </a:p>
          <a:p>
            <a:r>
              <a:rPr lang="en-US" sz="2800" dirty="0" smtClean="0"/>
              <a:t>For Edit 994 (119090, 135090, 135990)</a:t>
            </a:r>
          </a:p>
          <a:p>
            <a:r>
              <a:rPr lang="en-US" sz="2800" dirty="0" smtClean="0"/>
              <a:t>Memo lines (411993, 411994, 462091)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US" b="1" dirty="0" smtClean="0"/>
              <a:t>New USSGL’s for IMF and ESF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927445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sz="2800" dirty="0" smtClean="0"/>
              <a:t>USSGL Account 426800 is being created for ESF to account for incurring negative interest on foreign investments</a:t>
            </a:r>
          </a:p>
          <a:p>
            <a:endParaRPr lang="en-US" sz="2800" dirty="0" smtClean="0"/>
          </a:p>
          <a:p>
            <a:r>
              <a:rPr lang="en-US" sz="2800" dirty="0" smtClean="0"/>
              <a:t>Definitions were expanded for 719100 and 729100 (Treasury Use Only), to account for foreign exchange rate changes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US" b="1" dirty="0" smtClean="0"/>
              <a:t>New USSGL’s for IMF and ESF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763534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sz="2800" dirty="0" smtClean="0"/>
              <a:t>USSGL 591910 being proposed for the General Fund of the U.S. Government to offset the agencies use of </a:t>
            </a:r>
            <a:r>
              <a:rPr lang="en-US" sz="2800" dirty="0" smtClean="0"/>
              <a:t>591900</a:t>
            </a:r>
            <a:endParaRPr lang="en-US" sz="2800" dirty="0"/>
          </a:p>
          <a:p>
            <a:r>
              <a:rPr lang="en-US" sz="2800" dirty="0" smtClean="0"/>
              <a:t>USSGL 151600 “Operating Materials and Supplies in Development” (DOD only)</a:t>
            </a:r>
            <a:endParaRPr lang="en-US" sz="2800" dirty="0" smtClean="0"/>
          </a:p>
          <a:p>
            <a:r>
              <a:rPr lang="en-US" sz="2800" dirty="0" smtClean="0"/>
              <a:t>Account title changes to refer to “General Fund of the U.S. Government</a:t>
            </a:r>
            <a:r>
              <a:rPr lang="en-US" sz="2800" dirty="0" smtClean="0"/>
              <a:t>”</a:t>
            </a:r>
            <a:endParaRPr lang="en-US" sz="2800" dirty="0" smtClean="0"/>
          </a:p>
          <a:p>
            <a:r>
              <a:rPr lang="en-US" sz="2800" dirty="0" smtClean="0"/>
              <a:t>HHS </a:t>
            </a:r>
            <a:r>
              <a:rPr lang="en-US" sz="2800" dirty="0" smtClean="0"/>
              <a:t>being </a:t>
            </a:r>
            <a:r>
              <a:rPr lang="en-US" sz="2800" dirty="0" smtClean="0"/>
              <a:t>added to agencies that can use USSGL 415900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US" b="1" dirty="0" smtClean="0"/>
              <a:t>General Fund &amp; Other Ballot Item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3174270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sz="2800" dirty="0" smtClean="0"/>
              <a:t>Custodial Activity Guidance</a:t>
            </a:r>
          </a:p>
          <a:p>
            <a:endParaRPr lang="en-US" sz="2800" dirty="0"/>
          </a:p>
          <a:p>
            <a:r>
              <a:rPr lang="en-US" sz="2800" dirty="0" smtClean="0"/>
              <a:t>Reviewing Repayable Advance Guidance</a:t>
            </a:r>
          </a:p>
          <a:p>
            <a:endParaRPr lang="en-US" sz="2800" dirty="0"/>
          </a:p>
          <a:p>
            <a:r>
              <a:rPr lang="en-US" sz="2800" dirty="0" smtClean="0"/>
              <a:t>Add to existing Cancelling TAS Guidance</a:t>
            </a:r>
          </a:p>
          <a:p>
            <a:endParaRPr lang="en-US" sz="2800" dirty="0"/>
          </a:p>
          <a:p>
            <a:r>
              <a:rPr lang="en-US" sz="2800" dirty="0" smtClean="0"/>
              <a:t>Add to existing Buy/Sell Transaction Guidance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US" b="1" dirty="0" smtClean="0"/>
              <a:t>USSGL Upcoming Projects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1893863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sz="2800" dirty="0" smtClean="0"/>
              <a:t>Continue to develop General Fund guidance to improve it’s position for FY 2018 audit and reduce elimination issues with agencies.</a:t>
            </a:r>
          </a:p>
          <a:p>
            <a:endParaRPr lang="en-US" sz="2800" dirty="0"/>
          </a:p>
          <a:p>
            <a:r>
              <a:rPr lang="en-US" sz="2800" dirty="0" smtClean="0"/>
              <a:t>Develop FASAB Budget Accrual Reconciliation (BAR) Guidance</a:t>
            </a:r>
          </a:p>
          <a:p>
            <a:endParaRPr lang="en-US" sz="2800" dirty="0"/>
          </a:p>
          <a:p>
            <a:r>
              <a:rPr lang="en-US" sz="2800" dirty="0" smtClean="0"/>
              <a:t>Continue to leverage GTAS in developing FR Note Crosswalks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US" b="1" dirty="0" smtClean="0"/>
              <a:t>USSGL Upcoming Projects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0996279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ureau of the Fiscal Service PPT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10810</TotalTime>
  <Words>324</Words>
  <Application>Microsoft Office PowerPoint</Application>
  <PresentationFormat>On-screen Show (4:3)</PresentationFormat>
  <Paragraphs>40</Paragraphs>
  <Slides>7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Office Theme</vt:lpstr>
      <vt:lpstr>Bureau of the Fiscal Service PPT Template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BPD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KMP</dc:creator>
  <cp:lastModifiedBy>BFS User</cp:lastModifiedBy>
  <cp:revision>147</cp:revision>
  <cp:lastPrinted>2016-01-05T20:07:37Z</cp:lastPrinted>
  <dcterms:created xsi:type="dcterms:W3CDTF">2014-08-04T00:16:53Z</dcterms:created>
  <dcterms:modified xsi:type="dcterms:W3CDTF">2017-04-26T21:15:45Z</dcterms:modified>
</cp:coreProperties>
</file>